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314" r:id="rId5"/>
    <p:sldId id="360" r:id="rId6"/>
    <p:sldId id="260" r:id="rId7"/>
    <p:sldId id="270" r:id="rId8"/>
    <p:sldId id="326" r:id="rId9"/>
    <p:sldId id="271" r:id="rId10"/>
    <p:sldId id="311" r:id="rId11"/>
    <p:sldId id="294" r:id="rId12"/>
    <p:sldId id="292" r:id="rId13"/>
    <p:sldId id="312" r:id="rId14"/>
    <p:sldId id="272" r:id="rId15"/>
    <p:sldId id="273" r:id="rId16"/>
    <p:sldId id="345" r:id="rId17"/>
    <p:sldId id="280" r:id="rId18"/>
    <p:sldId id="281" r:id="rId19"/>
    <p:sldId id="289" r:id="rId20"/>
    <p:sldId id="282" r:id="rId21"/>
    <p:sldId id="343" r:id="rId22"/>
    <p:sldId id="342" r:id="rId23"/>
    <p:sldId id="346" r:id="rId24"/>
    <p:sldId id="347" r:id="rId25"/>
    <p:sldId id="344" r:id="rId26"/>
    <p:sldId id="288" r:id="rId27"/>
    <p:sldId id="283" r:id="rId28"/>
    <p:sldId id="334" r:id="rId29"/>
    <p:sldId id="335" r:id="rId30"/>
    <p:sldId id="336" r:id="rId31"/>
    <p:sldId id="337" r:id="rId32"/>
    <p:sldId id="338" r:id="rId33"/>
    <p:sldId id="339" r:id="rId34"/>
    <p:sldId id="340" r:id="rId35"/>
    <p:sldId id="341" r:id="rId36"/>
    <p:sldId id="284" r:id="rId37"/>
    <p:sldId id="313" r:id="rId38"/>
    <p:sldId id="285" r:id="rId39"/>
    <p:sldId id="262" r:id="rId40"/>
    <p:sldId id="325" r:id="rId41"/>
    <p:sldId id="350" r:id="rId42"/>
    <p:sldId id="354" r:id="rId43"/>
    <p:sldId id="352" r:id="rId44"/>
    <p:sldId id="353" r:id="rId45"/>
    <p:sldId id="359" r:id="rId46"/>
    <p:sldId id="349" r:id="rId47"/>
    <p:sldId id="355" r:id="rId48"/>
  </p:sldIdLst>
  <p:sldSz cx="9144000" cy="6858000" type="screen4x3"/>
  <p:notesSz cx="7102475" cy="93694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99660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43" autoAdjust="0"/>
    <p:restoredTop sz="94660"/>
  </p:normalViewPr>
  <p:slideViewPr>
    <p:cSldViewPr>
      <p:cViewPr varScale="1">
        <p:scale>
          <a:sx n="116" d="100"/>
          <a:sy n="116" d="100"/>
        </p:scale>
        <p:origin x="1536" y="10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image" Target="../media/image1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 Id="rId4"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image" Target="../media/image30.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40.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image" Target="../media/image46.wmf"/><Relationship Id="rId7" Type="http://schemas.openxmlformats.org/officeDocument/2006/relationships/image" Target="../media/image50.wmf"/><Relationship Id="rId2" Type="http://schemas.openxmlformats.org/officeDocument/2006/relationships/image" Target="../media/image45.wmf"/><Relationship Id="rId1" Type="http://schemas.openxmlformats.org/officeDocument/2006/relationships/image" Target="../media/image44.wmf"/><Relationship Id="rId6" Type="http://schemas.openxmlformats.org/officeDocument/2006/relationships/image" Target="../media/image49.wmf"/><Relationship Id="rId5" Type="http://schemas.openxmlformats.org/officeDocument/2006/relationships/image" Target="../media/image48.wmf"/><Relationship Id="rId10" Type="http://schemas.openxmlformats.org/officeDocument/2006/relationships/image" Target="../media/image53.wmf"/><Relationship Id="rId4" Type="http://schemas.openxmlformats.org/officeDocument/2006/relationships/image" Target="../media/image47.wmf"/><Relationship Id="rId9" Type="http://schemas.openxmlformats.org/officeDocument/2006/relationships/image" Target="../media/image52.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56.wmf"/><Relationship Id="rId7" Type="http://schemas.openxmlformats.org/officeDocument/2006/relationships/image" Target="../media/image60.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9.wmf"/><Relationship Id="rId5" Type="http://schemas.openxmlformats.org/officeDocument/2006/relationships/image" Target="../media/image58.wmf"/><Relationship Id="rId4" Type="http://schemas.openxmlformats.org/officeDocument/2006/relationships/image" Target="../media/image5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pPr/>
              <a:t>2022/6/9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pPr/>
              <a:t>2022/6/9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dictionary.reference.com/" TargetMode="External"/><Relationship Id="rId2" Type="http://schemas.openxmlformats.org/officeDocument/2006/relationships/hyperlink" Target="http://dictionary.reference.com/browse/galvanic%20skin%20respons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hyperlink" Target="https://tw.dictionary.yahoo.com/" TargetMode="External"/><Relationship Id="rId2" Type="http://schemas.openxmlformats.org/officeDocument/2006/relationships/hyperlink" Target="http://libs2.vghtpe.gov.tw/digital_new/portal_d1.php?button_num=d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18.jpeg"/><Relationship Id="rId7" Type="http://schemas.openxmlformats.org/officeDocument/2006/relationships/image" Target="../media/image1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5.wmf"/><Relationship Id="rId4" Type="http://schemas.openxmlformats.org/officeDocument/2006/relationships/oleObject" Target="../embeddings/oleObject1.bin"/><Relationship Id="rId9" Type="http://schemas.openxmlformats.org/officeDocument/2006/relationships/image" Target="../media/image17.wmf"/></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1.wmf"/><Relationship Id="rId5" Type="http://schemas.openxmlformats.org/officeDocument/2006/relationships/oleObject" Target="../embeddings/oleObject5.bin"/><Relationship Id="rId10" Type="http://schemas.openxmlformats.org/officeDocument/2006/relationships/image" Target="../media/image23.wmf"/><Relationship Id="rId4" Type="http://schemas.openxmlformats.org/officeDocument/2006/relationships/image" Target="../media/image20.wmf"/><Relationship Id="rId9" Type="http://schemas.openxmlformats.org/officeDocument/2006/relationships/oleObject" Target="../embeddings/oleObject7.bin"/></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31.wmf"/><Relationship Id="rId5" Type="http://schemas.openxmlformats.org/officeDocument/2006/relationships/oleObject" Target="../embeddings/oleObject9.bin"/><Relationship Id="rId4" Type="http://schemas.openxmlformats.org/officeDocument/2006/relationships/image" Target="../media/image30.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38.wmf"/><Relationship Id="rId13" Type="http://schemas.openxmlformats.org/officeDocument/2006/relationships/image" Target="../media/image40.wmf"/><Relationship Id="rId3" Type="http://schemas.openxmlformats.org/officeDocument/2006/relationships/image" Target="../media/image41.png"/><Relationship Id="rId7" Type="http://schemas.openxmlformats.org/officeDocument/2006/relationships/oleObject" Target="../embeddings/oleObject11.bin"/><Relationship Id="rId12"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37.wmf"/><Relationship Id="rId11" Type="http://schemas.openxmlformats.org/officeDocument/2006/relationships/image" Target="../media/image39.wmf"/><Relationship Id="rId5" Type="http://schemas.openxmlformats.org/officeDocument/2006/relationships/oleObject" Target="../embeddings/oleObject10.bin"/><Relationship Id="rId10" Type="http://schemas.openxmlformats.org/officeDocument/2006/relationships/oleObject" Target="../embeddings/oleObject12.bin"/><Relationship Id="rId4" Type="http://schemas.openxmlformats.org/officeDocument/2006/relationships/image" Target="../media/image42.png"/><Relationship Id="rId9" Type="http://schemas.openxmlformats.org/officeDocument/2006/relationships/image" Target="../media/image43.png"/></Relationships>
</file>

<file path=ppt/slides/_rels/slide34.xml.rels><?xml version="1.0" encoding="UTF-8" standalone="yes"?>
<Relationships xmlns="http://schemas.openxmlformats.org/package/2006/relationships"><Relationship Id="rId8" Type="http://schemas.openxmlformats.org/officeDocument/2006/relationships/image" Target="../media/image46.wmf"/><Relationship Id="rId13" Type="http://schemas.openxmlformats.org/officeDocument/2006/relationships/oleObject" Target="../embeddings/oleObject19.bin"/><Relationship Id="rId18" Type="http://schemas.openxmlformats.org/officeDocument/2006/relationships/image" Target="../media/image51.wmf"/><Relationship Id="rId3" Type="http://schemas.openxmlformats.org/officeDocument/2006/relationships/oleObject" Target="../embeddings/oleObject14.bin"/><Relationship Id="rId21" Type="http://schemas.openxmlformats.org/officeDocument/2006/relationships/oleObject" Target="../embeddings/oleObject23.bin"/><Relationship Id="rId7" Type="http://schemas.openxmlformats.org/officeDocument/2006/relationships/oleObject" Target="../embeddings/oleObject16.bin"/><Relationship Id="rId12" Type="http://schemas.openxmlformats.org/officeDocument/2006/relationships/image" Target="../media/image48.wmf"/><Relationship Id="rId17" Type="http://schemas.openxmlformats.org/officeDocument/2006/relationships/oleObject" Target="../embeddings/oleObject21.bin"/><Relationship Id="rId2" Type="http://schemas.openxmlformats.org/officeDocument/2006/relationships/slideLayout" Target="../slideLayouts/slideLayout7.xml"/><Relationship Id="rId16" Type="http://schemas.openxmlformats.org/officeDocument/2006/relationships/image" Target="../media/image50.wmf"/><Relationship Id="rId20" Type="http://schemas.openxmlformats.org/officeDocument/2006/relationships/image" Target="../media/image52.wmf"/><Relationship Id="rId1" Type="http://schemas.openxmlformats.org/officeDocument/2006/relationships/vmlDrawing" Target="../drawings/vmlDrawing5.vml"/><Relationship Id="rId6" Type="http://schemas.openxmlformats.org/officeDocument/2006/relationships/image" Target="../media/image45.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47.wmf"/><Relationship Id="rId19" Type="http://schemas.openxmlformats.org/officeDocument/2006/relationships/oleObject" Target="../embeddings/oleObject22.bin"/><Relationship Id="rId4" Type="http://schemas.openxmlformats.org/officeDocument/2006/relationships/image" Target="../media/image44.wmf"/><Relationship Id="rId9" Type="http://schemas.openxmlformats.org/officeDocument/2006/relationships/oleObject" Target="../embeddings/oleObject17.bin"/><Relationship Id="rId14" Type="http://schemas.openxmlformats.org/officeDocument/2006/relationships/image" Target="../media/image49.wmf"/><Relationship Id="rId22" Type="http://schemas.openxmlformats.org/officeDocument/2006/relationships/image" Target="../media/image53.wmf"/></Relationships>
</file>

<file path=ppt/slides/_rels/slide35.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29.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58.wmf"/><Relationship Id="rId2" Type="http://schemas.openxmlformats.org/officeDocument/2006/relationships/slideLayout" Target="../slideLayouts/slideLayout7.xml"/><Relationship Id="rId16" Type="http://schemas.openxmlformats.org/officeDocument/2006/relationships/image" Target="../media/image60.wmf"/><Relationship Id="rId1" Type="http://schemas.openxmlformats.org/officeDocument/2006/relationships/vmlDrawing" Target="../drawings/vmlDrawing6.vml"/><Relationship Id="rId6" Type="http://schemas.openxmlformats.org/officeDocument/2006/relationships/image" Target="../media/image55.wmf"/><Relationship Id="rId11" Type="http://schemas.openxmlformats.org/officeDocument/2006/relationships/oleObject" Target="../embeddings/oleObject28.bin"/><Relationship Id="rId5" Type="http://schemas.openxmlformats.org/officeDocument/2006/relationships/oleObject" Target="../embeddings/oleObject25.bin"/><Relationship Id="rId15" Type="http://schemas.openxmlformats.org/officeDocument/2006/relationships/oleObject" Target="../embeddings/oleObject30.bin"/><Relationship Id="rId10" Type="http://schemas.openxmlformats.org/officeDocument/2006/relationships/image" Target="../media/image57.wmf"/><Relationship Id="rId4" Type="http://schemas.openxmlformats.org/officeDocument/2006/relationships/image" Target="../media/image54.wmf"/><Relationship Id="rId9" Type="http://schemas.openxmlformats.org/officeDocument/2006/relationships/oleObject" Target="../embeddings/oleObject27.bin"/><Relationship Id="rId14" Type="http://schemas.openxmlformats.org/officeDocument/2006/relationships/image" Target="../media/image59.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fda.gov/medical-devices/overview-device-regulation/regulatory-controls#special" TargetMode="External"/><Relationship Id="rId2" Type="http://schemas.openxmlformats.org/officeDocument/2006/relationships/hyperlink" Target="https://www.fda.gov/medical-devices/overview-device-regulation/regulatory-controls#gen" TargetMode="External"/><Relationship Id="rId1" Type="http://schemas.openxmlformats.org/officeDocument/2006/relationships/slideLayout" Target="../slideLayouts/slideLayout2.xml"/><Relationship Id="rId4" Type="http://schemas.openxmlformats.org/officeDocument/2006/relationships/hyperlink" Target="https://www.fda.gov/medical-devices/overview-device-regulation/regulatory-controls#pma"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Ch 01 Basic Concepts of Medical Instrumentation</a:t>
            </a:r>
            <a:endParaRPr lang="zh-TW" altLang="en-US" dirty="0"/>
          </a:p>
        </p:txBody>
      </p:sp>
      <p:sp>
        <p:nvSpPr>
          <p:cNvPr id="3" name="副標題 2"/>
          <p:cNvSpPr>
            <a:spLocks noGrp="1"/>
          </p:cNvSpPr>
          <p:nvPr>
            <p:ph type="subTitle" idx="1"/>
          </p:nvPr>
        </p:nvSpPr>
        <p:spPr/>
        <p:txBody>
          <a:bodyPr/>
          <a:lstStyle/>
          <a:p>
            <a:r>
              <a:rPr lang="zh-TW" altLang="en-US" dirty="0"/>
              <a:t> </a:t>
            </a:r>
          </a:p>
        </p:txBody>
      </p:sp>
      <mc:AlternateContent xmlns:mc="http://schemas.openxmlformats.org/markup-compatibility/2006" xmlns:pslz="http://schemas.microsoft.com/office/powerpoint/2016/slidezoom">
        <mc:Choice Requires="pslz">
          <p:graphicFrame>
            <p:nvGraphicFramePr>
              <p:cNvPr id="5" name="投影片縮放 4">
                <a:extLst>
                  <a:ext uri="{FF2B5EF4-FFF2-40B4-BE49-F238E27FC236}">
                    <a16:creationId xmlns:a16="http://schemas.microsoft.com/office/drawing/2014/main" id="{E2AF1C07-5054-4E6B-B4C6-7F901F04F11E}"/>
                  </a:ext>
                </a:extLst>
              </p:cNvPr>
              <p:cNvGraphicFramePr>
                <a:graphicFrameLocks noChangeAspect="1"/>
              </p:cNvGraphicFramePr>
              <p:nvPr>
                <p:extLst>
                  <p:ext uri="{D42A27DB-BD31-4B8C-83A1-F6EECF244321}">
                    <p14:modId xmlns:p14="http://schemas.microsoft.com/office/powerpoint/2010/main" val="3648394099"/>
                  </p:ext>
                </p:extLst>
              </p:nvPr>
            </p:nvGraphicFramePr>
            <p:xfrm>
              <a:off x="-2122055" y="3277856"/>
              <a:ext cx="2286000" cy="1714500"/>
            </p:xfrm>
            <a:graphic>
              <a:graphicData uri="http://schemas.microsoft.com/office/powerpoint/2016/slidezoom">
                <pslz:sldZm>
                  <pslz:sldZmObj sldId="256" cId="0">
                    <pslz:zmPr id="{F04E9464-8ECB-47C6-806A-FA41DE92236A}" returnToParent="0" transitionDur="1000">
                      <p166:blipFill xmlns:p166="http://schemas.microsoft.com/office/powerpoint/2016/6/main">
                        <a:blip r:embed="rId2"/>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5" name="投影片縮放 4">
                <a:hlinkClick r:id="rId3" action="ppaction://hlinksldjump"/>
                <a:extLst>
                  <a:ext uri="{FF2B5EF4-FFF2-40B4-BE49-F238E27FC236}">
                    <a16:creationId xmlns:a16="http://schemas.microsoft.com/office/drawing/2014/main" id="{E2AF1C07-5054-4E6B-B4C6-7F901F04F11E}"/>
                  </a:ext>
                </a:extLst>
              </p:cNvPr>
              <p:cNvPicPr>
                <a:picLocks noGrp="1" noRot="1" noChangeAspect="1" noMove="1" noResize="1" noEditPoints="1" noAdjustHandles="1" noChangeArrowheads="1" noChangeShapeType="1"/>
              </p:cNvPicPr>
              <p:nvPr/>
            </p:nvPicPr>
            <p:blipFill>
              <a:blip r:embed="rId4"/>
              <a:stretch>
                <a:fillRect/>
              </a:stretch>
            </p:blipFill>
            <p:spPr>
              <a:xfrm>
                <a:off x="-2122055" y="3277856"/>
                <a:ext cx="2286000" cy="1714500"/>
              </a:xfrm>
              <a:prstGeom prst="rect">
                <a:avLst/>
              </a:prstGeom>
              <a:ln w="3175">
                <a:solidFill>
                  <a:prstClr val="ltGray"/>
                </a:solidFill>
              </a:ln>
            </p:spPr>
          </p:pic>
        </mc:Fallback>
      </mc:AlternateContent>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err="1">
                <a:solidFill>
                  <a:srgbClr val="996633"/>
                </a:solidFill>
              </a:rPr>
              <a:t>hk</a:t>
            </a:r>
            <a:endParaRPr lang="zh-TW" altLang="en-US" sz="2400" dirty="0">
              <a:solidFill>
                <a:srgbClr val="996633"/>
              </a:solidFill>
            </a:endParaRPr>
          </a:p>
        </p:txBody>
      </p:sp>
      <p:pic>
        <p:nvPicPr>
          <p:cNvPr id="36866" name="Picture 2"/>
          <p:cNvPicPr>
            <a:picLocks noChangeAspect="1" noChangeArrowheads="1"/>
          </p:cNvPicPr>
          <p:nvPr/>
        </p:nvPicPr>
        <p:blipFill>
          <a:blip r:embed="rId2" cstate="print"/>
          <a:srcRect/>
          <a:stretch>
            <a:fillRect/>
          </a:stretch>
        </p:blipFill>
        <p:spPr bwMode="auto">
          <a:xfrm>
            <a:off x="251520" y="0"/>
            <a:ext cx="7560840" cy="10779811"/>
          </a:xfrm>
          <a:prstGeom prst="rect">
            <a:avLst/>
          </a:prstGeom>
          <a:noFill/>
          <a:ln w="9525">
            <a:noFill/>
            <a:miter lim="800000"/>
            <a:headEnd/>
            <a:tailEnd/>
          </a:ln>
          <a:effectLst/>
        </p:spPr>
      </p:pic>
      <p:sp>
        <p:nvSpPr>
          <p:cNvPr id="4" name="文字方塊 3"/>
          <p:cNvSpPr txBox="1"/>
          <p:nvPr/>
        </p:nvSpPr>
        <p:spPr>
          <a:xfrm>
            <a:off x="7812360" y="836712"/>
            <a:ext cx="2448272" cy="923330"/>
          </a:xfrm>
          <a:prstGeom prst="rect">
            <a:avLst/>
          </a:prstGeom>
          <a:noFill/>
          <a:ln>
            <a:solidFill>
              <a:schemeClr val="accent2">
                <a:lumMod val="60000"/>
                <a:lumOff val="40000"/>
              </a:schemeClr>
            </a:solidFill>
          </a:ln>
        </p:spPr>
        <p:txBody>
          <a:bodyPr wrap="square" rtlCol="0">
            <a:spAutoFit/>
          </a:bodyPr>
          <a:lstStyle/>
          <a:p>
            <a:r>
              <a:rPr lang="en-US" altLang="zh-TW" dirty="0"/>
              <a:t>Ballistic = </a:t>
            </a:r>
            <a:r>
              <a:rPr lang="zh-TW" altLang="en-US" dirty="0"/>
              <a:t>彈道的</a:t>
            </a:r>
            <a:endParaRPr lang="en-US" altLang="zh-TW" dirty="0"/>
          </a:p>
          <a:p>
            <a:r>
              <a:rPr lang="en-US" altLang="zh-TW" dirty="0"/>
              <a:t>Gastric</a:t>
            </a:r>
            <a:r>
              <a:rPr lang="zh-TW" altLang="en-US" dirty="0"/>
              <a:t> </a:t>
            </a:r>
            <a:r>
              <a:rPr lang="en-US" altLang="zh-TW" dirty="0"/>
              <a:t>= </a:t>
            </a:r>
            <a:r>
              <a:rPr lang="zh-TW" altLang="en-US" dirty="0"/>
              <a:t>胃的</a:t>
            </a:r>
            <a:endParaRPr lang="en-US" altLang="zh-TW" dirty="0"/>
          </a:p>
          <a:p>
            <a:r>
              <a:rPr lang="en-US" altLang="zh-TW" dirty="0"/>
              <a:t>Antimony</a:t>
            </a:r>
            <a:r>
              <a:rPr lang="zh-TW" altLang="en-US" dirty="0"/>
              <a:t> </a:t>
            </a:r>
            <a:r>
              <a:rPr lang="en-US" altLang="zh-TW" dirty="0"/>
              <a:t>=</a:t>
            </a:r>
            <a:r>
              <a:rPr lang="zh-TW" altLang="en-US" dirty="0"/>
              <a:t> </a:t>
            </a:r>
            <a:r>
              <a:rPr lang="en-US" altLang="zh-TW" dirty="0" err="1"/>
              <a:t>Sb</a:t>
            </a:r>
            <a:r>
              <a:rPr lang="en-US" altLang="zh-TW" dirty="0"/>
              <a:t>, </a:t>
            </a:r>
            <a:r>
              <a:rPr lang="zh-TW" altLang="en-US" dirty="0"/>
              <a:t>銻</a:t>
            </a:r>
          </a:p>
        </p:txBody>
      </p:sp>
      <p:sp>
        <p:nvSpPr>
          <p:cNvPr id="3" name="矩形 2">
            <a:extLst>
              <a:ext uri="{FF2B5EF4-FFF2-40B4-BE49-F238E27FC236}">
                <a16:creationId xmlns:a16="http://schemas.microsoft.com/office/drawing/2014/main" id="{3B6EEA8F-5D31-49F9-9530-7339D67820B8}"/>
              </a:ext>
            </a:extLst>
          </p:cNvPr>
          <p:cNvSpPr/>
          <p:nvPr/>
        </p:nvSpPr>
        <p:spPr>
          <a:xfrm>
            <a:off x="899592" y="1412776"/>
            <a:ext cx="1512168" cy="461665"/>
          </a:xfrm>
          <a:prstGeom prst="rect">
            <a:avLst/>
          </a:prstGeom>
          <a:ln>
            <a:solidFill>
              <a:schemeClr val="accent6">
                <a:lumMod val="60000"/>
                <a:lumOff val="40000"/>
              </a:schemeClr>
            </a:solidFill>
          </a:ln>
        </p:spPr>
        <p:txBody>
          <a:bodyPr wrap="square">
            <a:spAutoFit/>
          </a:bodyPr>
          <a:lstStyle/>
          <a:p>
            <a:r>
              <a:rPr lang="en-US" altLang="zh-TW" sz="1200" dirty="0" err="1">
                <a:ln>
                  <a:solidFill>
                    <a:schemeClr val="accent2">
                      <a:lumMod val="75000"/>
                    </a:schemeClr>
                  </a:solidFill>
                </a:ln>
                <a:solidFill>
                  <a:srgbClr val="FFC000"/>
                </a:solidFill>
              </a:rPr>
              <a:t>ballistocardiography</a:t>
            </a:r>
            <a:endParaRPr lang="en-US" altLang="zh-TW" sz="1200" dirty="0">
              <a:ln>
                <a:solidFill>
                  <a:schemeClr val="accent2">
                    <a:lumMod val="75000"/>
                  </a:schemeClr>
                </a:solidFill>
              </a:ln>
              <a:solidFill>
                <a:srgbClr val="FFC000"/>
              </a:solidFill>
            </a:endParaRPr>
          </a:p>
          <a:p>
            <a:r>
              <a:rPr lang="zh-TW" altLang="en-US" sz="1200" dirty="0">
                <a:ln>
                  <a:solidFill>
                    <a:schemeClr val="accent2">
                      <a:lumMod val="75000"/>
                    </a:schemeClr>
                  </a:solidFill>
                </a:ln>
                <a:solidFill>
                  <a:srgbClr val="FFC000"/>
                </a:solidFill>
              </a:rPr>
              <a:t>心臟射出容量記錄</a:t>
            </a:r>
          </a:p>
        </p:txBody>
      </p:sp>
      <p:sp>
        <p:nvSpPr>
          <p:cNvPr id="7" name="文字方塊 6">
            <a:extLst>
              <a:ext uri="{FF2B5EF4-FFF2-40B4-BE49-F238E27FC236}">
                <a16:creationId xmlns:a16="http://schemas.microsoft.com/office/drawing/2014/main" id="{E6BFEE4E-74CD-43F9-B934-4ED569ED724D}"/>
              </a:ext>
            </a:extLst>
          </p:cNvPr>
          <p:cNvSpPr txBox="1"/>
          <p:nvPr/>
        </p:nvSpPr>
        <p:spPr>
          <a:xfrm>
            <a:off x="7956376" y="2996952"/>
            <a:ext cx="1548680" cy="288032"/>
          </a:xfrm>
          <a:prstGeom prst="rect">
            <a:avLst/>
          </a:prstGeom>
          <a:noFill/>
          <a:ln>
            <a:solidFill>
              <a:schemeClr val="accent2">
                <a:lumMod val="60000"/>
                <a:lumOff val="40000"/>
              </a:schemeClr>
            </a:solidFill>
          </a:ln>
        </p:spPr>
        <p:txBody>
          <a:bodyPr wrap="square" rtlCol="0">
            <a:spAutoFit/>
          </a:bodyPr>
          <a:lstStyle/>
          <a:p>
            <a:r>
              <a:rPr lang="en-US" altLang="zh-TW" sz="1200" dirty="0"/>
              <a:t>Manometer </a:t>
            </a:r>
            <a:r>
              <a:rPr lang="zh-TW" altLang="en-US" sz="1200" dirty="0"/>
              <a:t>壓力計</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endParaRPr lang="zh-TW" altLang="en-US" sz="2400" dirty="0">
              <a:solidFill>
                <a:srgbClr val="996633"/>
              </a:solidFill>
            </a:endParaRPr>
          </a:p>
        </p:txBody>
      </p:sp>
      <p:sp>
        <p:nvSpPr>
          <p:cNvPr id="3" name="文字方塊 2"/>
          <p:cNvSpPr txBox="1"/>
          <p:nvPr/>
        </p:nvSpPr>
        <p:spPr>
          <a:xfrm>
            <a:off x="467544" y="3501008"/>
            <a:ext cx="8244408" cy="2708434"/>
          </a:xfrm>
          <a:prstGeom prst="rect">
            <a:avLst/>
          </a:prstGeom>
          <a:noFill/>
          <a:ln>
            <a:solidFill>
              <a:schemeClr val="accent2">
                <a:lumMod val="60000"/>
                <a:lumOff val="40000"/>
              </a:schemeClr>
            </a:solidFill>
          </a:ln>
        </p:spPr>
        <p:txBody>
          <a:bodyPr wrap="square" rtlCol="0">
            <a:spAutoFit/>
          </a:bodyPr>
          <a:lstStyle/>
          <a:p>
            <a:r>
              <a:rPr lang="en-US" altLang="zh-TW" sz="1400" b="1" dirty="0"/>
              <a:t>galvanic skin response definition </a:t>
            </a:r>
          </a:p>
          <a:p>
            <a:r>
              <a:rPr lang="en-US" altLang="zh-TW" sz="1400" dirty="0"/>
              <a:t>Function: </a:t>
            </a:r>
            <a:br>
              <a:rPr lang="en-US" altLang="zh-TW" sz="1400" dirty="0"/>
            </a:br>
            <a:r>
              <a:rPr lang="en-US" altLang="zh-TW" sz="1400" b="1" dirty="0"/>
              <a:t>: </a:t>
            </a:r>
            <a:r>
              <a:rPr lang="en-US" altLang="zh-TW" sz="1400" dirty="0"/>
              <a:t> a change in the electrical resistance of the skin that is a physiochemical response to emotional arousal which increases sympathetic nervous system activity — abbreviation </a:t>
            </a:r>
            <a:r>
              <a:rPr lang="en-US" altLang="zh-TW" sz="1400" i="1" dirty="0"/>
              <a:t>GSR </a:t>
            </a:r>
            <a:br>
              <a:rPr lang="en-US" altLang="zh-TW" sz="1400" dirty="0"/>
            </a:br>
            <a:endParaRPr lang="en-US" altLang="zh-TW" sz="1400" dirty="0"/>
          </a:p>
          <a:p>
            <a:r>
              <a:rPr lang="en-US" altLang="zh-TW" sz="1000" dirty="0"/>
              <a:t>Merriam-Webster's Medical Dictionary, © 2007 Merriam-Webster, Inc. </a:t>
            </a:r>
          </a:p>
          <a:p>
            <a:endParaRPr lang="en-US" altLang="zh-TW" sz="1400" dirty="0"/>
          </a:p>
          <a:p>
            <a:r>
              <a:rPr lang="en-US" altLang="zh-TW" sz="1000" dirty="0"/>
              <a:t>Source: </a:t>
            </a:r>
          </a:p>
          <a:p>
            <a:r>
              <a:rPr lang="en-US" altLang="zh-TW" sz="1000" dirty="0"/>
              <a:t>Dictionary.com, "galvanic skin response," in </a:t>
            </a:r>
            <a:r>
              <a:rPr lang="en-US" altLang="zh-TW" sz="1000" i="1" dirty="0"/>
              <a:t>Merriam-Webster's Medical Dictionary</a:t>
            </a:r>
            <a:r>
              <a:rPr lang="en-US" altLang="zh-TW" sz="1000" dirty="0"/>
              <a:t>. Source location: Merriam-Webster, Inc. </a:t>
            </a:r>
            <a:r>
              <a:rPr lang="en-US" altLang="zh-TW" sz="1000" dirty="0">
                <a:hlinkClick r:id="rId2"/>
              </a:rPr>
              <a:t>http://dictionary.reference.com/browse/galvanic skin response</a:t>
            </a:r>
            <a:r>
              <a:rPr lang="en-US" altLang="zh-TW" sz="1000" dirty="0"/>
              <a:t>. Available: </a:t>
            </a:r>
            <a:r>
              <a:rPr lang="en-US" altLang="zh-TW" sz="1000" dirty="0">
                <a:hlinkClick r:id="rId3"/>
              </a:rPr>
              <a:t>http://dictionary.reference.com</a:t>
            </a:r>
            <a:r>
              <a:rPr lang="en-US" altLang="zh-TW" sz="1000" dirty="0"/>
              <a:t>. Accessed: February 23, 2011.</a:t>
            </a:r>
          </a:p>
          <a:p>
            <a:br>
              <a:rPr lang="en-US" altLang="zh-TW" sz="1400" dirty="0"/>
            </a:br>
            <a:endParaRPr lang="en-US" altLang="zh-TW" sz="1400" dirty="0"/>
          </a:p>
          <a:p>
            <a:endParaRPr lang="zh-TW" altLang="en-US" sz="1400" dirty="0"/>
          </a:p>
        </p:txBody>
      </p:sp>
      <p:sp>
        <p:nvSpPr>
          <p:cNvPr id="4" name="Rectangle 3"/>
          <p:cNvSpPr/>
          <p:nvPr/>
        </p:nvSpPr>
        <p:spPr>
          <a:xfrm>
            <a:off x="1907704" y="1844824"/>
            <a:ext cx="5760640" cy="923330"/>
          </a:xfrm>
          <a:prstGeom prst="rect">
            <a:avLst/>
          </a:prstGeom>
        </p:spPr>
        <p:txBody>
          <a:bodyPr wrap="square">
            <a:spAutoFit/>
          </a:bodyPr>
          <a:lstStyle/>
          <a:p>
            <a:r>
              <a:rPr lang="en-US" dirty="0"/>
              <a:t>a change in the electrical resistance of the skin occurring in moments of strong emotion; measurements of this change are used in lie detector tests GSR</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s</a:t>
            </a:r>
            <a:endParaRPr lang="zh-TW" altLang="en-US" sz="2400" dirty="0">
              <a:solidFill>
                <a:srgbClr val="996633"/>
              </a:solidFill>
            </a:endParaRPr>
          </a:p>
        </p:txBody>
      </p:sp>
      <p:pic>
        <p:nvPicPr>
          <p:cNvPr id="35842" name="Picture 2"/>
          <p:cNvPicPr>
            <a:picLocks noChangeAspect="1" noChangeArrowheads="1"/>
          </p:cNvPicPr>
          <p:nvPr/>
        </p:nvPicPr>
        <p:blipFill>
          <a:blip r:embed="rId2" cstate="print"/>
          <a:srcRect/>
          <a:stretch>
            <a:fillRect/>
          </a:stretch>
        </p:blipFill>
        <p:spPr bwMode="auto">
          <a:xfrm>
            <a:off x="683568" y="-4874"/>
            <a:ext cx="6444208" cy="5371589"/>
          </a:xfrm>
          <a:prstGeom prst="rect">
            <a:avLst/>
          </a:prstGeom>
          <a:noFill/>
          <a:ln w="9525">
            <a:noFill/>
            <a:miter lim="800000"/>
            <a:headEnd/>
            <a:tailEnd/>
          </a:ln>
          <a:effectLst/>
        </p:spPr>
      </p:pic>
      <p:sp>
        <p:nvSpPr>
          <p:cNvPr id="4" name="文字方塊 3"/>
          <p:cNvSpPr txBox="1"/>
          <p:nvPr/>
        </p:nvSpPr>
        <p:spPr>
          <a:xfrm>
            <a:off x="2807296" y="5473005"/>
            <a:ext cx="6336704" cy="1384995"/>
          </a:xfrm>
          <a:prstGeom prst="rect">
            <a:avLst/>
          </a:prstGeom>
          <a:noFill/>
          <a:ln>
            <a:solidFill>
              <a:srgbClr val="00B050"/>
            </a:solidFill>
          </a:ln>
        </p:spPr>
        <p:txBody>
          <a:bodyPr wrap="square" rtlCol="0">
            <a:spAutoFit/>
          </a:bodyPr>
          <a:lstStyle/>
          <a:p>
            <a:r>
              <a:rPr lang="en-US" altLang="zh-TW" sz="1400" dirty="0" err="1"/>
              <a:t>pneumo</a:t>
            </a:r>
            <a:r>
              <a:rPr lang="en-US" altLang="zh-TW" sz="1400" dirty="0"/>
              <a:t>- or </a:t>
            </a:r>
            <a:r>
              <a:rPr lang="en-US" altLang="zh-TW" sz="1400" b="1" dirty="0" err="1"/>
              <a:t>pneum</a:t>
            </a:r>
            <a:r>
              <a:rPr lang="en-US" altLang="zh-TW" sz="1400" b="1" dirty="0"/>
              <a:t>-</a:t>
            </a:r>
            <a:r>
              <a:rPr lang="en-US" altLang="zh-TW" sz="1400" dirty="0"/>
              <a:t> </a:t>
            </a:r>
            <a:r>
              <a:rPr lang="zh-TW" altLang="en-US" sz="1400" dirty="0"/>
              <a:t>  </a:t>
            </a:r>
            <a:r>
              <a:rPr lang="en-US" altLang="zh-TW" sz="1400" i="1" dirty="0"/>
              <a:t>pref.</a:t>
            </a:r>
            <a:r>
              <a:rPr lang="en-US" altLang="zh-TW" sz="1400" dirty="0"/>
              <a:t> </a:t>
            </a:r>
          </a:p>
          <a:p>
            <a:r>
              <a:rPr lang="en-US" altLang="zh-TW" sz="1400" b="1" dirty="0"/>
              <a:t>1. </a:t>
            </a:r>
            <a:r>
              <a:rPr lang="en-US" altLang="zh-TW" sz="1400" u="sng" dirty="0"/>
              <a:t>Air</a:t>
            </a:r>
            <a:r>
              <a:rPr lang="en-US" altLang="zh-TW" sz="1400" dirty="0"/>
              <a:t>; </a:t>
            </a:r>
            <a:r>
              <a:rPr lang="en-US" altLang="zh-TW" sz="1400" u="sng" dirty="0"/>
              <a:t>gas</a:t>
            </a:r>
            <a:r>
              <a:rPr lang="en-US" altLang="zh-TW" sz="1400" dirty="0"/>
              <a:t>: </a:t>
            </a:r>
            <a:r>
              <a:rPr lang="en-US" altLang="zh-TW" sz="1400" dirty="0" err="1"/>
              <a:t>pneumothorax</a:t>
            </a:r>
            <a:r>
              <a:rPr lang="zh-TW" altLang="en-US" sz="1400" dirty="0"/>
              <a:t> 氣胸</a:t>
            </a:r>
            <a:r>
              <a:rPr lang="en-US" altLang="zh-TW" sz="1400" dirty="0"/>
              <a:t>.</a:t>
            </a:r>
          </a:p>
          <a:p>
            <a:r>
              <a:rPr lang="en-US" altLang="zh-TW" sz="1400" b="1" dirty="0"/>
              <a:t>2. </a:t>
            </a:r>
            <a:r>
              <a:rPr lang="en-US" altLang="zh-TW" sz="1400" u="sng" dirty="0"/>
              <a:t>Lung</a:t>
            </a:r>
            <a:r>
              <a:rPr lang="en-US" altLang="zh-TW" sz="1400" dirty="0"/>
              <a:t>; pulmonary: pneumoconiosis </a:t>
            </a:r>
            <a:r>
              <a:rPr lang="zh-TW" altLang="en-US" sz="1400" dirty="0"/>
              <a:t>塵肺病</a:t>
            </a:r>
            <a:r>
              <a:rPr lang="en-US" altLang="zh-TW" sz="1400" dirty="0"/>
              <a:t>.</a:t>
            </a:r>
          </a:p>
          <a:p>
            <a:r>
              <a:rPr lang="en-US" altLang="zh-TW" sz="1400" b="1" dirty="0"/>
              <a:t>3. </a:t>
            </a:r>
            <a:r>
              <a:rPr lang="en-US" altLang="zh-TW" sz="1400" u="sng" dirty="0"/>
              <a:t>Respiration</a:t>
            </a:r>
            <a:r>
              <a:rPr lang="en-US" altLang="zh-TW" sz="1400" dirty="0"/>
              <a:t>: </a:t>
            </a:r>
            <a:r>
              <a:rPr lang="en-US" altLang="zh-TW" sz="1400" dirty="0" err="1"/>
              <a:t>pneumography</a:t>
            </a:r>
            <a:r>
              <a:rPr lang="en-US" altLang="zh-TW" sz="1400" dirty="0"/>
              <a:t>  a.</a:t>
            </a:r>
            <a:r>
              <a:rPr lang="zh-TW" altLang="en-US" sz="1400" dirty="0"/>
              <a:t>肺解剖學</a:t>
            </a:r>
            <a:r>
              <a:rPr lang="en-US" altLang="zh-TW" sz="1400" dirty="0"/>
              <a:t>. b.</a:t>
            </a:r>
            <a:r>
              <a:rPr lang="zh-TW" altLang="en-US" sz="1400" dirty="0"/>
              <a:t>呼吸運動描記法</a:t>
            </a:r>
            <a:r>
              <a:rPr lang="en-US" altLang="zh-TW" sz="1400" dirty="0"/>
              <a:t>. c.</a:t>
            </a:r>
            <a:r>
              <a:rPr lang="zh-TW" altLang="en-US" sz="1400" dirty="0"/>
              <a:t>充氣</a:t>
            </a:r>
            <a:r>
              <a:rPr lang="en-US" altLang="zh-TW" sz="1400" dirty="0"/>
              <a:t>X</a:t>
            </a:r>
            <a:r>
              <a:rPr lang="zh-TW" altLang="en-US" sz="1400" dirty="0"/>
              <a:t>光線照像</a:t>
            </a:r>
            <a:r>
              <a:rPr lang="en-US" altLang="zh-TW" sz="1400" dirty="0"/>
              <a:t>.         </a:t>
            </a:r>
            <a:r>
              <a:rPr lang="en-US" altLang="zh-TW" sz="1400" dirty="0" err="1"/>
              <a:t>Pneumotachography</a:t>
            </a:r>
            <a:r>
              <a:rPr lang="en-US" altLang="zh-TW" sz="1400" dirty="0"/>
              <a:t> </a:t>
            </a:r>
            <a:r>
              <a:rPr lang="zh-TW" altLang="en-US" sz="1400" dirty="0"/>
              <a:t>呼吸氣速度描記</a:t>
            </a:r>
            <a:r>
              <a:rPr lang="en-US" altLang="zh-TW" sz="1400" dirty="0"/>
              <a:t>.</a:t>
            </a:r>
          </a:p>
          <a:p>
            <a:r>
              <a:rPr lang="en-US" altLang="zh-TW" sz="1400" b="1" dirty="0"/>
              <a:t>4. </a:t>
            </a:r>
            <a:r>
              <a:rPr lang="en-US" altLang="zh-TW" sz="1400" u="sng" dirty="0"/>
              <a:t>Pneumonia</a:t>
            </a:r>
            <a:r>
              <a:rPr lang="en-US" altLang="zh-TW" sz="1400" dirty="0"/>
              <a:t>: </a:t>
            </a:r>
            <a:r>
              <a:rPr lang="en-US" altLang="zh-TW" sz="1400" dirty="0" err="1"/>
              <a:t>pneumococcus</a:t>
            </a:r>
            <a:r>
              <a:rPr lang="en-US" altLang="zh-TW" sz="1400" dirty="0"/>
              <a:t> </a:t>
            </a:r>
            <a:r>
              <a:rPr lang="zh-TW" altLang="en-US" sz="1400" dirty="0"/>
              <a:t>肺炎雙球菌</a:t>
            </a:r>
            <a:r>
              <a:rPr lang="en-US" altLang="zh-TW" sz="1400" dirty="0"/>
              <a:t>,</a:t>
            </a:r>
            <a:endParaRPr lang="zh-TW" altLang="en-US" sz="1400" dirty="0"/>
          </a:p>
        </p:txBody>
      </p:sp>
      <p:sp>
        <p:nvSpPr>
          <p:cNvPr id="5" name="文字方塊 4">
            <a:extLst>
              <a:ext uri="{FF2B5EF4-FFF2-40B4-BE49-F238E27FC236}">
                <a16:creationId xmlns:a16="http://schemas.microsoft.com/office/drawing/2014/main" id="{9AF3D3AD-A825-4875-9E85-ADBB4B52F17F}"/>
              </a:ext>
            </a:extLst>
          </p:cNvPr>
          <p:cNvSpPr txBox="1"/>
          <p:nvPr/>
        </p:nvSpPr>
        <p:spPr>
          <a:xfrm>
            <a:off x="7488324" y="764704"/>
            <a:ext cx="1944216" cy="288032"/>
          </a:xfrm>
          <a:prstGeom prst="rect">
            <a:avLst/>
          </a:prstGeom>
          <a:noFill/>
          <a:ln>
            <a:solidFill>
              <a:schemeClr val="accent2">
                <a:lumMod val="60000"/>
                <a:lumOff val="40000"/>
              </a:schemeClr>
            </a:solidFill>
          </a:ln>
        </p:spPr>
        <p:txBody>
          <a:bodyPr wrap="square" rtlCol="0">
            <a:spAutoFit/>
          </a:bodyPr>
          <a:lstStyle/>
          <a:p>
            <a:r>
              <a:rPr lang="en-US" altLang="zh-TW" sz="1200" dirty="0"/>
              <a:t>Gastrointestinal </a:t>
            </a:r>
            <a:r>
              <a:rPr lang="zh-TW" altLang="en-US" sz="1200" dirty="0"/>
              <a:t>胃與腸的</a:t>
            </a:r>
          </a:p>
        </p:txBody>
      </p:sp>
      <p:sp>
        <p:nvSpPr>
          <p:cNvPr id="3" name="矩形 2">
            <a:extLst>
              <a:ext uri="{FF2B5EF4-FFF2-40B4-BE49-F238E27FC236}">
                <a16:creationId xmlns:a16="http://schemas.microsoft.com/office/drawing/2014/main" id="{C8025351-F8C3-4D5C-92E8-52A7A0F6B6E9}"/>
              </a:ext>
            </a:extLst>
          </p:cNvPr>
          <p:cNvSpPr/>
          <p:nvPr/>
        </p:nvSpPr>
        <p:spPr>
          <a:xfrm>
            <a:off x="7236296" y="2985871"/>
            <a:ext cx="2630977" cy="276999"/>
          </a:xfrm>
          <a:prstGeom prst="rect">
            <a:avLst/>
          </a:prstGeom>
        </p:spPr>
        <p:txBody>
          <a:bodyPr wrap="none">
            <a:spAutoFit/>
          </a:bodyPr>
          <a:lstStyle/>
          <a:p>
            <a:r>
              <a:rPr lang="en-US" altLang="zh-TW" sz="1200" dirty="0" err="1"/>
              <a:t>Pneumotachography</a:t>
            </a:r>
            <a:r>
              <a:rPr lang="en-US" altLang="zh-TW" sz="1200" dirty="0"/>
              <a:t> </a:t>
            </a:r>
            <a:r>
              <a:rPr lang="zh-TW" altLang="en-US" sz="1200" dirty="0"/>
              <a:t>呼吸氣速度描記</a:t>
            </a:r>
            <a:r>
              <a:rPr lang="en-US" altLang="zh-TW" sz="1200" dirty="0"/>
              <a:t>.</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endParaRPr lang="zh-TW" altLang="en-US" sz="2400" dirty="0">
              <a:solidFill>
                <a:srgbClr val="996633"/>
              </a:solidFill>
            </a:endParaRPr>
          </a:p>
        </p:txBody>
      </p:sp>
      <p:sp>
        <p:nvSpPr>
          <p:cNvPr id="3" name="文字方塊 2"/>
          <p:cNvSpPr txBox="1"/>
          <p:nvPr/>
        </p:nvSpPr>
        <p:spPr>
          <a:xfrm>
            <a:off x="212260" y="3861048"/>
            <a:ext cx="8931740" cy="369332"/>
          </a:xfrm>
          <a:prstGeom prst="rect">
            <a:avLst/>
          </a:prstGeom>
          <a:noFill/>
        </p:spPr>
        <p:txBody>
          <a:bodyPr wrap="none" rtlCol="0">
            <a:spAutoFit/>
          </a:bodyPr>
          <a:lstStyle/>
          <a:p>
            <a:r>
              <a:rPr lang="en-US" altLang="zh-TW" dirty="0"/>
              <a:t>To cope variability   </a:t>
            </a:r>
            <a:r>
              <a:rPr lang="en-US" altLang="zh-TW" dirty="0">
                <a:sym typeface="Wingdings" pitchFamily="2" charset="2"/>
              </a:rPr>
              <a:t> use assume empirical </a:t>
            </a:r>
            <a:r>
              <a:rPr lang="en-US" altLang="zh-TW" dirty="0">
                <a:solidFill>
                  <a:srgbClr val="FF0000"/>
                </a:solidFill>
                <a:sym typeface="Wingdings" pitchFamily="2" charset="2"/>
              </a:rPr>
              <a:t>statistical </a:t>
            </a:r>
            <a:r>
              <a:rPr lang="en-US" altLang="zh-TW" dirty="0">
                <a:sym typeface="Wingdings" pitchFamily="2" charset="2"/>
              </a:rPr>
              <a:t>and </a:t>
            </a:r>
            <a:r>
              <a:rPr lang="en-US" altLang="zh-TW" dirty="0">
                <a:solidFill>
                  <a:srgbClr val="FF0000"/>
                </a:solidFill>
                <a:sym typeface="Wingdings" pitchFamily="2" charset="2"/>
              </a:rPr>
              <a:t>probabilistic distribution </a:t>
            </a:r>
            <a:r>
              <a:rPr lang="en-US" altLang="zh-TW" dirty="0">
                <a:sym typeface="Wingdings" pitchFamily="2" charset="2"/>
              </a:rPr>
              <a:t>functions</a:t>
            </a:r>
            <a:endParaRPr lang="zh-TW" altLang="en-US" dirty="0"/>
          </a:p>
        </p:txBody>
      </p:sp>
      <p:sp>
        <p:nvSpPr>
          <p:cNvPr id="4" name="文字方塊 3"/>
          <p:cNvSpPr txBox="1"/>
          <p:nvPr/>
        </p:nvSpPr>
        <p:spPr>
          <a:xfrm>
            <a:off x="467544" y="1124744"/>
            <a:ext cx="6408712" cy="1754326"/>
          </a:xfrm>
          <a:prstGeom prst="rect">
            <a:avLst/>
          </a:prstGeom>
          <a:noFill/>
          <a:ln>
            <a:solidFill>
              <a:schemeClr val="accent4">
                <a:lumMod val="60000"/>
                <a:lumOff val="40000"/>
              </a:schemeClr>
            </a:solidFill>
          </a:ln>
        </p:spPr>
        <p:txBody>
          <a:bodyPr wrap="square" rtlCol="0">
            <a:spAutoFit/>
          </a:bodyPr>
          <a:lstStyle/>
          <a:p>
            <a:r>
              <a:rPr lang="en-US" altLang="zh-TW" dirty="0">
                <a:solidFill>
                  <a:srgbClr val="FF0000"/>
                </a:solidFill>
              </a:rPr>
              <a:t>Variability of measured quantities</a:t>
            </a:r>
            <a:r>
              <a:rPr lang="en-US" altLang="zh-TW" dirty="0"/>
              <a:t>:</a:t>
            </a:r>
          </a:p>
          <a:p>
            <a:pPr marL="342900"/>
            <a:r>
              <a:rPr lang="en-US" altLang="zh-TW" dirty="0"/>
              <a:t>with time, </a:t>
            </a:r>
          </a:p>
          <a:p>
            <a:pPr marL="342900"/>
            <a:r>
              <a:rPr lang="en-US" altLang="zh-TW" dirty="0"/>
              <a:t>among patients, internal anatomy, </a:t>
            </a:r>
          </a:p>
          <a:p>
            <a:pPr marL="342900"/>
            <a:r>
              <a:rPr lang="en-US" altLang="zh-TW" dirty="0"/>
              <a:t>interactions among physiological systems,</a:t>
            </a:r>
          </a:p>
          <a:p>
            <a:pPr marL="342900"/>
            <a:r>
              <a:rPr lang="en-US" altLang="zh-TW" dirty="0"/>
              <a:t>feedback loops, </a:t>
            </a:r>
          </a:p>
          <a:p>
            <a:pPr marL="342900"/>
            <a:r>
              <a:rPr lang="en-US" altLang="zh-TW" dirty="0"/>
              <a:t>internal variability (at molecular and organ levels), …</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1.5 Classification of Biomedical Instruments</a:t>
            </a:r>
            <a:endParaRPr lang="zh-TW" altLang="en-US" sz="2400" dirty="0">
              <a:solidFill>
                <a:srgbClr val="996633"/>
              </a:solidFill>
            </a:endParaRPr>
          </a:p>
        </p:txBody>
      </p:sp>
      <p:graphicFrame>
        <p:nvGraphicFramePr>
          <p:cNvPr id="3" name="表格 2"/>
          <p:cNvGraphicFramePr>
            <a:graphicFrameLocks noGrp="1"/>
          </p:cNvGraphicFramePr>
          <p:nvPr>
            <p:extLst>
              <p:ext uri="{D42A27DB-BD31-4B8C-83A1-F6EECF244321}">
                <p14:modId xmlns:p14="http://schemas.microsoft.com/office/powerpoint/2010/main" val="2800875627"/>
              </p:ext>
            </p:extLst>
          </p:nvPr>
        </p:nvGraphicFramePr>
        <p:xfrm>
          <a:off x="179512" y="1706693"/>
          <a:ext cx="8856984" cy="4802667"/>
        </p:xfrm>
        <a:graphic>
          <a:graphicData uri="http://schemas.openxmlformats.org/drawingml/2006/table">
            <a:tbl>
              <a:tblPr firstRow="1" bandRow="1">
                <a:tableStyleId>{5940675A-B579-460E-94D1-54222C63F5DA}</a:tableStyleId>
              </a:tblPr>
              <a:tblGrid>
                <a:gridCol w="2977779">
                  <a:extLst>
                    <a:ext uri="{9D8B030D-6E8A-4147-A177-3AD203B41FA5}">
                      <a16:colId xmlns:a16="http://schemas.microsoft.com/office/drawing/2014/main" val="20000"/>
                    </a:ext>
                  </a:extLst>
                </a:gridCol>
                <a:gridCol w="5879205">
                  <a:extLst>
                    <a:ext uri="{9D8B030D-6E8A-4147-A177-3AD203B41FA5}">
                      <a16:colId xmlns:a16="http://schemas.microsoft.com/office/drawing/2014/main" val="20001"/>
                    </a:ext>
                  </a:extLst>
                </a:gridCol>
              </a:tblGrid>
              <a:tr h="370840">
                <a:tc>
                  <a:txBody>
                    <a:bodyPr/>
                    <a:lstStyle/>
                    <a:p>
                      <a:r>
                        <a:rPr lang="en-US" altLang="zh-TW" dirty="0"/>
                        <a:t>According to what?</a:t>
                      </a:r>
                      <a:endParaRPr lang="zh-TW" altLang="en-US" dirty="0"/>
                    </a:p>
                  </a:txBody>
                  <a:tcPr>
                    <a:solidFill>
                      <a:srgbClr val="FFC000"/>
                    </a:solidFill>
                  </a:tcPr>
                </a:tc>
                <a:tc>
                  <a:txBody>
                    <a:bodyPr/>
                    <a:lstStyle/>
                    <a:p>
                      <a:r>
                        <a:rPr lang="en-US" altLang="zh-TW" dirty="0"/>
                        <a:t>Examples</a:t>
                      </a:r>
                      <a:endParaRPr lang="zh-TW" altLang="en-US" dirty="0"/>
                    </a:p>
                  </a:txBody>
                  <a:tcPr>
                    <a:solidFill>
                      <a:srgbClr val="FFC000"/>
                    </a:solidFill>
                  </a:tcPr>
                </a:tc>
                <a:extLst>
                  <a:ext uri="{0D108BD9-81ED-4DB2-BD59-A6C34878D82A}">
                    <a16:rowId xmlns:a16="http://schemas.microsoft.com/office/drawing/2014/main" val="10000"/>
                  </a:ext>
                </a:extLst>
              </a:tr>
              <a:tr h="370840">
                <a:tc>
                  <a:txBody>
                    <a:bodyPr/>
                    <a:lstStyle/>
                    <a:p>
                      <a:r>
                        <a:rPr lang="en-US" altLang="zh-TW" dirty="0"/>
                        <a:t>Quality that is sensed</a:t>
                      </a:r>
                      <a:endParaRPr lang="zh-TW" altLang="en-US" dirty="0"/>
                    </a:p>
                  </a:txBody>
                  <a:tcPr/>
                </a:tc>
                <a:tc>
                  <a:txBody>
                    <a:bodyPr/>
                    <a:lstStyle/>
                    <a:p>
                      <a:r>
                        <a:rPr lang="en-US" altLang="zh-TW" dirty="0"/>
                        <a:t>Pressure, flow, temperature,</a:t>
                      </a:r>
                      <a:r>
                        <a:rPr lang="zh-TW" altLang="en-US" dirty="0"/>
                        <a:t> </a:t>
                      </a:r>
                      <a:r>
                        <a:rPr lang="en-US" altLang="zh-TW" dirty="0"/>
                        <a:t>potential, motion, chemical concentration, chemical reaction, etc.</a:t>
                      </a:r>
                      <a:endParaRPr lang="zh-TW" altLang="en-US" dirty="0"/>
                    </a:p>
                  </a:txBody>
                  <a:tcPr/>
                </a:tc>
                <a:extLst>
                  <a:ext uri="{0D108BD9-81ED-4DB2-BD59-A6C34878D82A}">
                    <a16:rowId xmlns:a16="http://schemas.microsoft.com/office/drawing/2014/main" val="10001"/>
                  </a:ext>
                </a:extLst>
              </a:tr>
              <a:tr h="2511587">
                <a:tc>
                  <a:txBody>
                    <a:bodyPr/>
                    <a:lstStyle/>
                    <a:p>
                      <a:r>
                        <a:rPr lang="en-US" altLang="zh-TW" dirty="0"/>
                        <a:t>Transduction</a:t>
                      </a:r>
                    </a:p>
                    <a:p>
                      <a:endParaRPr lang="en-US" altLang="zh-TW" dirty="0"/>
                    </a:p>
                    <a:p>
                      <a:r>
                        <a:rPr lang="en-US" altLang="zh-TW" sz="1600" dirty="0">
                          <a:solidFill>
                            <a:srgbClr val="996633"/>
                          </a:solidFill>
                        </a:rPr>
                        <a:t>(Converting one energy type to another one )</a:t>
                      </a:r>
                      <a:endParaRPr lang="zh-TW" altLang="en-US" sz="1600" dirty="0">
                        <a:solidFill>
                          <a:srgbClr val="996633"/>
                        </a:solidFill>
                      </a:endParaRPr>
                    </a:p>
                  </a:txBody>
                  <a:tcPr/>
                </a:tc>
                <a:tc>
                  <a:txBody>
                    <a:bodyPr/>
                    <a:lstStyle/>
                    <a:p>
                      <a:r>
                        <a:rPr lang="en-US" altLang="zh-TW" dirty="0"/>
                        <a:t>Resistive (I </a:t>
                      </a:r>
                      <a:r>
                        <a:rPr lang="en-US" altLang="zh-TW" dirty="0">
                          <a:sym typeface="Wingdings" panose="05000000000000000000" pitchFamily="2" charset="2"/>
                        </a:rPr>
                        <a:t> V)</a:t>
                      </a:r>
                      <a:r>
                        <a:rPr lang="en-US" altLang="zh-TW" dirty="0"/>
                        <a:t>, inductive (di/dt -&gt;</a:t>
                      </a:r>
                      <a:r>
                        <a:rPr lang="zh-TW" altLang="en-US" dirty="0"/>
                        <a:t> </a:t>
                      </a:r>
                      <a:r>
                        <a:rPr lang="en-US" altLang="zh-TW" dirty="0"/>
                        <a:t>V ), capacitive (V</a:t>
                      </a:r>
                      <a:r>
                        <a:rPr lang="en-US" altLang="zh-TW" baseline="0" dirty="0"/>
                        <a:t> </a:t>
                      </a:r>
                      <a:r>
                        <a:rPr lang="en-US" altLang="zh-TW" baseline="0" dirty="0">
                          <a:sym typeface="Wingdings" panose="05000000000000000000" pitchFamily="2" charset="2"/>
                        </a:rPr>
                        <a:t> Q</a:t>
                      </a:r>
                      <a:r>
                        <a:rPr lang="en-US" altLang="zh-TW" dirty="0"/>
                        <a:t>), ultrasonic (structure or motion </a:t>
                      </a:r>
                      <a:r>
                        <a:rPr lang="en-US" altLang="zh-TW" dirty="0">
                          <a:sym typeface="Wingdings" panose="05000000000000000000" pitchFamily="2" charset="2"/>
                        </a:rPr>
                        <a:t> ultrasound)</a:t>
                      </a:r>
                      <a:r>
                        <a:rPr lang="en-US" altLang="zh-TW" dirty="0"/>
                        <a:t> , electrochemical (concentration </a:t>
                      </a:r>
                      <a:r>
                        <a:rPr lang="en-US" altLang="zh-TW" dirty="0">
                          <a:sym typeface="Wingdings" panose="05000000000000000000" pitchFamily="2" charset="2"/>
                        </a:rPr>
                        <a:t> electrochemical</a:t>
                      </a:r>
                      <a:r>
                        <a:rPr lang="en-US" altLang="zh-TW" baseline="0" dirty="0">
                          <a:sym typeface="Wingdings" panose="05000000000000000000" pitchFamily="2" charset="2"/>
                        </a:rPr>
                        <a:t> </a:t>
                      </a:r>
                      <a:r>
                        <a:rPr lang="en-US" altLang="zh-TW" dirty="0">
                          <a:sym typeface="Wingdings" panose="05000000000000000000" pitchFamily="2" charset="2"/>
                        </a:rPr>
                        <a:t>reaction</a:t>
                      </a:r>
                      <a:r>
                        <a:rPr lang="en-US" altLang="zh-TW" dirty="0"/>
                        <a:t>)</a:t>
                      </a:r>
                      <a:endParaRPr lang="zh-TW" altLang="en-US" dirty="0"/>
                    </a:p>
                  </a:txBody>
                  <a:tcPr/>
                </a:tc>
                <a:extLst>
                  <a:ext uri="{0D108BD9-81ED-4DB2-BD59-A6C34878D82A}">
                    <a16:rowId xmlns:a16="http://schemas.microsoft.com/office/drawing/2014/main" val="10002"/>
                  </a:ext>
                </a:extLst>
              </a:tr>
              <a:tr h="370840">
                <a:tc>
                  <a:txBody>
                    <a:bodyPr/>
                    <a:lstStyle/>
                    <a:p>
                      <a:r>
                        <a:rPr lang="en-US" altLang="zh-TW" dirty="0"/>
                        <a:t>Organ system</a:t>
                      </a:r>
                      <a:endParaRPr lang="zh-TW" altLang="en-US" dirty="0"/>
                    </a:p>
                  </a:txBody>
                  <a:tcPr/>
                </a:tc>
                <a:tc>
                  <a:txBody>
                    <a:bodyPr/>
                    <a:lstStyle/>
                    <a:p>
                      <a:r>
                        <a:rPr lang="en-US" altLang="zh-TW" dirty="0"/>
                        <a:t>Cardiovascular</a:t>
                      </a:r>
                      <a:r>
                        <a:rPr lang="zh-TW" altLang="en-US" dirty="0"/>
                        <a:t> </a:t>
                      </a:r>
                      <a:r>
                        <a:rPr lang="en-US" altLang="zh-TW" dirty="0"/>
                        <a:t>(</a:t>
                      </a:r>
                      <a:r>
                        <a:rPr lang="zh-TW" altLang="en-US" dirty="0"/>
                        <a:t>心血管</a:t>
                      </a:r>
                      <a:r>
                        <a:rPr lang="en-US" altLang="zh-TW" dirty="0"/>
                        <a:t>), pulmonary</a:t>
                      </a:r>
                      <a:r>
                        <a:rPr lang="zh-TW" altLang="en-US" dirty="0"/>
                        <a:t> </a:t>
                      </a:r>
                      <a:r>
                        <a:rPr lang="en-US" altLang="zh-TW" dirty="0"/>
                        <a:t>(</a:t>
                      </a:r>
                      <a:r>
                        <a:rPr lang="zh-TW" altLang="en-US" dirty="0"/>
                        <a:t>胸腔</a:t>
                      </a:r>
                      <a:r>
                        <a:rPr lang="en-US" altLang="zh-TW" dirty="0"/>
                        <a:t>), nervous,</a:t>
                      </a:r>
                      <a:r>
                        <a:rPr lang="en-US" altLang="zh-TW" baseline="0" dirty="0"/>
                        <a:t> endocrine</a:t>
                      </a:r>
                      <a:r>
                        <a:rPr lang="zh-TW" altLang="en-US" baseline="0" dirty="0"/>
                        <a:t> </a:t>
                      </a:r>
                      <a:r>
                        <a:rPr lang="en-US" altLang="zh-TW" baseline="0" dirty="0"/>
                        <a:t>(</a:t>
                      </a:r>
                      <a:r>
                        <a:rPr lang="zh-TW" altLang="en-US" baseline="0" dirty="0"/>
                        <a:t>內分泌</a:t>
                      </a:r>
                      <a:r>
                        <a:rPr lang="en-US" altLang="zh-TW" baseline="0" dirty="0"/>
                        <a:t>)</a:t>
                      </a:r>
                      <a:endParaRPr lang="zh-TW" altLang="en-US" dirty="0"/>
                    </a:p>
                  </a:txBody>
                  <a:tcPr/>
                </a:tc>
                <a:extLst>
                  <a:ext uri="{0D108BD9-81ED-4DB2-BD59-A6C34878D82A}">
                    <a16:rowId xmlns:a16="http://schemas.microsoft.com/office/drawing/2014/main" val="10003"/>
                  </a:ext>
                </a:extLst>
              </a:tr>
              <a:tr h="370840">
                <a:tc>
                  <a:txBody>
                    <a:bodyPr/>
                    <a:lstStyle/>
                    <a:p>
                      <a:r>
                        <a:rPr lang="en-US" altLang="zh-TW" dirty="0"/>
                        <a:t>Clinical medicine specialties</a:t>
                      </a:r>
                      <a:endParaRPr lang="zh-TW" altLang="en-US" dirty="0"/>
                    </a:p>
                  </a:txBody>
                  <a:tcPr/>
                </a:tc>
                <a:tc>
                  <a:txBody>
                    <a:bodyPr/>
                    <a:lstStyle/>
                    <a:p>
                      <a:r>
                        <a:rPr lang="en-US" altLang="zh-TW" dirty="0"/>
                        <a:t>Pediatrics</a:t>
                      </a:r>
                      <a:r>
                        <a:rPr lang="zh-TW" altLang="en-US" dirty="0"/>
                        <a:t> </a:t>
                      </a:r>
                      <a:r>
                        <a:rPr lang="en-US" altLang="zh-TW" dirty="0"/>
                        <a:t>(</a:t>
                      </a:r>
                      <a:r>
                        <a:rPr lang="zh-TW" altLang="en-US" dirty="0"/>
                        <a:t>小兒科</a:t>
                      </a:r>
                      <a:r>
                        <a:rPr lang="en-US" altLang="zh-TW" dirty="0"/>
                        <a:t>), obstetrics (</a:t>
                      </a:r>
                      <a:r>
                        <a:rPr lang="zh-TW" altLang="en-US" dirty="0"/>
                        <a:t>產科</a:t>
                      </a:r>
                      <a:r>
                        <a:rPr lang="en-US" altLang="zh-TW" dirty="0"/>
                        <a:t>),</a:t>
                      </a:r>
                      <a:r>
                        <a:rPr lang="en-US" altLang="zh-TW" sz="1800" b="0" i="0" kern="1200" dirty="0">
                          <a:solidFill>
                            <a:schemeClr val="tx1"/>
                          </a:solidFill>
                          <a:effectLst/>
                          <a:latin typeface="+mn-lt"/>
                          <a:ea typeface="+mn-ea"/>
                          <a:cs typeface="+mn-cs"/>
                        </a:rPr>
                        <a:t> Gynecology (</a:t>
                      </a:r>
                      <a:r>
                        <a:rPr lang="zh-TW" altLang="en-US" sz="1800" b="0" i="0" kern="1200" dirty="0">
                          <a:solidFill>
                            <a:schemeClr val="tx1"/>
                          </a:solidFill>
                          <a:effectLst/>
                          <a:latin typeface="+mn-lt"/>
                          <a:ea typeface="+mn-ea"/>
                          <a:cs typeface="+mn-cs"/>
                        </a:rPr>
                        <a:t>婦科</a:t>
                      </a:r>
                      <a:r>
                        <a:rPr lang="en-US" altLang="zh-TW" sz="1800" b="0" i="0" kern="1200" dirty="0">
                          <a:solidFill>
                            <a:schemeClr val="tx1"/>
                          </a:solidFill>
                          <a:effectLst/>
                          <a:latin typeface="+mn-lt"/>
                          <a:ea typeface="+mn-ea"/>
                          <a:cs typeface="+mn-cs"/>
                        </a:rPr>
                        <a:t>),</a:t>
                      </a:r>
                      <a:r>
                        <a:rPr lang="en-US" altLang="zh-TW" baseline="0" dirty="0"/>
                        <a:t> cardiology</a:t>
                      </a:r>
                      <a:r>
                        <a:rPr lang="zh-TW" altLang="en-US" baseline="0" dirty="0"/>
                        <a:t> </a:t>
                      </a:r>
                      <a:r>
                        <a:rPr lang="en-US" altLang="zh-TW" baseline="0" dirty="0"/>
                        <a:t>(</a:t>
                      </a:r>
                      <a:r>
                        <a:rPr lang="zh-TW" altLang="en-US" baseline="0" dirty="0"/>
                        <a:t>心臟科</a:t>
                      </a:r>
                      <a:r>
                        <a:rPr lang="en-US" altLang="zh-TW" baseline="0" dirty="0"/>
                        <a:t>), radiology</a:t>
                      </a:r>
                      <a:endParaRPr lang="zh-TW" altLang="en-US" dirty="0"/>
                    </a:p>
                  </a:txBody>
                  <a:tcPr/>
                </a:tc>
                <a:extLst>
                  <a:ext uri="{0D108BD9-81ED-4DB2-BD59-A6C34878D82A}">
                    <a16:rowId xmlns:a16="http://schemas.microsoft.com/office/drawing/2014/main" val="10004"/>
                  </a:ext>
                </a:extLst>
              </a:tr>
            </a:tbl>
          </a:graphicData>
        </a:graphic>
      </p:graphicFrame>
      <p:sp>
        <p:nvSpPr>
          <p:cNvPr id="4" name="文字方塊 3"/>
          <p:cNvSpPr txBox="1"/>
          <p:nvPr/>
        </p:nvSpPr>
        <p:spPr>
          <a:xfrm>
            <a:off x="323528" y="656879"/>
            <a:ext cx="6696744" cy="461665"/>
          </a:xfrm>
          <a:prstGeom prst="rect">
            <a:avLst/>
          </a:prstGeom>
          <a:noFill/>
        </p:spPr>
        <p:txBody>
          <a:bodyPr wrap="square" rtlCol="0">
            <a:spAutoFit/>
          </a:bodyPr>
          <a:lstStyle/>
          <a:p>
            <a:r>
              <a:rPr lang="en-US" altLang="zh-TW" sz="2400" b="1" i="1" dirty="0"/>
              <a:t>Different classifications:</a:t>
            </a:r>
            <a:endParaRPr lang="zh-TW" altLang="en-US" sz="2400" b="1" i="1" dirty="0"/>
          </a:p>
        </p:txBody>
      </p:sp>
      <p:grpSp>
        <p:nvGrpSpPr>
          <p:cNvPr id="12" name="群組 11">
            <a:extLst>
              <a:ext uri="{FF2B5EF4-FFF2-40B4-BE49-F238E27FC236}">
                <a16:creationId xmlns:a16="http://schemas.microsoft.com/office/drawing/2014/main" id="{F4FFE905-CDDD-4823-B3D0-8BD7875F3788}"/>
              </a:ext>
            </a:extLst>
          </p:cNvPr>
          <p:cNvGrpSpPr/>
          <p:nvPr/>
        </p:nvGrpSpPr>
        <p:grpSpPr>
          <a:xfrm>
            <a:off x="4518950" y="3933056"/>
            <a:ext cx="1728192" cy="641405"/>
            <a:chOff x="5940152" y="729338"/>
            <a:chExt cx="1728192" cy="641405"/>
          </a:xfrm>
        </p:grpSpPr>
        <p:sp>
          <p:nvSpPr>
            <p:cNvPr id="6" name="Rectangle 5"/>
            <p:cNvSpPr/>
            <p:nvPr/>
          </p:nvSpPr>
          <p:spPr>
            <a:xfrm>
              <a:off x="6444208" y="729338"/>
              <a:ext cx="720080" cy="6414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a:t>
              </a:r>
            </a:p>
          </p:txBody>
        </p:sp>
        <p:cxnSp>
          <p:nvCxnSpPr>
            <p:cNvPr id="8" name="Straight Arrow Connector 7"/>
            <p:cNvCxnSpPr>
              <a:cxnSpLocks/>
            </p:cNvCxnSpPr>
            <p:nvPr/>
          </p:nvCxnSpPr>
          <p:spPr>
            <a:xfrm>
              <a:off x="5940152" y="1056441"/>
              <a:ext cx="5040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7020272" y="1052736"/>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3923928" y="4756144"/>
            <a:ext cx="4028119" cy="369332"/>
          </a:xfrm>
          <a:prstGeom prst="rect">
            <a:avLst/>
          </a:prstGeom>
          <a:noFill/>
        </p:spPr>
        <p:txBody>
          <a:bodyPr wrap="square" rtlCol="0">
            <a:spAutoFit/>
          </a:bodyPr>
          <a:lstStyle/>
          <a:p>
            <a:r>
              <a:rPr lang="en-US" dirty="0">
                <a:solidFill>
                  <a:schemeClr val="accent6">
                    <a:lumMod val="75000"/>
                  </a:schemeClr>
                </a:solidFill>
              </a:rPr>
              <a:t>R = V/I;   L =V/(di/dt);   C = Q/V</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1.6 Interfering and Modifying Inputs</a:t>
            </a:r>
            <a:endParaRPr lang="zh-TW" altLang="en-US" sz="2400" dirty="0">
              <a:solidFill>
                <a:srgbClr val="99663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79512" y="5334000"/>
            <a:ext cx="8784976" cy="1143000"/>
          </a:xfrm>
        </p:spPr>
        <p:txBody>
          <a:bodyPr>
            <a:noAutofit/>
          </a:bodyPr>
          <a:lstStyle/>
          <a:p>
            <a:pPr marL="350838" indent="-350838" algn="l"/>
            <a:r>
              <a:rPr lang="en-US" altLang="zh-TW" sz="1800" b="1" dirty="0">
                <a:ea typeface="新細明體" pitchFamily="18" charset="-120"/>
                <a:cs typeface="Times New Roman" pitchFamily="18" charset="0"/>
              </a:rPr>
              <a:t>Figure 1.2  Simplified electrocardiographic recording system</a:t>
            </a:r>
            <a:r>
              <a:rPr lang="en-US" altLang="zh-TW" sz="1800" dirty="0">
                <a:ea typeface="新細明體" pitchFamily="18" charset="-120"/>
                <a:cs typeface="Times New Roman" pitchFamily="18" charset="0"/>
              </a:rPr>
              <a:t>  </a:t>
            </a:r>
            <a:br>
              <a:rPr lang="en-US" altLang="zh-TW" sz="1800" dirty="0">
                <a:ea typeface="新細明體" pitchFamily="18" charset="-120"/>
                <a:cs typeface="Times New Roman" pitchFamily="18" charset="0"/>
              </a:rPr>
            </a:br>
            <a:r>
              <a:rPr lang="en-US" altLang="zh-TW" sz="1800" dirty="0">
                <a:ea typeface="新細明體" pitchFamily="18" charset="-120"/>
                <a:cs typeface="Times New Roman" pitchFamily="18" charset="0"/>
              </a:rPr>
              <a:t>Two possible </a:t>
            </a:r>
            <a:r>
              <a:rPr lang="en-US" altLang="zh-TW" sz="1800" dirty="0">
                <a:solidFill>
                  <a:srgbClr val="FF0000"/>
                </a:solidFill>
                <a:ea typeface="新細明體" pitchFamily="18" charset="-120"/>
                <a:cs typeface="Times New Roman" pitchFamily="18" charset="0"/>
              </a:rPr>
              <a:t>interfering</a:t>
            </a:r>
            <a:r>
              <a:rPr lang="en-US" altLang="zh-TW" sz="1800" dirty="0">
                <a:ea typeface="新細明體" pitchFamily="18" charset="-120"/>
                <a:cs typeface="Times New Roman" pitchFamily="18" charset="0"/>
              </a:rPr>
              <a:t> inputs are </a:t>
            </a:r>
            <a:r>
              <a:rPr lang="en-US" altLang="zh-TW" sz="1800" dirty="0">
                <a:solidFill>
                  <a:srgbClr val="92D050"/>
                </a:solidFill>
                <a:ea typeface="新細明體" pitchFamily="18" charset="-120"/>
                <a:cs typeface="Times New Roman" pitchFamily="18" charset="0"/>
              </a:rPr>
              <a:t>stray magnetic fields and </a:t>
            </a:r>
            <a:r>
              <a:rPr lang="en-US" altLang="zh-TW" sz="1800" dirty="0" err="1">
                <a:solidFill>
                  <a:srgbClr val="92D050"/>
                </a:solidFill>
                <a:ea typeface="新細明體" pitchFamily="18" charset="-120"/>
                <a:cs typeface="Times New Roman" pitchFamily="18" charset="0"/>
              </a:rPr>
              <a:t>capacitively</a:t>
            </a:r>
            <a:r>
              <a:rPr lang="en-US" altLang="zh-TW" sz="1800" dirty="0">
                <a:solidFill>
                  <a:srgbClr val="92D050"/>
                </a:solidFill>
                <a:ea typeface="新細明體" pitchFamily="18" charset="-120"/>
                <a:cs typeface="Times New Roman" pitchFamily="18" charset="0"/>
              </a:rPr>
              <a:t> coupled noise</a:t>
            </a:r>
            <a:r>
              <a:rPr lang="en-US" altLang="zh-TW" sz="1800" dirty="0">
                <a:ea typeface="新細明體" pitchFamily="18" charset="-120"/>
                <a:cs typeface="Times New Roman" pitchFamily="18" charset="0"/>
              </a:rPr>
              <a:t>.  </a:t>
            </a:r>
            <a:br>
              <a:rPr lang="en-US" altLang="zh-TW" sz="1800" dirty="0">
                <a:ea typeface="新細明體" pitchFamily="18" charset="-120"/>
                <a:cs typeface="Times New Roman" pitchFamily="18" charset="0"/>
              </a:rPr>
            </a:br>
            <a:r>
              <a:rPr lang="en-US" altLang="zh-TW" sz="1800" dirty="0">
                <a:solidFill>
                  <a:srgbClr val="00B0F0"/>
                </a:solidFill>
                <a:ea typeface="新細明體" pitchFamily="18" charset="-120"/>
                <a:cs typeface="Times New Roman" pitchFamily="18" charset="0"/>
              </a:rPr>
              <a:t>Orientation of patient cables and changes in electrode-skin impedance </a:t>
            </a:r>
            <a:r>
              <a:rPr lang="en-US" altLang="zh-TW" sz="1800" dirty="0">
                <a:ea typeface="新細明體" pitchFamily="18" charset="-120"/>
                <a:cs typeface="Times New Roman" pitchFamily="18" charset="0"/>
              </a:rPr>
              <a:t>are two possible </a:t>
            </a:r>
            <a:r>
              <a:rPr lang="en-US" altLang="zh-TW" sz="1800" dirty="0">
                <a:solidFill>
                  <a:srgbClr val="FF0000"/>
                </a:solidFill>
                <a:ea typeface="新細明體" pitchFamily="18" charset="-120"/>
                <a:cs typeface="Times New Roman" pitchFamily="18" charset="0"/>
              </a:rPr>
              <a:t>modifying</a:t>
            </a:r>
            <a:r>
              <a:rPr lang="en-US" altLang="zh-TW" sz="1800" dirty="0">
                <a:ea typeface="新細明體" pitchFamily="18" charset="-120"/>
                <a:cs typeface="Times New Roman" pitchFamily="18" charset="0"/>
              </a:rPr>
              <a:t> inputs.  </a:t>
            </a:r>
            <a:br>
              <a:rPr lang="en-US" altLang="zh-TW" sz="1800" dirty="0">
                <a:ea typeface="新細明體" pitchFamily="18" charset="-120"/>
                <a:cs typeface="Times New Roman" pitchFamily="18" charset="0"/>
              </a:rPr>
            </a:br>
            <a:r>
              <a:rPr lang="en-US" altLang="zh-TW" sz="1800" i="1" dirty="0">
                <a:ea typeface="新細明體" pitchFamily="18" charset="-120"/>
                <a:cs typeface="Times New Roman" pitchFamily="18" charset="0"/>
              </a:rPr>
              <a:t>Z</a:t>
            </a:r>
            <a:r>
              <a:rPr lang="en-US" altLang="zh-TW" sz="1800" baseline="-30000" dirty="0">
                <a:ea typeface="新細明體" pitchFamily="18" charset="-120"/>
                <a:cs typeface="Times New Roman" pitchFamily="18" charset="0"/>
              </a:rPr>
              <a:t>1</a:t>
            </a:r>
            <a:r>
              <a:rPr lang="en-US" altLang="zh-TW" sz="1800" dirty="0">
                <a:ea typeface="新細明體" pitchFamily="18" charset="-120"/>
                <a:cs typeface="Times New Roman" pitchFamily="18" charset="0"/>
              </a:rPr>
              <a:t> and </a:t>
            </a:r>
            <a:r>
              <a:rPr lang="en-US" altLang="zh-TW" sz="1800" i="1" dirty="0">
                <a:ea typeface="新細明體" pitchFamily="18" charset="-120"/>
                <a:cs typeface="Times New Roman" pitchFamily="18" charset="0"/>
              </a:rPr>
              <a:t>Z</a:t>
            </a:r>
            <a:r>
              <a:rPr lang="en-US" altLang="zh-TW" sz="1800" baseline="-30000" dirty="0">
                <a:ea typeface="新細明體" pitchFamily="18" charset="-120"/>
                <a:cs typeface="Times New Roman" pitchFamily="18" charset="0"/>
              </a:rPr>
              <a:t>2</a:t>
            </a:r>
            <a:r>
              <a:rPr lang="en-US" altLang="zh-TW" sz="1800" dirty="0">
                <a:ea typeface="新細明體" pitchFamily="18" charset="-120"/>
                <a:cs typeface="Times New Roman" pitchFamily="18" charset="0"/>
              </a:rPr>
              <a:t> represent the electrode-skin interface impedances.</a:t>
            </a:r>
          </a:p>
        </p:txBody>
      </p:sp>
      <p:sp>
        <p:nvSpPr>
          <p:cNvPr id="7173" name="Freeform 5"/>
          <p:cNvSpPr>
            <a:spLocks/>
          </p:cNvSpPr>
          <p:nvPr/>
        </p:nvSpPr>
        <p:spPr bwMode="auto">
          <a:xfrm>
            <a:off x="1233488" y="1066800"/>
            <a:ext cx="1563687" cy="4003675"/>
          </a:xfrm>
          <a:custGeom>
            <a:avLst/>
            <a:gdLst/>
            <a:ahLst/>
            <a:cxnLst>
              <a:cxn ang="0">
                <a:pos x="564" y="60"/>
              </a:cxn>
              <a:cxn ang="0">
                <a:pos x="730" y="153"/>
              </a:cxn>
              <a:cxn ang="0">
                <a:pos x="811" y="204"/>
              </a:cxn>
              <a:cxn ang="0">
                <a:pos x="895" y="409"/>
              </a:cxn>
              <a:cxn ang="0">
                <a:pos x="940" y="697"/>
              </a:cxn>
              <a:cxn ang="0">
                <a:pos x="976" y="1072"/>
              </a:cxn>
              <a:cxn ang="0">
                <a:pos x="982" y="1261"/>
              </a:cxn>
              <a:cxn ang="0">
                <a:pos x="922" y="1363"/>
              </a:cxn>
              <a:cxn ang="0">
                <a:pos x="901" y="1366"/>
              </a:cxn>
              <a:cxn ang="0">
                <a:pos x="919" y="1288"/>
              </a:cxn>
              <a:cxn ang="0">
                <a:pos x="889" y="1297"/>
              </a:cxn>
              <a:cxn ang="0">
                <a:pos x="856" y="1312"/>
              </a:cxn>
              <a:cxn ang="0">
                <a:pos x="868" y="1225"/>
              </a:cxn>
              <a:cxn ang="0">
                <a:pos x="898" y="1081"/>
              </a:cxn>
              <a:cxn ang="0">
                <a:pos x="835" y="811"/>
              </a:cxn>
              <a:cxn ang="0">
                <a:pos x="808" y="688"/>
              </a:cxn>
              <a:cxn ang="0">
                <a:pos x="757" y="562"/>
              </a:cxn>
              <a:cxn ang="0">
                <a:pos x="721" y="805"/>
              </a:cxn>
              <a:cxn ang="0">
                <a:pos x="766" y="1117"/>
              </a:cxn>
              <a:cxn ang="0">
                <a:pos x="748" y="1636"/>
              </a:cxn>
              <a:cxn ang="0">
                <a:pos x="769" y="1897"/>
              </a:cxn>
              <a:cxn ang="0">
                <a:pos x="745" y="2234"/>
              </a:cxn>
              <a:cxn ang="0">
                <a:pos x="790" y="2369"/>
              </a:cxn>
              <a:cxn ang="0">
                <a:pos x="832" y="2447"/>
              </a:cxn>
              <a:cxn ang="0">
                <a:pos x="784" y="2519"/>
              </a:cxn>
              <a:cxn ang="0">
                <a:pos x="715" y="2465"/>
              </a:cxn>
              <a:cxn ang="0">
                <a:pos x="664" y="2375"/>
              </a:cxn>
              <a:cxn ang="0">
                <a:pos x="649" y="2306"/>
              </a:cxn>
              <a:cxn ang="0">
                <a:pos x="658" y="2135"/>
              </a:cxn>
              <a:cxn ang="0">
                <a:pos x="582" y="1789"/>
              </a:cxn>
              <a:cxn ang="0">
                <a:pos x="537" y="1510"/>
              </a:cxn>
              <a:cxn ang="0">
                <a:pos x="447" y="1510"/>
              </a:cxn>
              <a:cxn ang="0">
                <a:pos x="402" y="1789"/>
              </a:cxn>
              <a:cxn ang="0">
                <a:pos x="327" y="2135"/>
              </a:cxn>
              <a:cxn ang="0">
                <a:pos x="336" y="2306"/>
              </a:cxn>
              <a:cxn ang="0">
                <a:pos x="321" y="2375"/>
              </a:cxn>
              <a:cxn ang="0">
                <a:pos x="270" y="2465"/>
              </a:cxn>
              <a:cxn ang="0">
                <a:pos x="201" y="2519"/>
              </a:cxn>
              <a:cxn ang="0">
                <a:pos x="153" y="2447"/>
              </a:cxn>
              <a:cxn ang="0">
                <a:pos x="195" y="2369"/>
              </a:cxn>
              <a:cxn ang="0">
                <a:pos x="240" y="2234"/>
              </a:cxn>
              <a:cxn ang="0">
                <a:pos x="216" y="1897"/>
              </a:cxn>
              <a:cxn ang="0">
                <a:pos x="237" y="1636"/>
              </a:cxn>
              <a:cxn ang="0">
                <a:pos x="219" y="1117"/>
              </a:cxn>
              <a:cxn ang="0">
                <a:pos x="264" y="805"/>
              </a:cxn>
              <a:cxn ang="0">
                <a:pos x="228" y="562"/>
              </a:cxn>
              <a:cxn ang="0">
                <a:pos x="177" y="688"/>
              </a:cxn>
              <a:cxn ang="0">
                <a:pos x="150" y="811"/>
              </a:cxn>
              <a:cxn ang="0">
                <a:pos x="87" y="1081"/>
              </a:cxn>
              <a:cxn ang="0">
                <a:pos x="117" y="1225"/>
              </a:cxn>
              <a:cxn ang="0">
                <a:pos x="129" y="1312"/>
              </a:cxn>
              <a:cxn ang="0">
                <a:pos x="96" y="1297"/>
              </a:cxn>
              <a:cxn ang="0">
                <a:pos x="66" y="1288"/>
              </a:cxn>
              <a:cxn ang="0">
                <a:pos x="84" y="1366"/>
              </a:cxn>
              <a:cxn ang="0">
                <a:pos x="63" y="1363"/>
              </a:cxn>
              <a:cxn ang="0">
                <a:pos x="3" y="1261"/>
              </a:cxn>
              <a:cxn ang="0">
                <a:pos x="9" y="1072"/>
              </a:cxn>
              <a:cxn ang="0">
                <a:pos x="45" y="697"/>
              </a:cxn>
              <a:cxn ang="0">
                <a:pos x="90" y="409"/>
              </a:cxn>
              <a:cxn ang="0">
                <a:pos x="174" y="204"/>
              </a:cxn>
              <a:cxn ang="0">
                <a:pos x="255" y="153"/>
              </a:cxn>
              <a:cxn ang="0">
                <a:pos x="420" y="60"/>
              </a:cxn>
            </a:cxnLst>
            <a:rect l="0" t="0" r="r" b="b"/>
            <a:pathLst>
              <a:path w="985" h="2522">
                <a:moveTo>
                  <a:pt x="561" y="0"/>
                </a:moveTo>
                <a:lnTo>
                  <a:pt x="561" y="0"/>
                </a:lnTo>
                <a:lnTo>
                  <a:pt x="561" y="18"/>
                </a:lnTo>
                <a:lnTo>
                  <a:pt x="558" y="36"/>
                </a:lnTo>
                <a:lnTo>
                  <a:pt x="561" y="51"/>
                </a:lnTo>
                <a:lnTo>
                  <a:pt x="564" y="60"/>
                </a:lnTo>
                <a:lnTo>
                  <a:pt x="567" y="66"/>
                </a:lnTo>
                <a:lnTo>
                  <a:pt x="573" y="75"/>
                </a:lnTo>
                <a:lnTo>
                  <a:pt x="585" y="84"/>
                </a:lnTo>
                <a:lnTo>
                  <a:pt x="613" y="102"/>
                </a:lnTo>
                <a:lnTo>
                  <a:pt x="661" y="126"/>
                </a:lnTo>
                <a:lnTo>
                  <a:pt x="730" y="153"/>
                </a:lnTo>
                <a:lnTo>
                  <a:pt x="730" y="153"/>
                </a:lnTo>
                <a:lnTo>
                  <a:pt x="745" y="153"/>
                </a:lnTo>
                <a:lnTo>
                  <a:pt x="760" y="159"/>
                </a:lnTo>
                <a:lnTo>
                  <a:pt x="778" y="171"/>
                </a:lnTo>
                <a:lnTo>
                  <a:pt x="796" y="183"/>
                </a:lnTo>
                <a:lnTo>
                  <a:pt x="811" y="204"/>
                </a:lnTo>
                <a:lnTo>
                  <a:pt x="829" y="228"/>
                </a:lnTo>
                <a:lnTo>
                  <a:pt x="841" y="261"/>
                </a:lnTo>
                <a:lnTo>
                  <a:pt x="856" y="297"/>
                </a:lnTo>
                <a:lnTo>
                  <a:pt x="856" y="297"/>
                </a:lnTo>
                <a:lnTo>
                  <a:pt x="883" y="369"/>
                </a:lnTo>
                <a:lnTo>
                  <a:pt x="895" y="409"/>
                </a:lnTo>
                <a:lnTo>
                  <a:pt x="907" y="454"/>
                </a:lnTo>
                <a:lnTo>
                  <a:pt x="916" y="505"/>
                </a:lnTo>
                <a:lnTo>
                  <a:pt x="925" y="562"/>
                </a:lnTo>
                <a:lnTo>
                  <a:pt x="934" y="625"/>
                </a:lnTo>
                <a:lnTo>
                  <a:pt x="940" y="697"/>
                </a:lnTo>
                <a:lnTo>
                  <a:pt x="940" y="697"/>
                </a:lnTo>
                <a:lnTo>
                  <a:pt x="949" y="727"/>
                </a:lnTo>
                <a:lnTo>
                  <a:pt x="958" y="763"/>
                </a:lnTo>
                <a:lnTo>
                  <a:pt x="964" y="802"/>
                </a:lnTo>
                <a:lnTo>
                  <a:pt x="970" y="847"/>
                </a:lnTo>
                <a:lnTo>
                  <a:pt x="976" y="952"/>
                </a:lnTo>
                <a:lnTo>
                  <a:pt x="976" y="1072"/>
                </a:lnTo>
                <a:lnTo>
                  <a:pt x="976" y="1072"/>
                </a:lnTo>
                <a:lnTo>
                  <a:pt x="973" y="1120"/>
                </a:lnTo>
                <a:lnTo>
                  <a:pt x="979" y="1159"/>
                </a:lnTo>
                <a:lnTo>
                  <a:pt x="982" y="1195"/>
                </a:lnTo>
                <a:lnTo>
                  <a:pt x="985" y="1228"/>
                </a:lnTo>
                <a:lnTo>
                  <a:pt x="982" y="1261"/>
                </a:lnTo>
                <a:lnTo>
                  <a:pt x="979" y="1276"/>
                </a:lnTo>
                <a:lnTo>
                  <a:pt x="973" y="1291"/>
                </a:lnTo>
                <a:lnTo>
                  <a:pt x="967" y="1309"/>
                </a:lnTo>
                <a:lnTo>
                  <a:pt x="955" y="1324"/>
                </a:lnTo>
                <a:lnTo>
                  <a:pt x="940" y="1345"/>
                </a:lnTo>
                <a:lnTo>
                  <a:pt x="922" y="1363"/>
                </a:lnTo>
                <a:lnTo>
                  <a:pt x="922" y="1363"/>
                </a:lnTo>
                <a:lnTo>
                  <a:pt x="916" y="1369"/>
                </a:lnTo>
                <a:lnTo>
                  <a:pt x="910" y="1375"/>
                </a:lnTo>
                <a:lnTo>
                  <a:pt x="907" y="1375"/>
                </a:lnTo>
                <a:lnTo>
                  <a:pt x="904" y="1372"/>
                </a:lnTo>
                <a:lnTo>
                  <a:pt x="901" y="1366"/>
                </a:lnTo>
                <a:lnTo>
                  <a:pt x="901" y="1357"/>
                </a:lnTo>
                <a:lnTo>
                  <a:pt x="904" y="1345"/>
                </a:lnTo>
                <a:lnTo>
                  <a:pt x="907" y="1336"/>
                </a:lnTo>
                <a:lnTo>
                  <a:pt x="907" y="1336"/>
                </a:lnTo>
                <a:lnTo>
                  <a:pt x="919" y="1300"/>
                </a:lnTo>
                <a:lnTo>
                  <a:pt x="919" y="1288"/>
                </a:lnTo>
                <a:lnTo>
                  <a:pt x="919" y="1279"/>
                </a:lnTo>
                <a:lnTo>
                  <a:pt x="913" y="1267"/>
                </a:lnTo>
                <a:lnTo>
                  <a:pt x="904" y="1252"/>
                </a:lnTo>
                <a:lnTo>
                  <a:pt x="904" y="1252"/>
                </a:lnTo>
                <a:lnTo>
                  <a:pt x="898" y="1279"/>
                </a:lnTo>
                <a:lnTo>
                  <a:pt x="889" y="1297"/>
                </a:lnTo>
                <a:lnTo>
                  <a:pt x="883" y="1309"/>
                </a:lnTo>
                <a:lnTo>
                  <a:pt x="871" y="1315"/>
                </a:lnTo>
                <a:lnTo>
                  <a:pt x="871" y="1315"/>
                </a:lnTo>
                <a:lnTo>
                  <a:pt x="862" y="1315"/>
                </a:lnTo>
                <a:lnTo>
                  <a:pt x="856" y="1315"/>
                </a:lnTo>
                <a:lnTo>
                  <a:pt x="856" y="1312"/>
                </a:lnTo>
                <a:lnTo>
                  <a:pt x="856" y="1306"/>
                </a:lnTo>
                <a:lnTo>
                  <a:pt x="859" y="1291"/>
                </a:lnTo>
                <a:lnTo>
                  <a:pt x="862" y="1273"/>
                </a:lnTo>
                <a:lnTo>
                  <a:pt x="862" y="1273"/>
                </a:lnTo>
                <a:lnTo>
                  <a:pt x="862" y="1249"/>
                </a:lnTo>
                <a:lnTo>
                  <a:pt x="868" y="1225"/>
                </a:lnTo>
                <a:lnTo>
                  <a:pt x="874" y="1201"/>
                </a:lnTo>
                <a:lnTo>
                  <a:pt x="883" y="1174"/>
                </a:lnTo>
                <a:lnTo>
                  <a:pt x="883" y="1174"/>
                </a:lnTo>
                <a:lnTo>
                  <a:pt x="892" y="1150"/>
                </a:lnTo>
                <a:lnTo>
                  <a:pt x="895" y="1120"/>
                </a:lnTo>
                <a:lnTo>
                  <a:pt x="898" y="1081"/>
                </a:lnTo>
                <a:lnTo>
                  <a:pt x="898" y="1024"/>
                </a:lnTo>
                <a:lnTo>
                  <a:pt x="898" y="1024"/>
                </a:lnTo>
                <a:lnTo>
                  <a:pt x="889" y="982"/>
                </a:lnTo>
                <a:lnTo>
                  <a:pt x="880" y="940"/>
                </a:lnTo>
                <a:lnTo>
                  <a:pt x="847" y="850"/>
                </a:lnTo>
                <a:lnTo>
                  <a:pt x="835" y="811"/>
                </a:lnTo>
                <a:lnTo>
                  <a:pt x="823" y="775"/>
                </a:lnTo>
                <a:lnTo>
                  <a:pt x="817" y="745"/>
                </a:lnTo>
                <a:lnTo>
                  <a:pt x="817" y="733"/>
                </a:lnTo>
                <a:lnTo>
                  <a:pt x="820" y="724"/>
                </a:lnTo>
                <a:lnTo>
                  <a:pt x="820" y="724"/>
                </a:lnTo>
                <a:lnTo>
                  <a:pt x="808" y="688"/>
                </a:lnTo>
                <a:lnTo>
                  <a:pt x="799" y="661"/>
                </a:lnTo>
                <a:lnTo>
                  <a:pt x="781" y="616"/>
                </a:lnTo>
                <a:lnTo>
                  <a:pt x="766" y="589"/>
                </a:lnTo>
                <a:lnTo>
                  <a:pt x="760" y="574"/>
                </a:lnTo>
                <a:lnTo>
                  <a:pt x="757" y="562"/>
                </a:lnTo>
                <a:lnTo>
                  <a:pt x="757" y="562"/>
                </a:lnTo>
                <a:lnTo>
                  <a:pt x="748" y="592"/>
                </a:lnTo>
                <a:lnTo>
                  <a:pt x="739" y="619"/>
                </a:lnTo>
                <a:lnTo>
                  <a:pt x="727" y="679"/>
                </a:lnTo>
                <a:lnTo>
                  <a:pt x="721" y="742"/>
                </a:lnTo>
                <a:lnTo>
                  <a:pt x="721" y="805"/>
                </a:lnTo>
                <a:lnTo>
                  <a:pt x="721" y="805"/>
                </a:lnTo>
                <a:lnTo>
                  <a:pt x="724" y="829"/>
                </a:lnTo>
                <a:lnTo>
                  <a:pt x="730" y="859"/>
                </a:lnTo>
                <a:lnTo>
                  <a:pt x="745" y="931"/>
                </a:lnTo>
                <a:lnTo>
                  <a:pt x="760" y="1021"/>
                </a:lnTo>
                <a:lnTo>
                  <a:pt x="766" y="1066"/>
                </a:lnTo>
                <a:lnTo>
                  <a:pt x="766" y="1117"/>
                </a:lnTo>
                <a:lnTo>
                  <a:pt x="766" y="1117"/>
                </a:lnTo>
                <a:lnTo>
                  <a:pt x="766" y="1189"/>
                </a:lnTo>
                <a:lnTo>
                  <a:pt x="766" y="1288"/>
                </a:lnTo>
                <a:lnTo>
                  <a:pt x="760" y="1432"/>
                </a:lnTo>
                <a:lnTo>
                  <a:pt x="748" y="1636"/>
                </a:lnTo>
                <a:lnTo>
                  <a:pt x="748" y="1636"/>
                </a:lnTo>
                <a:lnTo>
                  <a:pt x="754" y="1675"/>
                </a:lnTo>
                <a:lnTo>
                  <a:pt x="760" y="1720"/>
                </a:lnTo>
                <a:lnTo>
                  <a:pt x="766" y="1774"/>
                </a:lnTo>
                <a:lnTo>
                  <a:pt x="769" y="1843"/>
                </a:lnTo>
                <a:lnTo>
                  <a:pt x="769" y="1843"/>
                </a:lnTo>
                <a:lnTo>
                  <a:pt x="769" y="1897"/>
                </a:lnTo>
                <a:lnTo>
                  <a:pt x="766" y="1964"/>
                </a:lnTo>
                <a:lnTo>
                  <a:pt x="763" y="2048"/>
                </a:lnTo>
                <a:lnTo>
                  <a:pt x="751" y="2159"/>
                </a:lnTo>
                <a:lnTo>
                  <a:pt x="748" y="2213"/>
                </a:lnTo>
                <a:lnTo>
                  <a:pt x="748" y="2213"/>
                </a:lnTo>
                <a:lnTo>
                  <a:pt x="745" y="2234"/>
                </a:lnTo>
                <a:lnTo>
                  <a:pt x="748" y="2255"/>
                </a:lnTo>
                <a:lnTo>
                  <a:pt x="751" y="2276"/>
                </a:lnTo>
                <a:lnTo>
                  <a:pt x="757" y="2297"/>
                </a:lnTo>
                <a:lnTo>
                  <a:pt x="763" y="2318"/>
                </a:lnTo>
                <a:lnTo>
                  <a:pt x="775" y="2342"/>
                </a:lnTo>
                <a:lnTo>
                  <a:pt x="790" y="2369"/>
                </a:lnTo>
                <a:lnTo>
                  <a:pt x="811" y="2396"/>
                </a:lnTo>
                <a:lnTo>
                  <a:pt x="811" y="2396"/>
                </a:lnTo>
                <a:lnTo>
                  <a:pt x="820" y="2408"/>
                </a:lnTo>
                <a:lnTo>
                  <a:pt x="826" y="2423"/>
                </a:lnTo>
                <a:lnTo>
                  <a:pt x="832" y="2435"/>
                </a:lnTo>
                <a:lnTo>
                  <a:pt x="832" y="2447"/>
                </a:lnTo>
                <a:lnTo>
                  <a:pt x="829" y="2459"/>
                </a:lnTo>
                <a:lnTo>
                  <a:pt x="820" y="2474"/>
                </a:lnTo>
                <a:lnTo>
                  <a:pt x="811" y="2492"/>
                </a:lnTo>
                <a:lnTo>
                  <a:pt x="793" y="2510"/>
                </a:lnTo>
                <a:lnTo>
                  <a:pt x="793" y="2510"/>
                </a:lnTo>
                <a:lnTo>
                  <a:pt x="784" y="2519"/>
                </a:lnTo>
                <a:lnTo>
                  <a:pt x="772" y="2522"/>
                </a:lnTo>
                <a:lnTo>
                  <a:pt x="760" y="2522"/>
                </a:lnTo>
                <a:lnTo>
                  <a:pt x="748" y="2516"/>
                </a:lnTo>
                <a:lnTo>
                  <a:pt x="736" y="2504"/>
                </a:lnTo>
                <a:lnTo>
                  <a:pt x="724" y="2489"/>
                </a:lnTo>
                <a:lnTo>
                  <a:pt x="715" y="2465"/>
                </a:lnTo>
                <a:lnTo>
                  <a:pt x="706" y="2438"/>
                </a:lnTo>
                <a:lnTo>
                  <a:pt x="706" y="2438"/>
                </a:lnTo>
                <a:lnTo>
                  <a:pt x="697" y="2414"/>
                </a:lnTo>
                <a:lnTo>
                  <a:pt x="685" y="2396"/>
                </a:lnTo>
                <a:lnTo>
                  <a:pt x="673" y="2384"/>
                </a:lnTo>
                <a:lnTo>
                  <a:pt x="664" y="2375"/>
                </a:lnTo>
                <a:lnTo>
                  <a:pt x="664" y="2375"/>
                </a:lnTo>
                <a:lnTo>
                  <a:pt x="652" y="2363"/>
                </a:lnTo>
                <a:lnTo>
                  <a:pt x="646" y="2351"/>
                </a:lnTo>
                <a:lnTo>
                  <a:pt x="643" y="2339"/>
                </a:lnTo>
                <a:lnTo>
                  <a:pt x="643" y="2330"/>
                </a:lnTo>
                <a:lnTo>
                  <a:pt x="649" y="2306"/>
                </a:lnTo>
                <a:lnTo>
                  <a:pt x="658" y="2282"/>
                </a:lnTo>
                <a:lnTo>
                  <a:pt x="658" y="2282"/>
                </a:lnTo>
                <a:lnTo>
                  <a:pt x="664" y="2258"/>
                </a:lnTo>
                <a:lnTo>
                  <a:pt x="667" y="2228"/>
                </a:lnTo>
                <a:lnTo>
                  <a:pt x="664" y="2189"/>
                </a:lnTo>
                <a:lnTo>
                  <a:pt x="658" y="2135"/>
                </a:lnTo>
                <a:lnTo>
                  <a:pt x="658" y="2135"/>
                </a:lnTo>
                <a:lnTo>
                  <a:pt x="631" y="2036"/>
                </a:lnTo>
                <a:lnTo>
                  <a:pt x="603" y="1931"/>
                </a:lnTo>
                <a:lnTo>
                  <a:pt x="594" y="1879"/>
                </a:lnTo>
                <a:lnTo>
                  <a:pt x="585" y="1834"/>
                </a:lnTo>
                <a:lnTo>
                  <a:pt x="582" y="1789"/>
                </a:lnTo>
                <a:lnTo>
                  <a:pt x="585" y="1771"/>
                </a:lnTo>
                <a:lnTo>
                  <a:pt x="585" y="1753"/>
                </a:lnTo>
                <a:lnTo>
                  <a:pt x="585" y="1753"/>
                </a:lnTo>
                <a:lnTo>
                  <a:pt x="570" y="1699"/>
                </a:lnTo>
                <a:lnTo>
                  <a:pt x="558" y="1639"/>
                </a:lnTo>
                <a:lnTo>
                  <a:pt x="537" y="1510"/>
                </a:lnTo>
                <a:lnTo>
                  <a:pt x="516" y="1372"/>
                </a:lnTo>
                <a:lnTo>
                  <a:pt x="492" y="1222"/>
                </a:lnTo>
                <a:lnTo>
                  <a:pt x="492" y="1222"/>
                </a:lnTo>
                <a:lnTo>
                  <a:pt x="492" y="1222"/>
                </a:lnTo>
                <a:lnTo>
                  <a:pt x="468" y="1372"/>
                </a:lnTo>
                <a:lnTo>
                  <a:pt x="447" y="1510"/>
                </a:lnTo>
                <a:lnTo>
                  <a:pt x="426" y="1639"/>
                </a:lnTo>
                <a:lnTo>
                  <a:pt x="414" y="1699"/>
                </a:lnTo>
                <a:lnTo>
                  <a:pt x="399" y="1753"/>
                </a:lnTo>
                <a:lnTo>
                  <a:pt x="399" y="1753"/>
                </a:lnTo>
                <a:lnTo>
                  <a:pt x="399" y="1771"/>
                </a:lnTo>
                <a:lnTo>
                  <a:pt x="402" y="1789"/>
                </a:lnTo>
                <a:lnTo>
                  <a:pt x="399" y="1834"/>
                </a:lnTo>
                <a:lnTo>
                  <a:pt x="390" y="1879"/>
                </a:lnTo>
                <a:lnTo>
                  <a:pt x="381" y="1931"/>
                </a:lnTo>
                <a:lnTo>
                  <a:pt x="354" y="2036"/>
                </a:lnTo>
                <a:lnTo>
                  <a:pt x="327" y="2135"/>
                </a:lnTo>
                <a:lnTo>
                  <a:pt x="327" y="2135"/>
                </a:lnTo>
                <a:lnTo>
                  <a:pt x="321" y="2189"/>
                </a:lnTo>
                <a:lnTo>
                  <a:pt x="318" y="2228"/>
                </a:lnTo>
                <a:lnTo>
                  <a:pt x="321" y="2258"/>
                </a:lnTo>
                <a:lnTo>
                  <a:pt x="327" y="2282"/>
                </a:lnTo>
                <a:lnTo>
                  <a:pt x="327" y="2282"/>
                </a:lnTo>
                <a:lnTo>
                  <a:pt x="336" y="2306"/>
                </a:lnTo>
                <a:lnTo>
                  <a:pt x="342" y="2330"/>
                </a:lnTo>
                <a:lnTo>
                  <a:pt x="342" y="2339"/>
                </a:lnTo>
                <a:lnTo>
                  <a:pt x="339" y="2351"/>
                </a:lnTo>
                <a:lnTo>
                  <a:pt x="333" y="2363"/>
                </a:lnTo>
                <a:lnTo>
                  <a:pt x="321" y="2375"/>
                </a:lnTo>
                <a:lnTo>
                  <a:pt x="321" y="2375"/>
                </a:lnTo>
                <a:lnTo>
                  <a:pt x="312" y="2384"/>
                </a:lnTo>
                <a:lnTo>
                  <a:pt x="300" y="2396"/>
                </a:lnTo>
                <a:lnTo>
                  <a:pt x="288" y="2414"/>
                </a:lnTo>
                <a:lnTo>
                  <a:pt x="279" y="2438"/>
                </a:lnTo>
                <a:lnTo>
                  <a:pt x="279" y="2438"/>
                </a:lnTo>
                <a:lnTo>
                  <a:pt x="270" y="2465"/>
                </a:lnTo>
                <a:lnTo>
                  <a:pt x="261" y="2489"/>
                </a:lnTo>
                <a:lnTo>
                  <a:pt x="249" y="2504"/>
                </a:lnTo>
                <a:lnTo>
                  <a:pt x="237" y="2516"/>
                </a:lnTo>
                <a:lnTo>
                  <a:pt x="225" y="2522"/>
                </a:lnTo>
                <a:lnTo>
                  <a:pt x="213" y="2522"/>
                </a:lnTo>
                <a:lnTo>
                  <a:pt x="201" y="2519"/>
                </a:lnTo>
                <a:lnTo>
                  <a:pt x="192" y="2510"/>
                </a:lnTo>
                <a:lnTo>
                  <a:pt x="192" y="2510"/>
                </a:lnTo>
                <a:lnTo>
                  <a:pt x="174" y="2492"/>
                </a:lnTo>
                <a:lnTo>
                  <a:pt x="165" y="2474"/>
                </a:lnTo>
                <a:lnTo>
                  <a:pt x="156" y="2459"/>
                </a:lnTo>
                <a:lnTo>
                  <a:pt x="153" y="2447"/>
                </a:lnTo>
                <a:lnTo>
                  <a:pt x="153" y="2435"/>
                </a:lnTo>
                <a:lnTo>
                  <a:pt x="159" y="2423"/>
                </a:lnTo>
                <a:lnTo>
                  <a:pt x="165" y="2408"/>
                </a:lnTo>
                <a:lnTo>
                  <a:pt x="174" y="2396"/>
                </a:lnTo>
                <a:lnTo>
                  <a:pt x="174" y="2396"/>
                </a:lnTo>
                <a:lnTo>
                  <a:pt x="195" y="2369"/>
                </a:lnTo>
                <a:lnTo>
                  <a:pt x="210" y="2342"/>
                </a:lnTo>
                <a:lnTo>
                  <a:pt x="222" y="2318"/>
                </a:lnTo>
                <a:lnTo>
                  <a:pt x="228" y="2297"/>
                </a:lnTo>
                <a:lnTo>
                  <a:pt x="234" y="2276"/>
                </a:lnTo>
                <a:lnTo>
                  <a:pt x="237" y="2255"/>
                </a:lnTo>
                <a:lnTo>
                  <a:pt x="240" y="2234"/>
                </a:lnTo>
                <a:lnTo>
                  <a:pt x="237" y="2213"/>
                </a:lnTo>
                <a:lnTo>
                  <a:pt x="234" y="2159"/>
                </a:lnTo>
                <a:lnTo>
                  <a:pt x="234" y="2159"/>
                </a:lnTo>
                <a:lnTo>
                  <a:pt x="222" y="2048"/>
                </a:lnTo>
                <a:lnTo>
                  <a:pt x="219" y="1964"/>
                </a:lnTo>
                <a:lnTo>
                  <a:pt x="216" y="1897"/>
                </a:lnTo>
                <a:lnTo>
                  <a:pt x="216" y="1843"/>
                </a:lnTo>
                <a:lnTo>
                  <a:pt x="216" y="1843"/>
                </a:lnTo>
                <a:lnTo>
                  <a:pt x="219" y="1774"/>
                </a:lnTo>
                <a:lnTo>
                  <a:pt x="225" y="1720"/>
                </a:lnTo>
                <a:lnTo>
                  <a:pt x="231" y="1675"/>
                </a:lnTo>
                <a:lnTo>
                  <a:pt x="237" y="1636"/>
                </a:lnTo>
                <a:lnTo>
                  <a:pt x="237" y="1636"/>
                </a:lnTo>
                <a:lnTo>
                  <a:pt x="225" y="1432"/>
                </a:lnTo>
                <a:lnTo>
                  <a:pt x="219" y="1288"/>
                </a:lnTo>
                <a:lnTo>
                  <a:pt x="219" y="1189"/>
                </a:lnTo>
                <a:lnTo>
                  <a:pt x="219" y="1117"/>
                </a:lnTo>
                <a:lnTo>
                  <a:pt x="219" y="1117"/>
                </a:lnTo>
                <a:lnTo>
                  <a:pt x="219" y="1066"/>
                </a:lnTo>
                <a:lnTo>
                  <a:pt x="225" y="1021"/>
                </a:lnTo>
                <a:lnTo>
                  <a:pt x="240" y="931"/>
                </a:lnTo>
                <a:lnTo>
                  <a:pt x="255" y="859"/>
                </a:lnTo>
                <a:lnTo>
                  <a:pt x="261" y="829"/>
                </a:lnTo>
                <a:lnTo>
                  <a:pt x="264" y="805"/>
                </a:lnTo>
                <a:lnTo>
                  <a:pt x="264" y="805"/>
                </a:lnTo>
                <a:lnTo>
                  <a:pt x="264" y="742"/>
                </a:lnTo>
                <a:lnTo>
                  <a:pt x="258" y="679"/>
                </a:lnTo>
                <a:lnTo>
                  <a:pt x="246" y="619"/>
                </a:lnTo>
                <a:lnTo>
                  <a:pt x="237" y="592"/>
                </a:lnTo>
                <a:lnTo>
                  <a:pt x="228" y="562"/>
                </a:lnTo>
                <a:lnTo>
                  <a:pt x="228" y="562"/>
                </a:lnTo>
                <a:lnTo>
                  <a:pt x="225" y="574"/>
                </a:lnTo>
                <a:lnTo>
                  <a:pt x="219" y="589"/>
                </a:lnTo>
                <a:lnTo>
                  <a:pt x="204" y="616"/>
                </a:lnTo>
                <a:lnTo>
                  <a:pt x="186" y="661"/>
                </a:lnTo>
                <a:lnTo>
                  <a:pt x="177" y="688"/>
                </a:lnTo>
                <a:lnTo>
                  <a:pt x="165" y="724"/>
                </a:lnTo>
                <a:lnTo>
                  <a:pt x="165" y="724"/>
                </a:lnTo>
                <a:lnTo>
                  <a:pt x="168" y="733"/>
                </a:lnTo>
                <a:lnTo>
                  <a:pt x="168" y="745"/>
                </a:lnTo>
                <a:lnTo>
                  <a:pt x="162" y="775"/>
                </a:lnTo>
                <a:lnTo>
                  <a:pt x="150" y="811"/>
                </a:lnTo>
                <a:lnTo>
                  <a:pt x="138" y="850"/>
                </a:lnTo>
                <a:lnTo>
                  <a:pt x="105" y="940"/>
                </a:lnTo>
                <a:lnTo>
                  <a:pt x="96" y="982"/>
                </a:lnTo>
                <a:lnTo>
                  <a:pt x="87" y="1024"/>
                </a:lnTo>
                <a:lnTo>
                  <a:pt x="87" y="1024"/>
                </a:lnTo>
                <a:lnTo>
                  <a:pt x="87" y="1081"/>
                </a:lnTo>
                <a:lnTo>
                  <a:pt x="90" y="1120"/>
                </a:lnTo>
                <a:lnTo>
                  <a:pt x="93" y="1150"/>
                </a:lnTo>
                <a:lnTo>
                  <a:pt x="102" y="1174"/>
                </a:lnTo>
                <a:lnTo>
                  <a:pt x="102" y="1174"/>
                </a:lnTo>
                <a:lnTo>
                  <a:pt x="111" y="1201"/>
                </a:lnTo>
                <a:lnTo>
                  <a:pt x="117" y="1225"/>
                </a:lnTo>
                <a:lnTo>
                  <a:pt x="123" y="1249"/>
                </a:lnTo>
                <a:lnTo>
                  <a:pt x="123" y="1273"/>
                </a:lnTo>
                <a:lnTo>
                  <a:pt x="123" y="1273"/>
                </a:lnTo>
                <a:lnTo>
                  <a:pt x="126" y="1291"/>
                </a:lnTo>
                <a:lnTo>
                  <a:pt x="129" y="1306"/>
                </a:lnTo>
                <a:lnTo>
                  <a:pt x="129" y="1312"/>
                </a:lnTo>
                <a:lnTo>
                  <a:pt x="129" y="1315"/>
                </a:lnTo>
                <a:lnTo>
                  <a:pt x="123" y="1315"/>
                </a:lnTo>
                <a:lnTo>
                  <a:pt x="114" y="1315"/>
                </a:lnTo>
                <a:lnTo>
                  <a:pt x="114" y="1315"/>
                </a:lnTo>
                <a:lnTo>
                  <a:pt x="102" y="1309"/>
                </a:lnTo>
                <a:lnTo>
                  <a:pt x="96" y="1297"/>
                </a:lnTo>
                <a:lnTo>
                  <a:pt x="87" y="1279"/>
                </a:lnTo>
                <a:lnTo>
                  <a:pt x="81" y="1252"/>
                </a:lnTo>
                <a:lnTo>
                  <a:pt x="81" y="1252"/>
                </a:lnTo>
                <a:lnTo>
                  <a:pt x="72" y="1267"/>
                </a:lnTo>
                <a:lnTo>
                  <a:pt x="66" y="1279"/>
                </a:lnTo>
                <a:lnTo>
                  <a:pt x="66" y="1288"/>
                </a:lnTo>
                <a:lnTo>
                  <a:pt x="66" y="1300"/>
                </a:lnTo>
                <a:lnTo>
                  <a:pt x="78" y="1336"/>
                </a:lnTo>
                <a:lnTo>
                  <a:pt x="78" y="1336"/>
                </a:lnTo>
                <a:lnTo>
                  <a:pt x="81" y="1345"/>
                </a:lnTo>
                <a:lnTo>
                  <a:pt x="84" y="1357"/>
                </a:lnTo>
                <a:lnTo>
                  <a:pt x="84" y="1366"/>
                </a:lnTo>
                <a:lnTo>
                  <a:pt x="81" y="1372"/>
                </a:lnTo>
                <a:lnTo>
                  <a:pt x="78" y="1375"/>
                </a:lnTo>
                <a:lnTo>
                  <a:pt x="75" y="1375"/>
                </a:lnTo>
                <a:lnTo>
                  <a:pt x="69" y="1369"/>
                </a:lnTo>
                <a:lnTo>
                  <a:pt x="63" y="1363"/>
                </a:lnTo>
                <a:lnTo>
                  <a:pt x="63" y="1363"/>
                </a:lnTo>
                <a:lnTo>
                  <a:pt x="45" y="1345"/>
                </a:lnTo>
                <a:lnTo>
                  <a:pt x="30" y="1324"/>
                </a:lnTo>
                <a:lnTo>
                  <a:pt x="18" y="1309"/>
                </a:lnTo>
                <a:lnTo>
                  <a:pt x="12" y="1291"/>
                </a:lnTo>
                <a:lnTo>
                  <a:pt x="6" y="1276"/>
                </a:lnTo>
                <a:lnTo>
                  <a:pt x="3" y="1261"/>
                </a:lnTo>
                <a:lnTo>
                  <a:pt x="0" y="1228"/>
                </a:lnTo>
                <a:lnTo>
                  <a:pt x="3" y="1195"/>
                </a:lnTo>
                <a:lnTo>
                  <a:pt x="6" y="1159"/>
                </a:lnTo>
                <a:lnTo>
                  <a:pt x="12" y="1120"/>
                </a:lnTo>
                <a:lnTo>
                  <a:pt x="9" y="1072"/>
                </a:lnTo>
                <a:lnTo>
                  <a:pt x="9" y="1072"/>
                </a:lnTo>
                <a:lnTo>
                  <a:pt x="9" y="952"/>
                </a:lnTo>
                <a:lnTo>
                  <a:pt x="15" y="847"/>
                </a:lnTo>
                <a:lnTo>
                  <a:pt x="21" y="802"/>
                </a:lnTo>
                <a:lnTo>
                  <a:pt x="27" y="763"/>
                </a:lnTo>
                <a:lnTo>
                  <a:pt x="36" y="727"/>
                </a:lnTo>
                <a:lnTo>
                  <a:pt x="45" y="697"/>
                </a:lnTo>
                <a:lnTo>
                  <a:pt x="45" y="697"/>
                </a:lnTo>
                <a:lnTo>
                  <a:pt x="51" y="625"/>
                </a:lnTo>
                <a:lnTo>
                  <a:pt x="60" y="562"/>
                </a:lnTo>
                <a:lnTo>
                  <a:pt x="69" y="505"/>
                </a:lnTo>
                <a:lnTo>
                  <a:pt x="78" y="454"/>
                </a:lnTo>
                <a:lnTo>
                  <a:pt x="90" y="409"/>
                </a:lnTo>
                <a:lnTo>
                  <a:pt x="102" y="369"/>
                </a:lnTo>
                <a:lnTo>
                  <a:pt x="129" y="297"/>
                </a:lnTo>
                <a:lnTo>
                  <a:pt x="129" y="297"/>
                </a:lnTo>
                <a:lnTo>
                  <a:pt x="144" y="261"/>
                </a:lnTo>
                <a:lnTo>
                  <a:pt x="156" y="228"/>
                </a:lnTo>
                <a:lnTo>
                  <a:pt x="174" y="204"/>
                </a:lnTo>
                <a:lnTo>
                  <a:pt x="189" y="183"/>
                </a:lnTo>
                <a:lnTo>
                  <a:pt x="207" y="171"/>
                </a:lnTo>
                <a:lnTo>
                  <a:pt x="225" y="159"/>
                </a:lnTo>
                <a:lnTo>
                  <a:pt x="240" y="153"/>
                </a:lnTo>
                <a:lnTo>
                  <a:pt x="255" y="153"/>
                </a:lnTo>
                <a:lnTo>
                  <a:pt x="255" y="153"/>
                </a:lnTo>
                <a:lnTo>
                  <a:pt x="324" y="126"/>
                </a:lnTo>
                <a:lnTo>
                  <a:pt x="372" y="102"/>
                </a:lnTo>
                <a:lnTo>
                  <a:pt x="399" y="84"/>
                </a:lnTo>
                <a:lnTo>
                  <a:pt x="411" y="75"/>
                </a:lnTo>
                <a:lnTo>
                  <a:pt x="417" y="66"/>
                </a:lnTo>
                <a:lnTo>
                  <a:pt x="420" y="60"/>
                </a:lnTo>
                <a:lnTo>
                  <a:pt x="423" y="51"/>
                </a:lnTo>
                <a:lnTo>
                  <a:pt x="426" y="36"/>
                </a:lnTo>
                <a:lnTo>
                  <a:pt x="423" y="18"/>
                </a:lnTo>
                <a:lnTo>
                  <a:pt x="423" y="0"/>
                </a:lnTo>
              </a:path>
            </a:pathLst>
          </a:custGeom>
          <a:noFill/>
          <a:ln w="14288">
            <a:solidFill>
              <a:srgbClr val="000000"/>
            </a:solidFill>
            <a:prstDash val="solid"/>
            <a:round/>
            <a:headEnd/>
            <a:tailEnd/>
          </a:ln>
        </p:spPr>
        <p:txBody>
          <a:bodyPr/>
          <a:lstStyle/>
          <a:p>
            <a:endParaRPr lang="zh-TW" altLang="en-US"/>
          </a:p>
        </p:txBody>
      </p:sp>
      <p:sp>
        <p:nvSpPr>
          <p:cNvPr id="7174" name="Freeform 6"/>
          <p:cNvSpPr>
            <a:spLocks/>
          </p:cNvSpPr>
          <p:nvPr/>
        </p:nvSpPr>
        <p:spPr bwMode="auto">
          <a:xfrm>
            <a:off x="1585913" y="1628775"/>
            <a:ext cx="14287" cy="330200"/>
          </a:xfrm>
          <a:custGeom>
            <a:avLst/>
            <a:gdLst/>
            <a:ahLst/>
            <a:cxnLst>
              <a:cxn ang="0">
                <a:pos x="0" y="0"/>
              </a:cxn>
              <a:cxn ang="0">
                <a:pos x="0" y="0"/>
              </a:cxn>
              <a:cxn ang="0">
                <a:pos x="3" y="21"/>
              </a:cxn>
              <a:cxn ang="0">
                <a:pos x="9" y="40"/>
              </a:cxn>
              <a:cxn ang="0">
                <a:pos x="9" y="61"/>
              </a:cxn>
              <a:cxn ang="0">
                <a:pos x="9" y="82"/>
              </a:cxn>
              <a:cxn ang="0">
                <a:pos x="9" y="82"/>
              </a:cxn>
              <a:cxn ang="0">
                <a:pos x="3" y="148"/>
              </a:cxn>
              <a:cxn ang="0">
                <a:pos x="3" y="181"/>
              </a:cxn>
              <a:cxn ang="0">
                <a:pos x="6" y="208"/>
              </a:cxn>
            </a:cxnLst>
            <a:rect l="0" t="0" r="r" b="b"/>
            <a:pathLst>
              <a:path w="9" h="208">
                <a:moveTo>
                  <a:pt x="0" y="0"/>
                </a:moveTo>
                <a:lnTo>
                  <a:pt x="0" y="0"/>
                </a:lnTo>
                <a:lnTo>
                  <a:pt x="3" y="21"/>
                </a:lnTo>
                <a:lnTo>
                  <a:pt x="9" y="40"/>
                </a:lnTo>
                <a:lnTo>
                  <a:pt x="9" y="61"/>
                </a:lnTo>
                <a:lnTo>
                  <a:pt x="9" y="82"/>
                </a:lnTo>
                <a:lnTo>
                  <a:pt x="9" y="82"/>
                </a:lnTo>
                <a:lnTo>
                  <a:pt x="3" y="148"/>
                </a:lnTo>
                <a:lnTo>
                  <a:pt x="3" y="181"/>
                </a:lnTo>
                <a:lnTo>
                  <a:pt x="6" y="208"/>
                </a:lnTo>
              </a:path>
            </a:pathLst>
          </a:custGeom>
          <a:noFill/>
          <a:ln w="14288">
            <a:solidFill>
              <a:srgbClr val="000000"/>
            </a:solidFill>
            <a:prstDash val="solid"/>
            <a:round/>
            <a:headEnd/>
            <a:tailEnd/>
          </a:ln>
        </p:spPr>
        <p:txBody>
          <a:bodyPr/>
          <a:lstStyle/>
          <a:p>
            <a:endParaRPr lang="zh-TW" altLang="en-US"/>
          </a:p>
        </p:txBody>
      </p:sp>
      <p:sp>
        <p:nvSpPr>
          <p:cNvPr id="7175" name="Freeform 7"/>
          <p:cNvSpPr>
            <a:spLocks/>
          </p:cNvSpPr>
          <p:nvPr/>
        </p:nvSpPr>
        <p:spPr bwMode="auto">
          <a:xfrm>
            <a:off x="2430463" y="1628775"/>
            <a:ext cx="14287" cy="330200"/>
          </a:xfrm>
          <a:custGeom>
            <a:avLst/>
            <a:gdLst/>
            <a:ahLst/>
            <a:cxnLst>
              <a:cxn ang="0">
                <a:pos x="9" y="0"/>
              </a:cxn>
              <a:cxn ang="0">
                <a:pos x="9" y="0"/>
              </a:cxn>
              <a:cxn ang="0">
                <a:pos x="6" y="21"/>
              </a:cxn>
              <a:cxn ang="0">
                <a:pos x="0" y="40"/>
              </a:cxn>
              <a:cxn ang="0">
                <a:pos x="0" y="61"/>
              </a:cxn>
              <a:cxn ang="0">
                <a:pos x="0" y="82"/>
              </a:cxn>
              <a:cxn ang="0">
                <a:pos x="0" y="82"/>
              </a:cxn>
              <a:cxn ang="0">
                <a:pos x="6" y="148"/>
              </a:cxn>
              <a:cxn ang="0">
                <a:pos x="6" y="181"/>
              </a:cxn>
              <a:cxn ang="0">
                <a:pos x="3" y="208"/>
              </a:cxn>
            </a:cxnLst>
            <a:rect l="0" t="0" r="r" b="b"/>
            <a:pathLst>
              <a:path w="9" h="208">
                <a:moveTo>
                  <a:pt x="9" y="0"/>
                </a:moveTo>
                <a:lnTo>
                  <a:pt x="9" y="0"/>
                </a:lnTo>
                <a:lnTo>
                  <a:pt x="6" y="21"/>
                </a:lnTo>
                <a:lnTo>
                  <a:pt x="0" y="40"/>
                </a:lnTo>
                <a:lnTo>
                  <a:pt x="0" y="61"/>
                </a:lnTo>
                <a:lnTo>
                  <a:pt x="0" y="82"/>
                </a:lnTo>
                <a:lnTo>
                  <a:pt x="0" y="82"/>
                </a:lnTo>
                <a:lnTo>
                  <a:pt x="6" y="148"/>
                </a:lnTo>
                <a:lnTo>
                  <a:pt x="6" y="181"/>
                </a:lnTo>
                <a:lnTo>
                  <a:pt x="3" y="208"/>
                </a:lnTo>
              </a:path>
            </a:pathLst>
          </a:custGeom>
          <a:noFill/>
          <a:ln w="14288">
            <a:solidFill>
              <a:srgbClr val="000000"/>
            </a:solidFill>
            <a:prstDash val="solid"/>
            <a:round/>
            <a:headEnd/>
            <a:tailEnd/>
          </a:ln>
        </p:spPr>
        <p:txBody>
          <a:bodyPr/>
          <a:lstStyle/>
          <a:p>
            <a:endParaRPr lang="zh-TW" altLang="en-US"/>
          </a:p>
        </p:txBody>
      </p:sp>
      <p:sp>
        <p:nvSpPr>
          <p:cNvPr id="7176" name="Freeform 8"/>
          <p:cNvSpPr>
            <a:spLocks/>
          </p:cNvSpPr>
          <p:nvPr/>
        </p:nvSpPr>
        <p:spPr bwMode="auto">
          <a:xfrm>
            <a:off x="1785938" y="471488"/>
            <a:ext cx="458787" cy="690562"/>
          </a:xfrm>
          <a:custGeom>
            <a:avLst/>
            <a:gdLst/>
            <a:ahLst/>
            <a:cxnLst>
              <a:cxn ang="0">
                <a:pos x="144" y="435"/>
              </a:cxn>
              <a:cxn ang="0">
                <a:pos x="108" y="426"/>
              </a:cxn>
              <a:cxn ang="0">
                <a:pos x="102" y="420"/>
              </a:cxn>
              <a:cxn ang="0">
                <a:pos x="54" y="360"/>
              </a:cxn>
              <a:cxn ang="0">
                <a:pos x="42" y="333"/>
              </a:cxn>
              <a:cxn ang="0">
                <a:pos x="36" y="297"/>
              </a:cxn>
              <a:cxn ang="0">
                <a:pos x="24" y="294"/>
              </a:cxn>
              <a:cxn ang="0">
                <a:pos x="12" y="276"/>
              </a:cxn>
              <a:cxn ang="0">
                <a:pos x="9" y="261"/>
              </a:cxn>
              <a:cxn ang="0">
                <a:pos x="0" y="234"/>
              </a:cxn>
              <a:cxn ang="0">
                <a:pos x="0" y="216"/>
              </a:cxn>
              <a:cxn ang="0">
                <a:pos x="9" y="207"/>
              </a:cxn>
              <a:cxn ang="0">
                <a:pos x="21" y="213"/>
              </a:cxn>
              <a:cxn ang="0">
                <a:pos x="15" y="192"/>
              </a:cxn>
              <a:cxn ang="0">
                <a:pos x="12" y="150"/>
              </a:cxn>
              <a:cxn ang="0">
                <a:pos x="18" y="105"/>
              </a:cxn>
              <a:cxn ang="0">
                <a:pos x="36" y="63"/>
              </a:cxn>
              <a:cxn ang="0">
                <a:pos x="51" y="42"/>
              </a:cxn>
              <a:cxn ang="0">
                <a:pos x="87" y="9"/>
              </a:cxn>
              <a:cxn ang="0">
                <a:pos x="144" y="0"/>
              </a:cxn>
              <a:cxn ang="0">
                <a:pos x="177" y="3"/>
              </a:cxn>
              <a:cxn ang="0">
                <a:pos x="222" y="24"/>
              </a:cxn>
              <a:cxn ang="0">
                <a:pos x="240" y="42"/>
              </a:cxn>
              <a:cxn ang="0">
                <a:pos x="265" y="84"/>
              </a:cxn>
              <a:cxn ang="0">
                <a:pos x="274" y="129"/>
              </a:cxn>
              <a:cxn ang="0">
                <a:pos x="277" y="174"/>
              </a:cxn>
              <a:cxn ang="0">
                <a:pos x="268" y="213"/>
              </a:cxn>
              <a:cxn ang="0">
                <a:pos x="274" y="210"/>
              </a:cxn>
              <a:cxn ang="0">
                <a:pos x="286" y="210"/>
              </a:cxn>
              <a:cxn ang="0">
                <a:pos x="289" y="222"/>
              </a:cxn>
              <a:cxn ang="0">
                <a:pos x="286" y="246"/>
              </a:cxn>
              <a:cxn ang="0">
                <a:pos x="283" y="261"/>
              </a:cxn>
              <a:cxn ang="0">
                <a:pos x="274" y="285"/>
              </a:cxn>
              <a:cxn ang="0">
                <a:pos x="252" y="297"/>
              </a:cxn>
              <a:cxn ang="0">
                <a:pos x="249" y="321"/>
              </a:cxn>
              <a:cxn ang="0">
                <a:pos x="243" y="345"/>
              </a:cxn>
              <a:cxn ang="0">
                <a:pos x="225" y="375"/>
              </a:cxn>
              <a:cxn ang="0">
                <a:pos x="189" y="420"/>
              </a:cxn>
              <a:cxn ang="0">
                <a:pos x="168" y="432"/>
              </a:cxn>
              <a:cxn ang="0">
                <a:pos x="144" y="435"/>
              </a:cxn>
            </a:cxnLst>
            <a:rect l="0" t="0" r="r" b="b"/>
            <a:pathLst>
              <a:path w="289" h="435">
                <a:moveTo>
                  <a:pt x="144" y="435"/>
                </a:moveTo>
                <a:lnTo>
                  <a:pt x="144" y="435"/>
                </a:lnTo>
                <a:lnTo>
                  <a:pt x="120" y="432"/>
                </a:lnTo>
                <a:lnTo>
                  <a:pt x="108" y="426"/>
                </a:lnTo>
                <a:lnTo>
                  <a:pt x="102" y="420"/>
                </a:lnTo>
                <a:lnTo>
                  <a:pt x="102" y="420"/>
                </a:lnTo>
                <a:lnTo>
                  <a:pt x="63" y="375"/>
                </a:lnTo>
                <a:lnTo>
                  <a:pt x="54" y="360"/>
                </a:lnTo>
                <a:lnTo>
                  <a:pt x="45" y="345"/>
                </a:lnTo>
                <a:lnTo>
                  <a:pt x="42" y="333"/>
                </a:lnTo>
                <a:lnTo>
                  <a:pt x="39" y="321"/>
                </a:lnTo>
                <a:lnTo>
                  <a:pt x="36" y="297"/>
                </a:lnTo>
                <a:lnTo>
                  <a:pt x="36" y="297"/>
                </a:lnTo>
                <a:lnTo>
                  <a:pt x="24" y="294"/>
                </a:lnTo>
                <a:lnTo>
                  <a:pt x="18" y="285"/>
                </a:lnTo>
                <a:lnTo>
                  <a:pt x="12" y="276"/>
                </a:lnTo>
                <a:lnTo>
                  <a:pt x="9" y="261"/>
                </a:lnTo>
                <a:lnTo>
                  <a:pt x="9" y="261"/>
                </a:lnTo>
                <a:lnTo>
                  <a:pt x="3" y="246"/>
                </a:lnTo>
                <a:lnTo>
                  <a:pt x="0" y="234"/>
                </a:lnTo>
                <a:lnTo>
                  <a:pt x="0" y="222"/>
                </a:lnTo>
                <a:lnTo>
                  <a:pt x="0" y="216"/>
                </a:lnTo>
                <a:lnTo>
                  <a:pt x="6" y="210"/>
                </a:lnTo>
                <a:lnTo>
                  <a:pt x="9" y="207"/>
                </a:lnTo>
                <a:lnTo>
                  <a:pt x="15" y="210"/>
                </a:lnTo>
                <a:lnTo>
                  <a:pt x="21" y="213"/>
                </a:lnTo>
                <a:lnTo>
                  <a:pt x="21" y="213"/>
                </a:lnTo>
                <a:lnTo>
                  <a:pt x="15" y="192"/>
                </a:lnTo>
                <a:lnTo>
                  <a:pt x="12" y="174"/>
                </a:lnTo>
                <a:lnTo>
                  <a:pt x="12" y="150"/>
                </a:lnTo>
                <a:lnTo>
                  <a:pt x="15" y="129"/>
                </a:lnTo>
                <a:lnTo>
                  <a:pt x="18" y="105"/>
                </a:lnTo>
                <a:lnTo>
                  <a:pt x="24" y="84"/>
                </a:lnTo>
                <a:lnTo>
                  <a:pt x="36" y="63"/>
                </a:lnTo>
                <a:lnTo>
                  <a:pt x="51" y="42"/>
                </a:lnTo>
                <a:lnTo>
                  <a:pt x="51" y="42"/>
                </a:lnTo>
                <a:lnTo>
                  <a:pt x="66" y="24"/>
                </a:lnTo>
                <a:lnTo>
                  <a:pt x="87" y="9"/>
                </a:lnTo>
                <a:lnTo>
                  <a:pt x="114" y="3"/>
                </a:lnTo>
                <a:lnTo>
                  <a:pt x="144" y="0"/>
                </a:lnTo>
                <a:lnTo>
                  <a:pt x="144" y="0"/>
                </a:lnTo>
                <a:lnTo>
                  <a:pt x="177" y="3"/>
                </a:lnTo>
                <a:lnTo>
                  <a:pt x="201" y="9"/>
                </a:lnTo>
                <a:lnTo>
                  <a:pt x="222" y="24"/>
                </a:lnTo>
                <a:lnTo>
                  <a:pt x="240" y="42"/>
                </a:lnTo>
                <a:lnTo>
                  <a:pt x="240" y="42"/>
                </a:lnTo>
                <a:lnTo>
                  <a:pt x="252" y="63"/>
                </a:lnTo>
                <a:lnTo>
                  <a:pt x="265" y="84"/>
                </a:lnTo>
                <a:lnTo>
                  <a:pt x="271" y="105"/>
                </a:lnTo>
                <a:lnTo>
                  <a:pt x="274" y="129"/>
                </a:lnTo>
                <a:lnTo>
                  <a:pt x="277" y="150"/>
                </a:lnTo>
                <a:lnTo>
                  <a:pt x="277" y="174"/>
                </a:lnTo>
                <a:lnTo>
                  <a:pt x="274" y="192"/>
                </a:lnTo>
                <a:lnTo>
                  <a:pt x="268" y="213"/>
                </a:lnTo>
                <a:lnTo>
                  <a:pt x="268" y="213"/>
                </a:lnTo>
                <a:lnTo>
                  <a:pt x="274" y="210"/>
                </a:lnTo>
                <a:lnTo>
                  <a:pt x="280" y="207"/>
                </a:lnTo>
                <a:lnTo>
                  <a:pt x="286" y="210"/>
                </a:lnTo>
                <a:lnTo>
                  <a:pt x="289" y="216"/>
                </a:lnTo>
                <a:lnTo>
                  <a:pt x="289" y="222"/>
                </a:lnTo>
                <a:lnTo>
                  <a:pt x="289" y="234"/>
                </a:lnTo>
                <a:lnTo>
                  <a:pt x="286" y="246"/>
                </a:lnTo>
                <a:lnTo>
                  <a:pt x="283" y="261"/>
                </a:lnTo>
                <a:lnTo>
                  <a:pt x="283" y="261"/>
                </a:lnTo>
                <a:lnTo>
                  <a:pt x="277" y="276"/>
                </a:lnTo>
                <a:lnTo>
                  <a:pt x="274" y="285"/>
                </a:lnTo>
                <a:lnTo>
                  <a:pt x="265" y="294"/>
                </a:lnTo>
                <a:lnTo>
                  <a:pt x="252" y="297"/>
                </a:lnTo>
                <a:lnTo>
                  <a:pt x="252" y="297"/>
                </a:lnTo>
                <a:lnTo>
                  <a:pt x="249" y="321"/>
                </a:lnTo>
                <a:lnTo>
                  <a:pt x="246" y="333"/>
                </a:lnTo>
                <a:lnTo>
                  <a:pt x="243" y="345"/>
                </a:lnTo>
                <a:lnTo>
                  <a:pt x="234" y="360"/>
                </a:lnTo>
                <a:lnTo>
                  <a:pt x="225" y="375"/>
                </a:lnTo>
                <a:lnTo>
                  <a:pt x="189" y="420"/>
                </a:lnTo>
                <a:lnTo>
                  <a:pt x="189" y="420"/>
                </a:lnTo>
                <a:lnTo>
                  <a:pt x="180" y="426"/>
                </a:lnTo>
                <a:lnTo>
                  <a:pt x="168" y="432"/>
                </a:lnTo>
                <a:lnTo>
                  <a:pt x="144" y="435"/>
                </a:lnTo>
                <a:lnTo>
                  <a:pt x="144" y="435"/>
                </a:lnTo>
                <a:close/>
              </a:path>
            </a:pathLst>
          </a:custGeom>
          <a:solidFill>
            <a:srgbClr val="FFFFFF"/>
          </a:solidFill>
          <a:ln w="14288">
            <a:solidFill>
              <a:srgbClr val="000000"/>
            </a:solidFill>
            <a:prstDash val="solid"/>
            <a:round/>
            <a:headEnd/>
            <a:tailEnd/>
          </a:ln>
        </p:spPr>
        <p:txBody>
          <a:bodyPr/>
          <a:lstStyle/>
          <a:p>
            <a:endParaRPr lang="zh-TW" altLang="en-US"/>
          </a:p>
        </p:txBody>
      </p:sp>
      <p:sp>
        <p:nvSpPr>
          <p:cNvPr id="7177" name="Freeform 9"/>
          <p:cNvSpPr>
            <a:spLocks/>
          </p:cNvSpPr>
          <p:nvPr/>
        </p:nvSpPr>
        <p:spPr bwMode="auto">
          <a:xfrm>
            <a:off x="1733550" y="1457325"/>
            <a:ext cx="3398838" cy="1349375"/>
          </a:xfrm>
          <a:custGeom>
            <a:avLst/>
            <a:gdLst/>
            <a:ahLst/>
            <a:cxnLst>
              <a:cxn ang="0">
                <a:pos x="2141" y="412"/>
              </a:cxn>
              <a:cxn ang="0">
                <a:pos x="1078" y="412"/>
              </a:cxn>
              <a:cxn ang="0">
                <a:pos x="613" y="132"/>
              </a:cxn>
              <a:cxn ang="0">
                <a:pos x="616" y="102"/>
              </a:cxn>
              <a:cxn ang="0">
                <a:pos x="616" y="99"/>
              </a:cxn>
              <a:cxn ang="0">
                <a:pos x="559" y="139"/>
              </a:cxn>
              <a:cxn ang="0">
                <a:pos x="568" y="75"/>
              </a:cxn>
              <a:cxn ang="0">
                <a:pos x="568" y="69"/>
              </a:cxn>
              <a:cxn ang="0">
                <a:pos x="511" y="111"/>
              </a:cxn>
              <a:cxn ang="0">
                <a:pos x="517" y="45"/>
              </a:cxn>
              <a:cxn ang="0">
                <a:pos x="517" y="39"/>
              </a:cxn>
              <a:cxn ang="0">
                <a:pos x="490" y="60"/>
              </a:cxn>
              <a:cxn ang="0">
                <a:pos x="451" y="39"/>
              </a:cxn>
              <a:cxn ang="0">
                <a:pos x="394" y="39"/>
              </a:cxn>
              <a:cxn ang="0">
                <a:pos x="379" y="69"/>
              </a:cxn>
              <a:cxn ang="0">
                <a:pos x="376" y="66"/>
              </a:cxn>
              <a:cxn ang="0">
                <a:pos x="349" y="6"/>
              </a:cxn>
              <a:cxn ang="0">
                <a:pos x="322" y="69"/>
              </a:cxn>
              <a:cxn ang="0">
                <a:pos x="319" y="66"/>
              </a:cxn>
              <a:cxn ang="0">
                <a:pos x="291" y="6"/>
              </a:cxn>
              <a:cxn ang="0">
                <a:pos x="261" y="69"/>
              </a:cxn>
              <a:cxn ang="0">
                <a:pos x="261" y="66"/>
              </a:cxn>
              <a:cxn ang="0">
                <a:pos x="234" y="6"/>
              </a:cxn>
              <a:cxn ang="0">
                <a:pos x="204" y="69"/>
              </a:cxn>
              <a:cxn ang="0">
                <a:pos x="201" y="66"/>
              </a:cxn>
              <a:cxn ang="0">
                <a:pos x="189" y="39"/>
              </a:cxn>
              <a:cxn ang="0">
                <a:pos x="153" y="39"/>
              </a:cxn>
              <a:cxn ang="0">
                <a:pos x="153" y="39"/>
              </a:cxn>
              <a:cxn ang="0">
                <a:pos x="144" y="30"/>
              </a:cxn>
              <a:cxn ang="0">
                <a:pos x="138" y="21"/>
              </a:cxn>
              <a:cxn ang="0">
                <a:pos x="138" y="21"/>
              </a:cxn>
              <a:cxn ang="0">
                <a:pos x="132" y="18"/>
              </a:cxn>
              <a:cxn ang="0">
                <a:pos x="129" y="15"/>
              </a:cxn>
              <a:cxn ang="0">
                <a:pos x="123" y="18"/>
              </a:cxn>
              <a:cxn ang="0">
                <a:pos x="120" y="18"/>
              </a:cxn>
              <a:cxn ang="0">
                <a:pos x="117" y="33"/>
              </a:cxn>
              <a:cxn ang="0">
                <a:pos x="117" y="33"/>
              </a:cxn>
              <a:cxn ang="0">
                <a:pos x="114" y="30"/>
              </a:cxn>
              <a:cxn ang="0">
                <a:pos x="111" y="24"/>
              </a:cxn>
              <a:cxn ang="0">
                <a:pos x="108" y="6"/>
              </a:cxn>
              <a:cxn ang="0">
                <a:pos x="108" y="6"/>
              </a:cxn>
              <a:cxn ang="0">
                <a:pos x="105" y="3"/>
              </a:cxn>
              <a:cxn ang="0">
                <a:pos x="99" y="0"/>
              </a:cxn>
              <a:cxn ang="0">
                <a:pos x="96" y="3"/>
              </a:cxn>
              <a:cxn ang="0">
                <a:pos x="93" y="6"/>
              </a:cxn>
              <a:cxn ang="0">
                <a:pos x="93" y="6"/>
              </a:cxn>
              <a:cxn ang="0">
                <a:pos x="84" y="36"/>
              </a:cxn>
              <a:cxn ang="0">
                <a:pos x="0" y="36"/>
              </a:cxn>
              <a:cxn ang="0">
                <a:pos x="126" y="111"/>
              </a:cxn>
              <a:cxn ang="0">
                <a:pos x="153" y="90"/>
              </a:cxn>
              <a:cxn ang="0">
                <a:pos x="153" y="96"/>
              </a:cxn>
              <a:cxn ang="0">
                <a:pos x="147" y="160"/>
              </a:cxn>
              <a:cxn ang="0">
                <a:pos x="204" y="120"/>
              </a:cxn>
              <a:cxn ang="0">
                <a:pos x="204" y="123"/>
              </a:cxn>
              <a:cxn ang="0">
                <a:pos x="198" y="190"/>
              </a:cxn>
              <a:cxn ang="0">
                <a:pos x="255" y="148"/>
              </a:cxn>
              <a:cxn ang="0">
                <a:pos x="252" y="154"/>
              </a:cxn>
              <a:cxn ang="0">
                <a:pos x="249" y="184"/>
              </a:cxn>
              <a:cxn ang="0">
                <a:pos x="1402" y="850"/>
              </a:cxn>
              <a:cxn ang="0">
                <a:pos x="2141" y="850"/>
              </a:cxn>
              <a:cxn ang="0">
                <a:pos x="2141" y="412"/>
              </a:cxn>
            </a:cxnLst>
            <a:rect l="0" t="0" r="r" b="b"/>
            <a:pathLst>
              <a:path w="2141" h="850">
                <a:moveTo>
                  <a:pt x="2141" y="412"/>
                </a:moveTo>
                <a:lnTo>
                  <a:pt x="1078" y="412"/>
                </a:lnTo>
                <a:lnTo>
                  <a:pt x="613" y="132"/>
                </a:lnTo>
                <a:lnTo>
                  <a:pt x="616" y="102"/>
                </a:lnTo>
                <a:lnTo>
                  <a:pt x="616" y="99"/>
                </a:lnTo>
                <a:lnTo>
                  <a:pt x="559" y="139"/>
                </a:lnTo>
                <a:lnTo>
                  <a:pt x="568" y="75"/>
                </a:lnTo>
                <a:lnTo>
                  <a:pt x="568" y="69"/>
                </a:lnTo>
                <a:lnTo>
                  <a:pt x="511" y="111"/>
                </a:lnTo>
                <a:lnTo>
                  <a:pt x="517" y="45"/>
                </a:lnTo>
                <a:lnTo>
                  <a:pt x="517" y="39"/>
                </a:lnTo>
                <a:lnTo>
                  <a:pt x="490" y="60"/>
                </a:lnTo>
                <a:lnTo>
                  <a:pt x="451" y="39"/>
                </a:lnTo>
                <a:lnTo>
                  <a:pt x="394" y="39"/>
                </a:lnTo>
                <a:lnTo>
                  <a:pt x="379" y="69"/>
                </a:lnTo>
                <a:lnTo>
                  <a:pt x="376" y="66"/>
                </a:lnTo>
                <a:lnTo>
                  <a:pt x="349" y="6"/>
                </a:lnTo>
                <a:lnTo>
                  <a:pt x="322" y="69"/>
                </a:lnTo>
                <a:lnTo>
                  <a:pt x="319" y="66"/>
                </a:lnTo>
                <a:lnTo>
                  <a:pt x="291" y="6"/>
                </a:lnTo>
                <a:lnTo>
                  <a:pt x="261" y="69"/>
                </a:lnTo>
                <a:lnTo>
                  <a:pt x="261" y="66"/>
                </a:lnTo>
                <a:lnTo>
                  <a:pt x="234" y="6"/>
                </a:lnTo>
                <a:lnTo>
                  <a:pt x="204" y="69"/>
                </a:lnTo>
                <a:lnTo>
                  <a:pt x="201" y="66"/>
                </a:lnTo>
                <a:lnTo>
                  <a:pt x="189" y="39"/>
                </a:lnTo>
                <a:lnTo>
                  <a:pt x="153" y="39"/>
                </a:lnTo>
                <a:lnTo>
                  <a:pt x="153" y="39"/>
                </a:lnTo>
                <a:lnTo>
                  <a:pt x="144" y="30"/>
                </a:lnTo>
                <a:lnTo>
                  <a:pt x="138" y="21"/>
                </a:lnTo>
                <a:lnTo>
                  <a:pt x="138" y="21"/>
                </a:lnTo>
                <a:lnTo>
                  <a:pt x="132" y="18"/>
                </a:lnTo>
                <a:lnTo>
                  <a:pt x="129" y="15"/>
                </a:lnTo>
                <a:lnTo>
                  <a:pt x="123" y="18"/>
                </a:lnTo>
                <a:lnTo>
                  <a:pt x="120" y="18"/>
                </a:lnTo>
                <a:lnTo>
                  <a:pt x="117" y="33"/>
                </a:lnTo>
                <a:lnTo>
                  <a:pt x="117" y="33"/>
                </a:lnTo>
                <a:lnTo>
                  <a:pt x="114" y="30"/>
                </a:lnTo>
                <a:lnTo>
                  <a:pt x="111" y="24"/>
                </a:lnTo>
                <a:lnTo>
                  <a:pt x="108" y="6"/>
                </a:lnTo>
                <a:lnTo>
                  <a:pt x="108" y="6"/>
                </a:lnTo>
                <a:lnTo>
                  <a:pt x="105" y="3"/>
                </a:lnTo>
                <a:lnTo>
                  <a:pt x="99" y="0"/>
                </a:lnTo>
                <a:lnTo>
                  <a:pt x="96" y="3"/>
                </a:lnTo>
                <a:lnTo>
                  <a:pt x="93" y="6"/>
                </a:lnTo>
                <a:lnTo>
                  <a:pt x="93" y="6"/>
                </a:lnTo>
                <a:lnTo>
                  <a:pt x="84" y="36"/>
                </a:lnTo>
                <a:lnTo>
                  <a:pt x="0" y="36"/>
                </a:lnTo>
                <a:lnTo>
                  <a:pt x="126" y="111"/>
                </a:lnTo>
                <a:lnTo>
                  <a:pt x="153" y="90"/>
                </a:lnTo>
                <a:lnTo>
                  <a:pt x="153" y="96"/>
                </a:lnTo>
                <a:lnTo>
                  <a:pt x="147" y="160"/>
                </a:lnTo>
                <a:lnTo>
                  <a:pt x="204" y="120"/>
                </a:lnTo>
                <a:lnTo>
                  <a:pt x="204" y="123"/>
                </a:lnTo>
                <a:lnTo>
                  <a:pt x="198" y="190"/>
                </a:lnTo>
                <a:lnTo>
                  <a:pt x="255" y="148"/>
                </a:lnTo>
                <a:lnTo>
                  <a:pt x="252" y="154"/>
                </a:lnTo>
                <a:lnTo>
                  <a:pt x="249" y="184"/>
                </a:lnTo>
                <a:lnTo>
                  <a:pt x="1402" y="850"/>
                </a:lnTo>
                <a:lnTo>
                  <a:pt x="2141" y="850"/>
                </a:lnTo>
                <a:lnTo>
                  <a:pt x="2141" y="412"/>
                </a:lnTo>
                <a:close/>
              </a:path>
            </a:pathLst>
          </a:custGeom>
          <a:solidFill>
            <a:srgbClr val="E6E6E6"/>
          </a:solidFill>
          <a:ln w="9525">
            <a:noFill/>
            <a:round/>
            <a:headEnd/>
            <a:tailEnd/>
          </a:ln>
        </p:spPr>
        <p:txBody>
          <a:bodyPr/>
          <a:lstStyle/>
          <a:p>
            <a:endParaRPr lang="zh-TW" altLang="en-US"/>
          </a:p>
        </p:txBody>
      </p:sp>
      <p:sp>
        <p:nvSpPr>
          <p:cNvPr id="7178" name="Freeform 10"/>
          <p:cNvSpPr>
            <a:spLocks/>
          </p:cNvSpPr>
          <p:nvPr/>
        </p:nvSpPr>
        <p:spPr bwMode="auto">
          <a:xfrm>
            <a:off x="1733550" y="1457325"/>
            <a:ext cx="3398838" cy="1349375"/>
          </a:xfrm>
          <a:custGeom>
            <a:avLst/>
            <a:gdLst/>
            <a:ahLst/>
            <a:cxnLst>
              <a:cxn ang="0">
                <a:pos x="2141" y="412"/>
              </a:cxn>
              <a:cxn ang="0">
                <a:pos x="1078" y="412"/>
              </a:cxn>
              <a:cxn ang="0">
                <a:pos x="613" y="132"/>
              </a:cxn>
              <a:cxn ang="0">
                <a:pos x="616" y="102"/>
              </a:cxn>
              <a:cxn ang="0">
                <a:pos x="616" y="99"/>
              </a:cxn>
              <a:cxn ang="0">
                <a:pos x="559" y="139"/>
              </a:cxn>
              <a:cxn ang="0">
                <a:pos x="568" y="75"/>
              </a:cxn>
              <a:cxn ang="0">
                <a:pos x="568" y="69"/>
              </a:cxn>
              <a:cxn ang="0">
                <a:pos x="511" y="111"/>
              </a:cxn>
              <a:cxn ang="0">
                <a:pos x="517" y="45"/>
              </a:cxn>
              <a:cxn ang="0">
                <a:pos x="517" y="39"/>
              </a:cxn>
              <a:cxn ang="0">
                <a:pos x="490" y="60"/>
              </a:cxn>
              <a:cxn ang="0">
                <a:pos x="451" y="39"/>
              </a:cxn>
              <a:cxn ang="0">
                <a:pos x="394" y="39"/>
              </a:cxn>
              <a:cxn ang="0">
                <a:pos x="379" y="69"/>
              </a:cxn>
              <a:cxn ang="0">
                <a:pos x="376" y="66"/>
              </a:cxn>
              <a:cxn ang="0">
                <a:pos x="349" y="6"/>
              </a:cxn>
              <a:cxn ang="0">
                <a:pos x="322" y="69"/>
              </a:cxn>
              <a:cxn ang="0">
                <a:pos x="319" y="66"/>
              </a:cxn>
              <a:cxn ang="0">
                <a:pos x="291" y="6"/>
              </a:cxn>
              <a:cxn ang="0">
                <a:pos x="261" y="69"/>
              </a:cxn>
              <a:cxn ang="0">
                <a:pos x="261" y="66"/>
              </a:cxn>
              <a:cxn ang="0">
                <a:pos x="234" y="6"/>
              </a:cxn>
              <a:cxn ang="0">
                <a:pos x="204" y="69"/>
              </a:cxn>
              <a:cxn ang="0">
                <a:pos x="201" y="66"/>
              </a:cxn>
              <a:cxn ang="0">
                <a:pos x="189" y="39"/>
              </a:cxn>
              <a:cxn ang="0">
                <a:pos x="153" y="39"/>
              </a:cxn>
              <a:cxn ang="0">
                <a:pos x="153" y="39"/>
              </a:cxn>
              <a:cxn ang="0">
                <a:pos x="144" y="30"/>
              </a:cxn>
              <a:cxn ang="0">
                <a:pos x="138" y="21"/>
              </a:cxn>
              <a:cxn ang="0">
                <a:pos x="138" y="21"/>
              </a:cxn>
              <a:cxn ang="0">
                <a:pos x="132" y="18"/>
              </a:cxn>
              <a:cxn ang="0">
                <a:pos x="129" y="15"/>
              </a:cxn>
              <a:cxn ang="0">
                <a:pos x="123" y="18"/>
              </a:cxn>
              <a:cxn ang="0">
                <a:pos x="120" y="18"/>
              </a:cxn>
              <a:cxn ang="0">
                <a:pos x="117" y="33"/>
              </a:cxn>
              <a:cxn ang="0">
                <a:pos x="117" y="33"/>
              </a:cxn>
              <a:cxn ang="0">
                <a:pos x="114" y="30"/>
              </a:cxn>
              <a:cxn ang="0">
                <a:pos x="111" y="24"/>
              </a:cxn>
              <a:cxn ang="0">
                <a:pos x="108" y="6"/>
              </a:cxn>
              <a:cxn ang="0">
                <a:pos x="108" y="6"/>
              </a:cxn>
              <a:cxn ang="0">
                <a:pos x="105" y="3"/>
              </a:cxn>
              <a:cxn ang="0">
                <a:pos x="99" y="0"/>
              </a:cxn>
              <a:cxn ang="0">
                <a:pos x="96" y="3"/>
              </a:cxn>
              <a:cxn ang="0">
                <a:pos x="93" y="6"/>
              </a:cxn>
              <a:cxn ang="0">
                <a:pos x="93" y="6"/>
              </a:cxn>
              <a:cxn ang="0">
                <a:pos x="84" y="36"/>
              </a:cxn>
              <a:cxn ang="0">
                <a:pos x="0" y="36"/>
              </a:cxn>
              <a:cxn ang="0">
                <a:pos x="126" y="111"/>
              </a:cxn>
              <a:cxn ang="0">
                <a:pos x="153" y="90"/>
              </a:cxn>
              <a:cxn ang="0">
                <a:pos x="153" y="96"/>
              </a:cxn>
              <a:cxn ang="0">
                <a:pos x="147" y="160"/>
              </a:cxn>
              <a:cxn ang="0">
                <a:pos x="204" y="120"/>
              </a:cxn>
              <a:cxn ang="0">
                <a:pos x="204" y="123"/>
              </a:cxn>
              <a:cxn ang="0">
                <a:pos x="198" y="190"/>
              </a:cxn>
              <a:cxn ang="0">
                <a:pos x="255" y="148"/>
              </a:cxn>
              <a:cxn ang="0">
                <a:pos x="252" y="154"/>
              </a:cxn>
              <a:cxn ang="0">
                <a:pos x="249" y="184"/>
              </a:cxn>
              <a:cxn ang="0">
                <a:pos x="1402" y="850"/>
              </a:cxn>
              <a:cxn ang="0">
                <a:pos x="2141" y="850"/>
              </a:cxn>
            </a:cxnLst>
            <a:rect l="0" t="0" r="r" b="b"/>
            <a:pathLst>
              <a:path w="2141" h="850">
                <a:moveTo>
                  <a:pt x="2141" y="412"/>
                </a:moveTo>
                <a:lnTo>
                  <a:pt x="1078" y="412"/>
                </a:lnTo>
                <a:lnTo>
                  <a:pt x="613" y="132"/>
                </a:lnTo>
                <a:lnTo>
                  <a:pt x="616" y="102"/>
                </a:lnTo>
                <a:lnTo>
                  <a:pt x="616" y="99"/>
                </a:lnTo>
                <a:lnTo>
                  <a:pt x="559" y="139"/>
                </a:lnTo>
                <a:lnTo>
                  <a:pt x="568" y="75"/>
                </a:lnTo>
                <a:lnTo>
                  <a:pt x="568" y="69"/>
                </a:lnTo>
                <a:lnTo>
                  <a:pt x="511" y="111"/>
                </a:lnTo>
                <a:lnTo>
                  <a:pt x="517" y="45"/>
                </a:lnTo>
                <a:lnTo>
                  <a:pt x="517" y="39"/>
                </a:lnTo>
                <a:lnTo>
                  <a:pt x="490" y="60"/>
                </a:lnTo>
                <a:lnTo>
                  <a:pt x="451" y="39"/>
                </a:lnTo>
                <a:lnTo>
                  <a:pt x="394" y="39"/>
                </a:lnTo>
                <a:lnTo>
                  <a:pt x="379" y="69"/>
                </a:lnTo>
                <a:lnTo>
                  <a:pt x="376" y="66"/>
                </a:lnTo>
                <a:lnTo>
                  <a:pt x="349" y="6"/>
                </a:lnTo>
                <a:lnTo>
                  <a:pt x="322" y="69"/>
                </a:lnTo>
                <a:lnTo>
                  <a:pt x="319" y="66"/>
                </a:lnTo>
                <a:lnTo>
                  <a:pt x="291" y="6"/>
                </a:lnTo>
                <a:lnTo>
                  <a:pt x="261" y="69"/>
                </a:lnTo>
                <a:lnTo>
                  <a:pt x="261" y="66"/>
                </a:lnTo>
                <a:lnTo>
                  <a:pt x="234" y="6"/>
                </a:lnTo>
                <a:lnTo>
                  <a:pt x="204" y="69"/>
                </a:lnTo>
                <a:lnTo>
                  <a:pt x="201" y="66"/>
                </a:lnTo>
                <a:lnTo>
                  <a:pt x="189" y="39"/>
                </a:lnTo>
                <a:lnTo>
                  <a:pt x="153" y="39"/>
                </a:lnTo>
                <a:lnTo>
                  <a:pt x="153" y="39"/>
                </a:lnTo>
                <a:lnTo>
                  <a:pt x="144" y="30"/>
                </a:lnTo>
                <a:lnTo>
                  <a:pt x="138" y="21"/>
                </a:lnTo>
                <a:lnTo>
                  <a:pt x="138" y="21"/>
                </a:lnTo>
                <a:lnTo>
                  <a:pt x="132" y="18"/>
                </a:lnTo>
                <a:lnTo>
                  <a:pt x="129" y="15"/>
                </a:lnTo>
                <a:lnTo>
                  <a:pt x="123" y="18"/>
                </a:lnTo>
                <a:lnTo>
                  <a:pt x="120" y="18"/>
                </a:lnTo>
                <a:lnTo>
                  <a:pt x="117" y="33"/>
                </a:lnTo>
                <a:lnTo>
                  <a:pt x="117" y="33"/>
                </a:lnTo>
                <a:lnTo>
                  <a:pt x="114" y="30"/>
                </a:lnTo>
                <a:lnTo>
                  <a:pt x="111" y="24"/>
                </a:lnTo>
                <a:lnTo>
                  <a:pt x="108" y="6"/>
                </a:lnTo>
                <a:lnTo>
                  <a:pt x="108" y="6"/>
                </a:lnTo>
                <a:lnTo>
                  <a:pt x="105" y="3"/>
                </a:lnTo>
                <a:lnTo>
                  <a:pt x="99" y="0"/>
                </a:lnTo>
                <a:lnTo>
                  <a:pt x="96" y="3"/>
                </a:lnTo>
                <a:lnTo>
                  <a:pt x="93" y="6"/>
                </a:lnTo>
                <a:lnTo>
                  <a:pt x="93" y="6"/>
                </a:lnTo>
                <a:lnTo>
                  <a:pt x="84" y="36"/>
                </a:lnTo>
                <a:lnTo>
                  <a:pt x="0" y="36"/>
                </a:lnTo>
                <a:lnTo>
                  <a:pt x="126" y="111"/>
                </a:lnTo>
                <a:lnTo>
                  <a:pt x="153" y="90"/>
                </a:lnTo>
                <a:lnTo>
                  <a:pt x="153" y="96"/>
                </a:lnTo>
                <a:lnTo>
                  <a:pt x="147" y="160"/>
                </a:lnTo>
                <a:lnTo>
                  <a:pt x="204" y="120"/>
                </a:lnTo>
                <a:lnTo>
                  <a:pt x="204" y="123"/>
                </a:lnTo>
                <a:lnTo>
                  <a:pt x="198" y="190"/>
                </a:lnTo>
                <a:lnTo>
                  <a:pt x="255" y="148"/>
                </a:lnTo>
                <a:lnTo>
                  <a:pt x="252" y="154"/>
                </a:lnTo>
                <a:lnTo>
                  <a:pt x="249" y="184"/>
                </a:lnTo>
                <a:lnTo>
                  <a:pt x="1402" y="850"/>
                </a:lnTo>
                <a:lnTo>
                  <a:pt x="2141" y="850"/>
                </a:lnTo>
              </a:path>
            </a:pathLst>
          </a:custGeom>
          <a:noFill/>
          <a:ln w="9525">
            <a:solidFill>
              <a:srgbClr val="000000"/>
            </a:solidFill>
            <a:prstDash val="solid"/>
            <a:round/>
            <a:headEnd/>
            <a:tailEnd/>
          </a:ln>
        </p:spPr>
        <p:txBody>
          <a:bodyPr/>
          <a:lstStyle/>
          <a:p>
            <a:endParaRPr lang="zh-TW" altLang="en-US"/>
          </a:p>
        </p:txBody>
      </p:sp>
      <p:sp>
        <p:nvSpPr>
          <p:cNvPr id="7179" name="Freeform 11"/>
          <p:cNvSpPr>
            <a:spLocks/>
          </p:cNvSpPr>
          <p:nvPr/>
        </p:nvSpPr>
        <p:spPr bwMode="auto">
          <a:xfrm>
            <a:off x="1700213" y="1481138"/>
            <a:ext cx="66675" cy="66675"/>
          </a:xfrm>
          <a:custGeom>
            <a:avLst/>
            <a:gdLst/>
            <a:ahLst/>
            <a:cxnLst>
              <a:cxn ang="0">
                <a:pos x="21" y="42"/>
              </a:cxn>
              <a:cxn ang="0">
                <a:pos x="21" y="42"/>
              </a:cxn>
              <a:cxn ang="0">
                <a:pos x="30" y="42"/>
              </a:cxn>
              <a:cxn ang="0">
                <a:pos x="36" y="36"/>
              </a:cxn>
              <a:cxn ang="0">
                <a:pos x="42" y="30"/>
              </a:cxn>
              <a:cxn ang="0">
                <a:pos x="42" y="21"/>
              </a:cxn>
              <a:cxn ang="0">
                <a:pos x="42" y="21"/>
              </a:cxn>
              <a:cxn ang="0">
                <a:pos x="42" y="15"/>
              </a:cxn>
              <a:cxn ang="0">
                <a:pos x="36" y="9"/>
              </a:cxn>
              <a:cxn ang="0">
                <a:pos x="30" y="3"/>
              </a:cxn>
              <a:cxn ang="0">
                <a:pos x="21" y="0"/>
              </a:cxn>
              <a:cxn ang="0">
                <a:pos x="21" y="0"/>
              </a:cxn>
              <a:cxn ang="0">
                <a:pos x="15" y="3"/>
              </a:cxn>
              <a:cxn ang="0">
                <a:pos x="6" y="9"/>
              </a:cxn>
              <a:cxn ang="0">
                <a:pos x="3" y="15"/>
              </a:cxn>
              <a:cxn ang="0">
                <a:pos x="0" y="21"/>
              </a:cxn>
              <a:cxn ang="0">
                <a:pos x="0" y="21"/>
              </a:cxn>
              <a:cxn ang="0">
                <a:pos x="3" y="30"/>
              </a:cxn>
              <a:cxn ang="0">
                <a:pos x="6" y="36"/>
              </a:cxn>
              <a:cxn ang="0">
                <a:pos x="15" y="42"/>
              </a:cxn>
              <a:cxn ang="0">
                <a:pos x="21" y="42"/>
              </a:cxn>
              <a:cxn ang="0">
                <a:pos x="21" y="42"/>
              </a:cxn>
            </a:cxnLst>
            <a:rect l="0" t="0" r="r" b="b"/>
            <a:pathLst>
              <a:path w="42" h="42">
                <a:moveTo>
                  <a:pt x="21" y="42"/>
                </a:moveTo>
                <a:lnTo>
                  <a:pt x="21" y="42"/>
                </a:lnTo>
                <a:lnTo>
                  <a:pt x="30" y="42"/>
                </a:lnTo>
                <a:lnTo>
                  <a:pt x="36" y="36"/>
                </a:lnTo>
                <a:lnTo>
                  <a:pt x="42" y="30"/>
                </a:lnTo>
                <a:lnTo>
                  <a:pt x="42" y="21"/>
                </a:lnTo>
                <a:lnTo>
                  <a:pt x="42" y="21"/>
                </a:lnTo>
                <a:lnTo>
                  <a:pt x="42" y="15"/>
                </a:lnTo>
                <a:lnTo>
                  <a:pt x="36" y="9"/>
                </a:lnTo>
                <a:lnTo>
                  <a:pt x="30" y="3"/>
                </a:lnTo>
                <a:lnTo>
                  <a:pt x="21" y="0"/>
                </a:lnTo>
                <a:lnTo>
                  <a:pt x="21" y="0"/>
                </a:lnTo>
                <a:lnTo>
                  <a:pt x="15" y="3"/>
                </a:lnTo>
                <a:lnTo>
                  <a:pt x="6" y="9"/>
                </a:lnTo>
                <a:lnTo>
                  <a:pt x="3" y="15"/>
                </a:lnTo>
                <a:lnTo>
                  <a:pt x="0" y="21"/>
                </a:lnTo>
                <a:lnTo>
                  <a:pt x="0" y="21"/>
                </a:lnTo>
                <a:lnTo>
                  <a:pt x="3" y="30"/>
                </a:lnTo>
                <a:lnTo>
                  <a:pt x="6" y="36"/>
                </a:lnTo>
                <a:lnTo>
                  <a:pt x="15" y="42"/>
                </a:lnTo>
                <a:lnTo>
                  <a:pt x="21" y="42"/>
                </a:lnTo>
                <a:lnTo>
                  <a:pt x="21" y="42"/>
                </a:lnTo>
                <a:close/>
              </a:path>
            </a:pathLst>
          </a:custGeom>
          <a:solidFill>
            <a:srgbClr val="000000"/>
          </a:solidFill>
          <a:ln w="4763">
            <a:solidFill>
              <a:srgbClr val="000000"/>
            </a:solidFill>
            <a:prstDash val="solid"/>
            <a:round/>
            <a:headEnd/>
            <a:tailEnd/>
          </a:ln>
        </p:spPr>
        <p:txBody>
          <a:bodyPr/>
          <a:lstStyle/>
          <a:p>
            <a:endParaRPr lang="zh-TW" altLang="en-US"/>
          </a:p>
        </p:txBody>
      </p:sp>
      <p:sp>
        <p:nvSpPr>
          <p:cNvPr id="7180" name="Line 12"/>
          <p:cNvSpPr>
            <a:spLocks noChangeShapeType="1"/>
          </p:cNvSpPr>
          <p:nvPr/>
        </p:nvSpPr>
        <p:spPr bwMode="auto">
          <a:xfrm>
            <a:off x="1733550" y="1514475"/>
            <a:ext cx="1588" cy="1588"/>
          </a:xfrm>
          <a:prstGeom prst="line">
            <a:avLst/>
          </a:prstGeom>
          <a:noFill/>
          <a:ln w="9525">
            <a:noFill/>
            <a:round/>
            <a:headEnd/>
            <a:tailEnd/>
          </a:ln>
        </p:spPr>
        <p:txBody>
          <a:bodyPr/>
          <a:lstStyle/>
          <a:p>
            <a:endParaRPr lang="zh-TW" altLang="en-US"/>
          </a:p>
        </p:txBody>
      </p:sp>
      <p:sp>
        <p:nvSpPr>
          <p:cNvPr id="7181" name="Line 13"/>
          <p:cNvSpPr>
            <a:spLocks noChangeShapeType="1"/>
          </p:cNvSpPr>
          <p:nvPr/>
        </p:nvSpPr>
        <p:spPr bwMode="auto">
          <a:xfrm>
            <a:off x="1733550" y="1514475"/>
            <a:ext cx="1588" cy="1588"/>
          </a:xfrm>
          <a:prstGeom prst="line">
            <a:avLst/>
          </a:prstGeom>
          <a:noFill/>
          <a:ln w="4763">
            <a:solidFill>
              <a:srgbClr val="000000"/>
            </a:solidFill>
            <a:round/>
            <a:headEnd/>
            <a:tailEnd/>
          </a:ln>
        </p:spPr>
        <p:txBody>
          <a:bodyPr/>
          <a:lstStyle/>
          <a:p>
            <a:endParaRPr lang="zh-TW" altLang="en-US"/>
          </a:p>
        </p:txBody>
      </p:sp>
      <p:sp>
        <p:nvSpPr>
          <p:cNvPr id="7182" name="Freeform 14"/>
          <p:cNvSpPr>
            <a:spLocks/>
          </p:cNvSpPr>
          <p:nvPr/>
        </p:nvSpPr>
        <p:spPr bwMode="auto">
          <a:xfrm>
            <a:off x="2416175" y="1481138"/>
            <a:ext cx="66675" cy="66675"/>
          </a:xfrm>
          <a:custGeom>
            <a:avLst/>
            <a:gdLst/>
            <a:ahLst/>
            <a:cxnLst>
              <a:cxn ang="0">
                <a:pos x="21" y="42"/>
              </a:cxn>
              <a:cxn ang="0">
                <a:pos x="21" y="42"/>
              </a:cxn>
              <a:cxn ang="0">
                <a:pos x="27" y="42"/>
              </a:cxn>
              <a:cxn ang="0">
                <a:pos x="36" y="36"/>
              </a:cxn>
              <a:cxn ang="0">
                <a:pos x="39" y="30"/>
              </a:cxn>
              <a:cxn ang="0">
                <a:pos x="42" y="21"/>
              </a:cxn>
              <a:cxn ang="0">
                <a:pos x="42" y="21"/>
              </a:cxn>
              <a:cxn ang="0">
                <a:pos x="39" y="15"/>
              </a:cxn>
              <a:cxn ang="0">
                <a:pos x="36" y="9"/>
              </a:cxn>
              <a:cxn ang="0">
                <a:pos x="27" y="3"/>
              </a:cxn>
              <a:cxn ang="0">
                <a:pos x="21" y="0"/>
              </a:cxn>
              <a:cxn ang="0">
                <a:pos x="21" y="0"/>
              </a:cxn>
              <a:cxn ang="0">
                <a:pos x="12" y="3"/>
              </a:cxn>
              <a:cxn ang="0">
                <a:pos x="6" y="9"/>
              </a:cxn>
              <a:cxn ang="0">
                <a:pos x="0" y="15"/>
              </a:cxn>
              <a:cxn ang="0">
                <a:pos x="0" y="21"/>
              </a:cxn>
              <a:cxn ang="0">
                <a:pos x="0" y="21"/>
              </a:cxn>
              <a:cxn ang="0">
                <a:pos x="0" y="30"/>
              </a:cxn>
              <a:cxn ang="0">
                <a:pos x="6" y="36"/>
              </a:cxn>
              <a:cxn ang="0">
                <a:pos x="12" y="42"/>
              </a:cxn>
              <a:cxn ang="0">
                <a:pos x="21" y="42"/>
              </a:cxn>
              <a:cxn ang="0">
                <a:pos x="21" y="42"/>
              </a:cxn>
            </a:cxnLst>
            <a:rect l="0" t="0" r="r" b="b"/>
            <a:pathLst>
              <a:path w="42" h="42">
                <a:moveTo>
                  <a:pt x="21" y="42"/>
                </a:moveTo>
                <a:lnTo>
                  <a:pt x="21" y="42"/>
                </a:lnTo>
                <a:lnTo>
                  <a:pt x="27" y="42"/>
                </a:lnTo>
                <a:lnTo>
                  <a:pt x="36" y="36"/>
                </a:lnTo>
                <a:lnTo>
                  <a:pt x="39" y="30"/>
                </a:lnTo>
                <a:lnTo>
                  <a:pt x="42" y="21"/>
                </a:lnTo>
                <a:lnTo>
                  <a:pt x="42" y="21"/>
                </a:lnTo>
                <a:lnTo>
                  <a:pt x="39" y="15"/>
                </a:lnTo>
                <a:lnTo>
                  <a:pt x="36" y="9"/>
                </a:lnTo>
                <a:lnTo>
                  <a:pt x="27" y="3"/>
                </a:lnTo>
                <a:lnTo>
                  <a:pt x="21" y="0"/>
                </a:lnTo>
                <a:lnTo>
                  <a:pt x="21" y="0"/>
                </a:lnTo>
                <a:lnTo>
                  <a:pt x="12" y="3"/>
                </a:lnTo>
                <a:lnTo>
                  <a:pt x="6" y="9"/>
                </a:lnTo>
                <a:lnTo>
                  <a:pt x="0" y="15"/>
                </a:lnTo>
                <a:lnTo>
                  <a:pt x="0" y="21"/>
                </a:lnTo>
                <a:lnTo>
                  <a:pt x="0" y="21"/>
                </a:lnTo>
                <a:lnTo>
                  <a:pt x="0" y="30"/>
                </a:lnTo>
                <a:lnTo>
                  <a:pt x="6" y="36"/>
                </a:lnTo>
                <a:lnTo>
                  <a:pt x="12" y="42"/>
                </a:lnTo>
                <a:lnTo>
                  <a:pt x="21" y="42"/>
                </a:lnTo>
                <a:lnTo>
                  <a:pt x="21" y="42"/>
                </a:lnTo>
                <a:close/>
              </a:path>
            </a:pathLst>
          </a:custGeom>
          <a:solidFill>
            <a:srgbClr val="000000"/>
          </a:solidFill>
          <a:ln w="4763">
            <a:solidFill>
              <a:srgbClr val="000000"/>
            </a:solidFill>
            <a:prstDash val="solid"/>
            <a:round/>
            <a:headEnd/>
            <a:tailEnd/>
          </a:ln>
        </p:spPr>
        <p:txBody>
          <a:bodyPr/>
          <a:lstStyle/>
          <a:p>
            <a:endParaRPr lang="zh-TW" altLang="en-US"/>
          </a:p>
        </p:txBody>
      </p:sp>
      <p:sp>
        <p:nvSpPr>
          <p:cNvPr id="7183" name="Line 15"/>
          <p:cNvSpPr>
            <a:spLocks noChangeShapeType="1"/>
          </p:cNvSpPr>
          <p:nvPr/>
        </p:nvSpPr>
        <p:spPr bwMode="auto">
          <a:xfrm>
            <a:off x="2449513" y="1514475"/>
            <a:ext cx="1587" cy="1588"/>
          </a:xfrm>
          <a:prstGeom prst="line">
            <a:avLst/>
          </a:prstGeom>
          <a:noFill/>
          <a:ln w="9525">
            <a:noFill/>
            <a:round/>
            <a:headEnd/>
            <a:tailEnd/>
          </a:ln>
        </p:spPr>
        <p:txBody>
          <a:bodyPr/>
          <a:lstStyle/>
          <a:p>
            <a:endParaRPr lang="zh-TW" altLang="en-US"/>
          </a:p>
        </p:txBody>
      </p:sp>
      <p:sp>
        <p:nvSpPr>
          <p:cNvPr id="7184" name="Line 16"/>
          <p:cNvSpPr>
            <a:spLocks noChangeShapeType="1"/>
          </p:cNvSpPr>
          <p:nvPr/>
        </p:nvSpPr>
        <p:spPr bwMode="auto">
          <a:xfrm>
            <a:off x="2449513" y="1514475"/>
            <a:ext cx="1587" cy="1588"/>
          </a:xfrm>
          <a:prstGeom prst="line">
            <a:avLst/>
          </a:prstGeom>
          <a:noFill/>
          <a:ln w="4763">
            <a:solidFill>
              <a:srgbClr val="000000"/>
            </a:solidFill>
            <a:round/>
            <a:headEnd/>
            <a:tailEnd/>
          </a:ln>
        </p:spPr>
        <p:txBody>
          <a:bodyPr/>
          <a:lstStyle/>
          <a:p>
            <a:endParaRPr lang="zh-TW" altLang="en-US"/>
          </a:p>
        </p:txBody>
      </p:sp>
      <p:sp>
        <p:nvSpPr>
          <p:cNvPr id="7185" name="Freeform 17"/>
          <p:cNvSpPr>
            <a:spLocks/>
          </p:cNvSpPr>
          <p:nvPr/>
        </p:nvSpPr>
        <p:spPr bwMode="auto">
          <a:xfrm>
            <a:off x="1766888" y="785813"/>
            <a:ext cx="1216025" cy="695325"/>
          </a:xfrm>
          <a:custGeom>
            <a:avLst/>
            <a:gdLst/>
            <a:ahLst/>
            <a:cxnLst>
              <a:cxn ang="0">
                <a:pos x="0" y="438"/>
              </a:cxn>
              <a:cxn ang="0">
                <a:pos x="102" y="315"/>
              </a:cxn>
              <a:cxn ang="0">
                <a:pos x="766" y="0"/>
              </a:cxn>
              <a:cxn ang="0">
                <a:pos x="448" y="435"/>
              </a:cxn>
            </a:cxnLst>
            <a:rect l="0" t="0" r="r" b="b"/>
            <a:pathLst>
              <a:path w="766" h="438">
                <a:moveTo>
                  <a:pt x="0" y="438"/>
                </a:moveTo>
                <a:lnTo>
                  <a:pt x="102" y="315"/>
                </a:lnTo>
                <a:lnTo>
                  <a:pt x="766" y="0"/>
                </a:lnTo>
                <a:lnTo>
                  <a:pt x="448" y="435"/>
                </a:lnTo>
              </a:path>
            </a:pathLst>
          </a:custGeom>
          <a:noFill/>
          <a:ln w="4763">
            <a:solidFill>
              <a:srgbClr val="000000"/>
            </a:solidFill>
            <a:prstDash val="solid"/>
            <a:round/>
            <a:headEnd/>
            <a:tailEnd/>
          </a:ln>
        </p:spPr>
        <p:txBody>
          <a:bodyPr/>
          <a:lstStyle/>
          <a:p>
            <a:endParaRPr lang="zh-TW" altLang="en-US"/>
          </a:p>
        </p:txBody>
      </p:sp>
      <p:sp>
        <p:nvSpPr>
          <p:cNvPr id="7186" name="Freeform 18"/>
          <p:cNvSpPr>
            <a:spLocks/>
          </p:cNvSpPr>
          <p:nvPr/>
        </p:nvSpPr>
        <p:spPr bwMode="auto">
          <a:xfrm>
            <a:off x="1833563" y="1423988"/>
            <a:ext cx="152400" cy="157162"/>
          </a:xfrm>
          <a:custGeom>
            <a:avLst/>
            <a:gdLst/>
            <a:ahLst/>
            <a:cxnLst>
              <a:cxn ang="0">
                <a:pos x="48" y="99"/>
              </a:cxn>
              <a:cxn ang="0">
                <a:pos x="48" y="99"/>
              </a:cxn>
              <a:cxn ang="0">
                <a:pos x="57" y="96"/>
              </a:cxn>
              <a:cxn ang="0">
                <a:pos x="66" y="93"/>
              </a:cxn>
              <a:cxn ang="0">
                <a:pos x="75" y="90"/>
              </a:cxn>
              <a:cxn ang="0">
                <a:pos x="84" y="84"/>
              </a:cxn>
              <a:cxn ang="0">
                <a:pos x="87" y="78"/>
              </a:cxn>
              <a:cxn ang="0">
                <a:pos x="93" y="69"/>
              </a:cxn>
              <a:cxn ang="0">
                <a:pos x="96" y="60"/>
              </a:cxn>
              <a:cxn ang="0">
                <a:pos x="96" y="48"/>
              </a:cxn>
              <a:cxn ang="0">
                <a:pos x="96" y="48"/>
              </a:cxn>
              <a:cxn ang="0">
                <a:pos x="96" y="39"/>
              </a:cxn>
              <a:cxn ang="0">
                <a:pos x="93" y="30"/>
              </a:cxn>
              <a:cxn ang="0">
                <a:pos x="87" y="21"/>
              </a:cxn>
              <a:cxn ang="0">
                <a:pos x="84" y="15"/>
              </a:cxn>
              <a:cxn ang="0">
                <a:pos x="75" y="9"/>
              </a:cxn>
              <a:cxn ang="0">
                <a:pos x="66" y="6"/>
              </a:cxn>
              <a:cxn ang="0">
                <a:pos x="57" y="3"/>
              </a:cxn>
              <a:cxn ang="0">
                <a:pos x="48" y="0"/>
              </a:cxn>
              <a:cxn ang="0">
                <a:pos x="48" y="0"/>
              </a:cxn>
              <a:cxn ang="0">
                <a:pos x="39" y="3"/>
              </a:cxn>
              <a:cxn ang="0">
                <a:pos x="30" y="6"/>
              </a:cxn>
              <a:cxn ang="0">
                <a:pos x="21" y="9"/>
              </a:cxn>
              <a:cxn ang="0">
                <a:pos x="12" y="15"/>
              </a:cxn>
              <a:cxn ang="0">
                <a:pos x="9" y="21"/>
              </a:cxn>
              <a:cxn ang="0">
                <a:pos x="3" y="30"/>
              </a:cxn>
              <a:cxn ang="0">
                <a:pos x="0" y="39"/>
              </a:cxn>
              <a:cxn ang="0">
                <a:pos x="0" y="48"/>
              </a:cxn>
              <a:cxn ang="0">
                <a:pos x="0" y="48"/>
              </a:cxn>
              <a:cxn ang="0">
                <a:pos x="0" y="60"/>
              </a:cxn>
              <a:cxn ang="0">
                <a:pos x="3" y="69"/>
              </a:cxn>
              <a:cxn ang="0">
                <a:pos x="9" y="78"/>
              </a:cxn>
              <a:cxn ang="0">
                <a:pos x="12" y="84"/>
              </a:cxn>
              <a:cxn ang="0">
                <a:pos x="21" y="90"/>
              </a:cxn>
              <a:cxn ang="0">
                <a:pos x="30" y="93"/>
              </a:cxn>
              <a:cxn ang="0">
                <a:pos x="39" y="96"/>
              </a:cxn>
              <a:cxn ang="0">
                <a:pos x="48" y="99"/>
              </a:cxn>
              <a:cxn ang="0">
                <a:pos x="48" y="99"/>
              </a:cxn>
            </a:cxnLst>
            <a:rect l="0" t="0" r="r" b="b"/>
            <a:pathLst>
              <a:path w="96" h="99">
                <a:moveTo>
                  <a:pt x="48" y="99"/>
                </a:moveTo>
                <a:lnTo>
                  <a:pt x="48" y="99"/>
                </a:lnTo>
                <a:lnTo>
                  <a:pt x="57" y="96"/>
                </a:lnTo>
                <a:lnTo>
                  <a:pt x="66" y="93"/>
                </a:lnTo>
                <a:lnTo>
                  <a:pt x="75" y="90"/>
                </a:lnTo>
                <a:lnTo>
                  <a:pt x="84" y="84"/>
                </a:lnTo>
                <a:lnTo>
                  <a:pt x="87" y="78"/>
                </a:lnTo>
                <a:lnTo>
                  <a:pt x="93" y="69"/>
                </a:lnTo>
                <a:lnTo>
                  <a:pt x="96" y="60"/>
                </a:lnTo>
                <a:lnTo>
                  <a:pt x="96" y="48"/>
                </a:lnTo>
                <a:lnTo>
                  <a:pt x="96" y="48"/>
                </a:lnTo>
                <a:lnTo>
                  <a:pt x="96" y="39"/>
                </a:lnTo>
                <a:lnTo>
                  <a:pt x="93" y="30"/>
                </a:lnTo>
                <a:lnTo>
                  <a:pt x="87" y="21"/>
                </a:lnTo>
                <a:lnTo>
                  <a:pt x="84" y="15"/>
                </a:lnTo>
                <a:lnTo>
                  <a:pt x="75" y="9"/>
                </a:lnTo>
                <a:lnTo>
                  <a:pt x="66" y="6"/>
                </a:lnTo>
                <a:lnTo>
                  <a:pt x="57" y="3"/>
                </a:lnTo>
                <a:lnTo>
                  <a:pt x="48" y="0"/>
                </a:lnTo>
                <a:lnTo>
                  <a:pt x="48" y="0"/>
                </a:lnTo>
                <a:lnTo>
                  <a:pt x="39" y="3"/>
                </a:lnTo>
                <a:lnTo>
                  <a:pt x="30" y="6"/>
                </a:lnTo>
                <a:lnTo>
                  <a:pt x="21" y="9"/>
                </a:lnTo>
                <a:lnTo>
                  <a:pt x="12" y="15"/>
                </a:lnTo>
                <a:lnTo>
                  <a:pt x="9" y="21"/>
                </a:lnTo>
                <a:lnTo>
                  <a:pt x="3" y="30"/>
                </a:lnTo>
                <a:lnTo>
                  <a:pt x="0" y="39"/>
                </a:lnTo>
                <a:lnTo>
                  <a:pt x="0" y="48"/>
                </a:lnTo>
                <a:lnTo>
                  <a:pt x="0" y="48"/>
                </a:lnTo>
                <a:lnTo>
                  <a:pt x="0" y="60"/>
                </a:lnTo>
                <a:lnTo>
                  <a:pt x="3" y="69"/>
                </a:lnTo>
                <a:lnTo>
                  <a:pt x="9" y="78"/>
                </a:lnTo>
                <a:lnTo>
                  <a:pt x="12" y="84"/>
                </a:lnTo>
                <a:lnTo>
                  <a:pt x="21" y="90"/>
                </a:lnTo>
                <a:lnTo>
                  <a:pt x="30" y="93"/>
                </a:lnTo>
                <a:lnTo>
                  <a:pt x="39" y="96"/>
                </a:lnTo>
                <a:lnTo>
                  <a:pt x="48" y="99"/>
                </a:lnTo>
                <a:lnTo>
                  <a:pt x="48" y="99"/>
                </a:lnTo>
                <a:close/>
              </a:path>
            </a:pathLst>
          </a:custGeom>
          <a:noFill/>
          <a:ln w="9525">
            <a:solidFill>
              <a:srgbClr val="000000"/>
            </a:solidFill>
            <a:prstDash val="solid"/>
            <a:round/>
            <a:headEnd/>
            <a:tailEnd/>
          </a:ln>
        </p:spPr>
        <p:txBody>
          <a:bodyPr/>
          <a:lstStyle/>
          <a:p>
            <a:endParaRPr lang="zh-TW" altLang="en-US"/>
          </a:p>
        </p:txBody>
      </p:sp>
      <p:sp>
        <p:nvSpPr>
          <p:cNvPr id="7187" name="Freeform 19"/>
          <p:cNvSpPr>
            <a:spLocks/>
          </p:cNvSpPr>
          <p:nvPr/>
        </p:nvSpPr>
        <p:spPr bwMode="auto">
          <a:xfrm>
            <a:off x="5132388" y="1787525"/>
            <a:ext cx="1130300" cy="1309688"/>
          </a:xfrm>
          <a:custGeom>
            <a:avLst/>
            <a:gdLst/>
            <a:ahLst/>
            <a:cxnLst>
              <a:cxn ang="0">
                <a:pos x="712" y="414"/>
              </a:cxn>
              <a:cxn ang="0">
                <a:pos x="712" y="414"/>
              </a:cxn>
              <a:cxn ang="0">
                <a:pos x="0" y="825"/>
              </a:cxn>
              <a:cxn ang="0">
                <a:pos x="0" y="0"/>
              </a:cxn>
              <a:cxn ang="0">
                <a:pos x="712" y="414"/>
              </a:cxn>
            </a:cxnLst>
            <a:rect l="0" t="0" r="r" b="b"/>
            <a:pathLst>
              <a:path w="712" h="825">
                <a:moveTo>
                  <a:pt x="712" y="414"/>
                </a:moveTo>
                <a:lnTo>
                  <a:pt x="712" y="414"/>
                </a:lnTo>
                <a:lnTo>
                  <a:pt x="0" y="825"/>
                </a:lnTo>
                <a:lnTo>
                  <a:pt x="0" y="0"/>
                </a:lnTo>
                <a:lnTo>
                  <a:pt x="712" y="414"/>
                </a:lnTo>
                <a:close/>
              </a:path>
            </a:pathLst>
          </a:custGeom>
          <a:noFill/>
          <a:ln w="9525">
            <a:solidFill>
              <a:srgbClr val="000000"/>
            </a:solidFill>
            <a:prstDash val="solid"/>
            <a:round/>
            <a:headEnd/>
            <a:tailEnd/>
          </a:ln>
        </p:spPr>
        <p:txBody>
          <a:bodyPr/>
          <a:lstStyle/>
          <a:p>
            <a:endParaRPr lang="zh-TW" altLang="en-US"/>
          </a:p>
        </p:txBody>
      </p:sp>
      <p:sp>
        <p:nvSpPr>
          <p:cNvPr id="7188" name="Freeform 20"/>
          <p:cNvSpPr>
            <a:spLocks/>
          </p:cNvSpPr>
          <p:nvPr/>
        </p:nvSpPr>
        <p:spPr bwMode="auto">
          <a:xfrm>
            <a:off x="1638300" y="4770438"/>
            <a:ext cx="66675" cy="66675"/>
          </a:xfrm>
          <a:custGeom>
            <a:avLst/>
            <a:gdLst/>
            <a:ahLst/>
            <a:cxnLst>
              <a:cxn ang="0">
                <a:pos x="21" y="42"/>
              </a:cxn>
              <a:cxn ang="0">
                <a:pos x="21" y="42"/>
              </a:cxn>
              <a:cxn ang="0">
                <a:pos x="27" y="39"/>
              </a:cxn>
              <a:cxn ang="0">
                <a:pos x="36" y="36"/>
              </a:cxn>
              <a:cxn ang="0">
                <a:pos x="39" y="27"/>
              </a:cxn>
              <a:cxn ang="0">
                <a:pos x="42" y="21"/>
              </a:cxn>
              <a:cxn ang="0">
                <a:pos x="42" y="21"/>
              </a:cxn>
              <a:cxn ang="0">
                <a:pos x="39" y="12"/>
              </a:cxn>
              <a:cxn ang="0">
                <a:pos x="36" y="6"/>
              </a:cxn>
              <a:cxn ang="0">
                <a:pos x="27" y="0"/>
              </a:cxn>
              <a:cxn ang="0">
                <a:pos x="21" y="0"/>
              </a:cxn>
              <a:cxn ang="0">
                <a:pos x="21" y="0"/>
              </a:cxn>
              <a:cxn ang="0">
                <a:pos x="12" y="0"/>
              </a:cxn>
              <a:cxn ang="0">
                <a:pos x="6" y="6"/>
              </a:cxn>
              <a:cxn ang="0">
                <a:pos x="0" y="12"/>
              </a:cxn>
              <a:cxn ang="0">
                <a:pos x="0" y="21"/>
              </a:cxn>
              <a:cxn ang="0">
                <a:pos x="0" y="21"/>
              </a:cxn>
              <a:cxn ang="0">
                <a:pos x="0" y="27"/>
              </a:cxn>
              <a:cxn ang="0">
                <a:pos x="6" y="36"/>
              </a:cxn>
              <a:cxn ang="0">
                <a:pos x="12" y="39"/>
              </a:cxn>
              <a:cxn ang="0">
                <a:pos x="21" y="42"/>
              </a:cxn>
              <a:cxn ang="0">
                <a:pos x="21" y="42"/>
              </a:cxn>
            </a:cxnLst>
            <a:rect l="0" t="0" r="r" b="b"/>
            <a:pathLst>
              <a:path w="42" h="42">
                <a:moveTo>
                  <a:pt x="21" y="42"/>
                </a:moveTo>
                <a:lnTo>
                  <a:pt x="21" y="42"/>
                </a:lnTo>
                <a:lnTo>
                  <a:pt x="27" y="39"/>
                </a:lnTo>
                <a:lnTo>
                  <a:pt x="36" y="36"/>
                </a:lnTo>
                <a:lnTo>
                  <a:pt x="39" y="27"/>
                </a:lnTo>
                <a:lnTo>
                  <a:pt x="42" y="21"/>
                </a:lnTo>
                <a:lnTo>
                  <a:pt x="42" y="21"/>
                </a:lnTo>
                <a:lnTo>
                  <a:pt x="39" y="12"/>
                </a:lnTo>
                <a:lnTo>
                  <a:pt x="36" y="6"/>
                </a:lnTo>
                <a:lnTo>
                  <a:pt x="27" y="0"/>
                </a:lnTo>
                <a:lnTo>
                  <a:pt x="21" y="0"/>
                </a:lnTo>
                <a:lnTo>
                  <a:pt x="21" y="0"/>
                </a:lnTo>
                <a:lnTo>
                  <a:pt x="12" y="0"/>
                </a:lnTo>
                <a:lnTo>
                  <a:pt x="6" y="6"/>
                </a:lnTo>
                <a:lnTo>
                  <a:pt x="0" y="12"/>
                </a:lnTo>
                <a:lnTo>
                  <a:pt x="0" y="21"/>
                </a:lnTo>
                <a:lnTo>
                  <a:pt x="0" y="21"/>
                </a:lnTo>
                <a:lnTo>
                  <a:pt x="0" y="27"/>
                </a:lnTo>
                <a:lnTo>
                  <a:pt x="6" y="36"/>
                </a:lnTo>
                <a:lnTo>
                  <a:pt x="12" y="39"/>
                </a:lnTo>
                <a:lnTo>
                  <a:pt x="21" y="42"/>
                </a:lnTo>
                <a:lnTo>
                  <a:pt x="21" y="42"/>
                </a:lnTo>
                <a:close/>
              </a:path>
            </a:pathLst>
          </a:custGeom>
          <a:solidFill>
            <a:srgbClr val="000000"/>
          </a:solidFill>
          <a:ln w="4763">
            <a:solidFill>
              <a:srgbClr val="000000"/>
            </a:solidFill>
            <a:prstDash val="solid"/>
            <a:round/>
            <a:headEnd/>
            <a:tailEnd/>
          </a:ln>
        </p:spPr>
        <p:txBody>
          <a:bodyPr/>
          <a:lstStyle/>
          <a:p>
            <a:endParaRPr lang="zh-TW" altLang="en-US"/>
          </a:p>
        </p:txBody>
      </p:sp>
      <p:sp>
        <p:nvSpPr>
          <p:cNvPr id="7189" name="Line 21"/>
          <p:cNvSpPr>
            <a:spLocks noChangeShapeType="1"/>
          </p:cNvSpPr>
          <p:nvPr/>
        </p:nvSpPr>
        <p:spPr bwMode="auto">
          <a:xfrm>
            <a:off x="1671638" y="4803775"/>
            <a:ext cx="1587" cy="1588"/>
          </a:xfrm>
          <a:prstGeom prst="line">
            <a:avLst/>
          </a:prstGeom>
          <a:noFill/>
          <a:ln w="9525">
            <a:noFill/>
            <a:round/>
            <a:headEnd/>
            <a:tailEnd/>
          </a:ln>
        </p:spPr>
        <p:txBody>
          <a:bodyPr/>
          <a:lstStyle/>
          <a:p>
            <a:endParaRPr lang="zh-TW" altLang="en-US"/>
          </a:p>
        </p:txBody>
      </p:sp>
      <p:sp>
        <p:nvSpPr>
          <p:cNvPr id="7190" name="Line 22"/>
          <p:cNvSpPr>
            <a:spLocks noChangeShapeType="1"/>
          </p:cNvSpPr>
          <p:nvPr/>
        </p:nvSpPr>
        <p:spPr bwMode="auto">
          <a:xfrm>
            <a:off x="1671638" y="4803775"/>
            <a:ext cx="1587" cy="1588"/>
          </a:xfrm>
          <a:prstGeom prst="line">
            <a:avLst/>
          </a:prstGeom>
          <a:noFill/>
          <a:ln w="4763">
            <a:solidFill>
              <a:srgbClr val="000000"/>
            </a:solidFill>
            <a:round/>
            <a:headEnd/>
            <a:tailEnd/>
          </a:ln>
        </p:spPr>
        <p:txBody>
          <a:bodyPr/>
          <a:lstStyle/>
          <a:p>
            <a:endParaRPr lang="zh-TW" altLang="en-US"/>
          </a:p>
        </p:txBody>
      </p:sp>
      <p:sp>
        <p:nvSpPr>
          <p:cNvPr id="7191" name="Line 23"/>
          <p:cNvSpPr>
            <a:spLocks noChangeShapeType="1"/>
          </p:cNvSpPr>
          <p:nvPr/>
        </p:nvSpPr>
        <p:spPr bwMode="auto">
          <a:xfrm>
            <a:off x="4135438" y="1882775"/>
            <a:ext cx="1587" cy="157163"/>
          </a:xfrm>
          <a:prstGeom prst="line">
            <a:avLst/>
          </a:prstGeom>
          <a:noFill/>
          <a:ln w="9525">
            <a:solidFill>
              <a:srgbClr val="000000"/>
            </a:solidFill>
            <a:round/>
            <a:headEnd/>
            <a:tailEnd/>
          </a:ln>
        </p:spPr>
        <p:txBody>
          <a:bodyPr/>
          <a:lstStyle/>
          <a:p>
            <a:endParaRPr lang="zh-TW" altLang="en-US"/>
          </a:p>
        </p:txBody>
      </p:sp>
      <p:sp>
        <p:nvSpPr>
          <p:cNvPr id="7192" name="Line 24"/>
          <p:cNvSpPr>
            <a:spLocks noChangeShapeType="1"/>
          </p:cNvSpPr>
          <p:nvPr/>
        </p:nvSpPr>
        <p:spPr bwMode="auto">
          <a:xfrm>
            <a:off x="4135438" y="1557338"/>
            <a:ext cx="1587" cy="220662"/>
          </a:xfrm>
          <a:prstGeom prst="line">
            <a:avLst/>
          </a:prstGeom>
          <a:noFill/>
          <a:ln w="9525">
            <a:solidFill>
              <a:srgbClr val="000000"/>
            </a:solidFill>
            <a:round/>
            <a:headEnd/>
            <a:tailEnd/>
          </a:ln>
        </p:spPr>
        <p:txBody>
          <a:bodyPr/>
          <a:lstStyle/>
          <a:p>
            <a:endParaRPr lang="zh-TW" altLang="en-US"/>
          </a:p>
        </p:txBody>
      </p:sp>
      <p:sp>
        <p:nvSpPr>
          <p:cNvPr id="7193" name="Line 25"/>
          <p:cNvSpPr>
            <a:spLocks noChangeShapeType="1"/>
          </p:cNvSpPr>
          <p:nvPr/>
        </p:nvSpPr>
        <p:spPr bwMode="auto">
          <a:xfrm>
            <a:off x="4718050" y="1797050"/>
            <a:ext cx="1588" cy="609600"/>
          </a:xfrm>
          <a:prstGeom prst="line">
            <a:avLst/>
          </a:prstGeom>
          <a:noFill/>
          <a:ln w="9525">
            <a:solidFill>
              <a:srgbClr val="000000"/>
            </a:solidFill>
            <a:round/>
            <a:headEnd/>
            <a:tailEnd/>
          </a:ln>
        </p:spPr>
        <p:txBody>
          <a:bodyPr/>
          <a:lstStyle/>
          <a:p>
            <a:endParaRPr lang="zh-TW" altLang="en-US"/>
          </a:p>
        </p:txBody>
      </p:sp>
      <p:sp>
        <p:nvSpPr>
          <p:cNvPr id="7194" name="Line 26"/>
          <p:cNvSpPr>
            <a:spLocks noChangeShapeType="1"/>
          </p:cNvSpPr>
          <p:nvPr/>
        </p:nvSpPr>
        <p:spPr bwMode="auto">
          <a:xfrm>
            <a:off x="5699125" y="1595438"/>
            <a:ext cx="1588" cy="525462"/>
          </a:xfrm>
          <a:prstGeom prst="line">
            <a:avLst/>
          </a:prstGeom>
          <a:noFill/>
          <a:ln w="9525">
            <a:solidFill>
              <a:srgbClr val="000000"/>
            </a:solidFill>
            <a:round/>
            <a:headEnd/>
            <a:tailEnd/>
          </a:ln>
        </p:spPr>
        <p:txBody>
          <a:bodyPr/>
          <a:lstStyle/>
          <a:p>
            <a:endParaRPr lang="zh-TW" altLang="en-US"/>
          </a:p>
        </p:txBody>
      </p:sp>
      <p:sp>
        <p:nvSpPr>
          <p:cNvPr id="7195" name="Line 27"/>
          <p:cNvSpPr>
            <a:spLocks noChangeShapeType="1"/>
          </p:cNvSpPr>
          <p:nvPr/>
        </p:nvSpPr>
        <p:spPr bwMode="auto">
          <a:xfrm>
            <a:off x="6122988" y="2530475"/>
            <a:ext cx="1587" cy="809625"/>
          </a:xfrm>
          <a:prstGeom prst="line">
            <a:avLst/>
          </a:prstGeom>
          <a:noFill/>
          <a:ln w="9525">
            <a:solidFill>
              <a:srgbClr val="000000"/>
            </a:solidFill>
            <a:round/>
            <a:headEnd/>
            <a:tailEnd/>
          </a:ln>
        </p:spPr>
        <p:txBody>
          <a:bodyPr/>
          <a:lstStyle/>
          <a:p>
            <a:endParaRPr lang="zh-TW" altLang="en-US"/>
          </a:p>
        </p:txBody>
      </p:sp>
      <p:sp>
        <p:nvSpPr>
          <p:cNvPr id="7196" name="Line 28"/>
          <p:cNvSpPr>
            <a:spLocks noChangeShapeType="1"/>
          </p:cNvSpPr>
          <p:nvPr/>
        </p:nvSpPr>
        <p:spPr bwMode="auto">
          <a:xfrm>
            <a:off x="4025900" y="1782763"/>
            <a:ext cx="220663" cy="1587"/>
          </a:xfrm>
          <a:prstGeom prst="line">
            <a:avLst/>
          </a:prstGeom>
          <a:noFill/>
          <a:ln w="9525">
            <a:solidFill>
              <a:srgbClr val="000000"/>
            </a:solidFill>
            <a:round/>
            <a:headEnd/>
            <a:tailEnd/>
          </a:ln>
        </p:spPr>
        <p:txBody>
          <a:bodyPr/>
          <a:lstStyle/>
          <a:p>
            <a:endParaRPr lang="zh-TW" altLang="en-US"/>
          </a:p>
        </p:txBody>
      </p:sp>
      <p:sp>
        <p:nvSpPr>
          <p:cNvPr id="7197" name="Line 29"/>
          <p:cNvSpPr>
            <a:spLocks noChangeShapeType="1"/>
          </p:cNvSpPr>
          <p:nvPr/>
        </p:nvSpPr>
        <p:spPr bwMode="auto">
          <a:xfrm>
            <a:off x="4025900" y="1882775"/>
            <a:ext cx="220663" cy="1588"/>
          </a:xfrm>
          <a:prstGeom prst="line">
            <a:avLst/>
          </a:prstGeom>
          <a:noFill/>
          <a:ln w="9525">
            <a:solidFill>
              <a:srgbClr val="000000"/>
            </a:solidFill>
            <a:round/>
            <a:headEnd/>
            <a:tailEnd/>
          </a:ln>
        </p:spPr>
        <p:txBody>
          <a:bodyPr/>
          <a:lstStyle/>
          <a:p>
            <a:endParaRPr lang="zh-TW" altLang="en-US"/>
          </a:p>
        </p:txBody>
      </p:sp>
      <p:sp>
        <p:nvSpPr>
          <p:cNvPr id="7198" name="Freeform 30"/>
          <p:cNvSpPr>
            <a:spLocks/>
          </p:cNvSpPr>
          <p:nvPr/>
        </p:nvSpPr>
        <p:spPr bwMode="auto">
          <a:xfrm>
            <a:off x="4106863" y="2025650"/>
            <a:ext cx="52387" cy="80963"/>
          </a:xfrm>
          <a:custGeom>
            <a:avLst/>
            <a:gdLst/>
            <a:ahLst/>
            <a:cxnLst>
              <a:cxn ang="0">
                <a:pos x="18" y="3"/>
              </a:cxn>
              <a:cxn ang="0">
                <a:pos x="18" y="3"/>
              </a:cxn>
              <a:cxn ang="0">
                <a:pos x="24" y="3"/>
              </a:cxn>
              <a:cxn ang="0">
                <a:pos x="33" y="0"/>
              </a:cxn>
              <a:cxn ang="0">
                <a:pos x="33" y="0"/>
              </a:cxn>
              <a:cxn ang="0">
                <a:pos x="24" y="24"/>
              </a:cxn>
              <a:cxn ang="0">
                <a:pos x="18" y="51"/>
              </a:cxn>
              <a:cxn ang="0">
                <a:pos x="18" y="51"/>
              </a:cxn>
              <a:cxn ang="0">
                <a:pos x="9" y="24"/>
              </a:cxn>
              <a:cxn ang="0">
                <a:pos x="0" y="0"/>
              </a:cxn>
              <a:cxn ang="0">
                <a:pos x="0" y="0"/>
              </a:cxn>
              <a:cxn ang="0">
                <a:pos x="12" y="3"/>
              </a:cxn>
              <a:cxn ang="0">
                <a:pos x="18" y="3"/>
              </a:cxn>
              <a:cxn ang="0">
                <a:pos x="18" y="3"/>
              </a:cxn>
            </a:cxnLst>
            <a:rect l="0" t="0" r="r" b="b"/>
            <a:pathLst>
              <a:path w="33" h="51">
                <a:moveTo>
                  <a:pt x="18" y="3"/>
                </a:moveTo>
                <a:lnTo>
                  <a:pt x="18" y="3"/>
                </a:lnTo>
                <a:lnTo>
                  <a:pt x="24" y="3"/>
                </a:lnTo>
                <a:lnTo>
                  <a:pt x="33" y="0"/>
                </a:lnTo>
                <a:lnTo>
                  <a:pt x="33" y="0"/>
                </a:lnTo>
                <a:lnTo>
                  <a:pt x="24" y="24"/>
                </a:lnTo>
                <a:lnTo>
                  <a:pt x="18" y="51"/>
                </a:lnTo>
                <a:lnTo>
                  <a:pt x="18" y="51"/>
                </a:lnTo>
                <a:lnTo>
                  <a:pt x="9" y="24"/>
                </a:lnTo>
                <a:lnTo>
                  <a:pt x="0" y="0"/>
                </a:lnTo>
                <a:lnTo>
                  <a:pt x="0" y="0"/>
                </a:lnTo>
                <a:lnTo>
                  <a:pt x="12" y="3"/>
                </a:lnTo>
                <a:lnTo>
                  <a:pt x="18" y="3"/>
                </a:lnTo>
                <a:lnTo>
                  <a:pt x="18" y="3"/>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7199" name="Line 31"/>
          <p:cNvSpPr>
            <a:spLocks noChangeShapeType="1"/>
          </p:cNvSpPr>
          <p:nvPr/>
        </p:nvSpPr>
        <p:spPr bwMode="auto">
          <a:xfrm flipV="1">
            <a:off x="4135438" y="2878138"/>
            <a:ext cx="1587" cy="157162"/>
          </a:xfrm>
          <a:prstGeom prst="line">
            <a:avLst/>
          </a:prstGeom>
          <a:noFill/>
          <a:ln w="9525">
            <a:solidFill>
              <a:srgbClr val="000000"/>
            </a:solidFill>
            <a:round/>
            <a:headEnd/>
            <a:tailEnd/>
          </a:ln>
        </p:spPr>
        <p:txBody>
          <a:bodyPr/>
          <a:lstStyle/>
          <a:p>
            <a:endParaRPr lang="zh-TW" altLang="en-US"/>
          </a:p>
        </p:txBody>
      </p:sp>
      <p:sp>
        <p:nvSpPr>
          <p:cNvPr id="7200" name="Line 32"/>
          <p:cNvSpPr>
            <a:spLocks noChangeShapeType="1"/>
          </p:cNvSpPr>
          <p:nvPr/>
        </p:nvSpPr>
        <p:spPr bwMode="auto">
          <a:xfrm flipV="1">
            <a:off x="4135438" y="3140075"/>
            <a:ext cx="1587" cy="219075"/>
          </a:xfrm>
          <a:prstGeom prst="line">
            <a:avLst/>
          </a:prstGeom>
          <a:noFill/>
          <a:ln w="9525">
            <a:solidFill>
              <a:srgbClr val="000000"/>
            </a:solidFill>
            <a:round/>
            <a:headEnd/>
            <a:tailEnd/>
          </a:ln>
        </p:spPr>
        <p:txBody>
          <a:bodyPr/>
          <a:lstStyle/>
          <a:p>
            <a:endParaRPr lang="zh-TW" altLang="en-US"/>
          </a:p>
        </p:txBody>
      </p:sp>
      <p:sp>
        <p:nvSpPr>
          <p:cNvPr id="7201" name="Line 33"/>
          <p:cNvSpPr>
            <a:spLocks noChangeShapeType="1"/>
          </p:cNvSpPr>
          <p:nvPr/>
        </p:nvSpPr>
        <p:spPr bwMode="auto">
          <a:xfrm>
            <a:off x="4025900" y="3135313"/>
            <a:ext cx="220663" cy="1587"/>
          </a:xfrm>
          <a:prstGeom prst="line">
            <a:avLst/>
          </a:prstGeom>
          <a:noFill/>
          <a:ln w="9525">
            <a:solidFill>
              <a:srgbClr val="000000"/>
            </a:solidFill>
            <a:round/>
            <a:headEnd/>
            <a:tailEnd/>
          </a:ln>
        </p:spPr>
        <p:txBody>
          <a:bodyPr/>
          <a:lstStyle/>
          <a:p>
            <a:endParaRPr lang="zh-TW" altLang="en-US"/>
          </a:p>
        </p:txBody>
      </p:sp>
      <p:sp>
        <p:nvSpPr>
          <p:cNvPr id="7202" name="Line 34"/>
          <p:cNvSpPr>
            <a:spLocks noChangeShapeType="1"/>
          </p:cNvSpPr>
          <p:nvPr/>
        </p:nvSpPr>
        <p:spPr bwMode="auto">
          <a:xfrm>
            <a:off x="4025900" y="3035300"/>
            <a:ext cx="220663" cy="1588"/>
          </a:xfrm>
          <a:prstGeom prst="line">
            <a:avLst/>
          </a:prstGeom>
          <a:noFill/>
          <a:ln w="9525">
            <a:solidFill>
              <a:srgbClr val="000000"/>
            </a:solidFill>
            <a:round/>
            <a:headEnd/>
            <a:tailEnd/>
          </a:ln>
        </p:spPr>
        <p:txBody>
          <a:bodyPr/>
          <a:lstStyle/>
          <a:p>
            <a:endParaRPr lang="zh-TW" altLang="en-US"/>
          </a:p>
        </p:txBody>
      </p:sp>
      <p:sp>
        <p:nvSpPr>
          <p:cNvPr id="7203" name="Freeform 35"/>
          <p:cNvSpPr>
            <a:spLocks/>
          </p:cNvSpPr>
          <p:nvPr/>
        </p:nvSpPr>
        <p:spPr bwMode="auto">
          <a:xfrm>
            <a:off x="4106863" y="2811463"/>
            <a:ext cx="52387" cy="80962"/>
          </a:xfrm>
          <a:custGeom>
            <a:avLst/>
            <a:gdLst/>
            <a:ahLst/>
            <a:cxnLst>
              <a:cxn ang="0">
                <a:pos x="18" y="48"/>
              </a:cxn>
              <a:cxn ang="0">
                <a:pos x="18" y="48"/>
              </a:cxn>
              <a:cxn ang="0">
                <a:pos x="24" y="48"/>
              </a:cxn>
              <a:cxn ang="0">
                <a:pos x="33" y="51"/>
              </a:cxn>
              <a:cxn ang="0">
                <a:pos x="33" y="51"/>
              </a:cxn>
              <a:cxn ang="0">
                <a:pos x="24" y="27"/>
              </a:cxn>
              <a:cxn ang="0">
                <a:pos x="18" y="0"/>
              </a:cxn>
              <a:cxn ang="0">
                <a:pos x="18" y="0"/>
              </a:cxn>
              <a:cxn ang="0">
                <a:pos x="9" y="27"/>
              </a:cxn>
              <a:cxn ang="0">
                <a:pos x="0" y="51"/>
              </a:cxn>
              <a:cxn ang="0">
                <a:pos x="0" y="51"/>
              </a:cxn>
              <a:cxn ang="0">
                <a:pos x="12" y="48"/>
              </a:cxn>
              <a:cxn ang="0">
                <a:pos x="18" y="48"/>
              </a:cxn>
              <a:cxn ang="0">
                <a:pos x="18" y="48"/>
              </a:cxn>
            </a:cxnLst>
            <a:rect l="0" t="0" r="r" b="b"/>
            <a:pathLst>
              <a:path w="33" h="51">
                <a:moveTo>
                  <a:pt x="18" y="48"/>
                </a:moveTo>
                <a:lnTo>
                  <a:pt x="18" y="48"/>
                </a:lnTo>
                <a:lnTo>
                  <a:pt x="24" y="48"/>
                </a:lnTo>
                <a:lnTo>
                  <a:pt x="33" y="51"/>
                </a:lnTo>
                <a:lnTo>
                  <a:pt x="33" y="51"/>
                </a:lnTo>
                <a:lnTo>
                  <a:pt x="24" y="27"/>
                </a:lnTo>
                <a:lnTo>
                  <a:pt x="18" y="0"/>
                </a:lnTo>
                <a:lnTo>
                  <a:pt x="18" y="0"/>
                </a:lnTo>
                <a:lnTo>
                  <a:pt x="9" y="27"/>
                </a:lnTo>
                <a:lnTo>
                  <a:pt x="0" y="51"/>
                </a:lnTo>
                <a:lnTo>
                  <a:pt x="0" y="51"/>
                </a:lnTo>
                <a:lnTo>
                  <a:pt x="12"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7204" name="Freeform 36"/>
          <p:cNvSpPr>
            <a:spLocks/>
          </p:cNvSpPr>
          <p:nvPr/>
        </p:nvSpPr>
        <p:spPr bwMode="auto">
          <a:xfrm>
            <a:off x="4694238" y="2392363"/>
            <a:ext cx="52387" cy="85725"/>
          </a:xfrm>
          <a:custGeom>
            <a:avLst/>
            <a:gdLst/>
            <a:ahLst/>
            <a:cxnLst>
              <a:cxn ang="0">
                <a:pos x="15" y="3"/>
              </a:cxn>
              <a:cxn ang="0">
                <a:pos x="15" y="3"/>
              </a:cxn>
              <a:cxn ang="0">
                <a:pos x="24" y="3"/>
              </a:cxn>
              <a:cxn ang="0">
                <a:pos x="33" y="0"/>
              </a:cxn>
              <a:cxn ang="0">
                <a:pos x="33" y="0"/>
              </a:cxn>
              <a:cxn ang="0">
                <a:pos x="21" y="27"/>
              </a:cxn>
              <a:cxn ang="0">
                <a:pos x="15" y="54"/>
              </a:cxn>
              <a:cxn ang="0">
                <a:pos x="15" y="54"/>
              </a:cxn>
              <a:cxn ang="0">
                <a:pos x="9" y="27"/>
              </a:cxn>
              <a:cxn ang="0">
                <a:pos x="0" y="0"/>
              </a:cxn>
              <a:cxn ang="0">
                <a:pos x="0" y="0"/>
              </a:cxn>
              <a:cxn ang="0">
                <a:pos x="9" y="3"/>
              </a:cxn>
              <a:cxn ang="0">
                <a:pos x="15" y="3"/>
              </a:cxn>
              <a:cxn ang="0">
                <a:pos x="15" y="3"/>
              </a:cxn>
            </a:cxnLst>
            <a:rect l="0" t="0" r="r" b="b"/>
            <a:pathLst>
              <a:path w="33" h="54">
                <a:moveTo>
                  <a:pt x="15" y="3"/>
                </a:moveTo>
                <a:lnTo>
                  <a:pt x="15" y="3"/>
                </a:lnTo>
                <a:lnTo>
                  <a:pt x="24" y="3"/>
                </a:lnTo>
                <a:lnTo>
                  <a:pt x="33" y="0"/>
                </a:lnTo>
                <a:lnTo>
                  <a:pt x="33" y="0"/>
                </a:lnTo>
                <a:lnTo>
                  <a:pt x="21" y="27"/>
                </a:lnTo>
                <a:lnTo>
                  <a:pt x="15" y="54"/>
                </a:lnTo>
                <a:lnTo>
                  <a:pt x="15" y="54"/>
                </a:lnTo>
                <a:lnTo>
                  <a:pt x="9" y="27"/>
                </a:lnTo>
                <a:lnTo>
                  <a:pt x="0" y="0"/>
                </a:lnTo>
                <a:lnTo>
                  <a:pt x="0" y="0"/>
                </a:lnTo>
                <a:lnTo>
                  <a:pt x="9" y="3"/>
                </a:lnTo>
                <a:lnTo>
                  <a:pt x="15" y="3"/>
                </a:lnTo>
                <a:lnTo>
                  <a:pt x="15" y="3"/>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7205" name="Freeform 37"/>
          <p:cNvSpPr>
            <a:spLocks/>
          </p:cNvSpPr>
          <p:nvPr/>
        </p:nvSpPr>
        <p:spPr bwMode="auto">
          <a:xfrm>
            <a:off x="5665788" y="1524000"/>
            <a:ext cx="66675" cy="66675"/>
          </a:xfrm>
          <a:custGeom>
            <a:avLst/>
            <a:gdLst/>
            <a:ahLst/>
            <a:cxnLst>
              <a:cxn ang="0">
                <a:pos x="21" y="42"/>
              </a:cxn>
              <a:cxn ang="0">
                <a:pos x="21" y="42"/>
              </a:cxn>
              <a:cxn ang="0">
                <a:pos x="27" y="42"/>
              </a:cxn>
              <a:cxn ang="0">
                <a:pos x="36" y="36"/>
              </a:cxn>
              <a:cxn ang="0">
                <a:pos x="39" y="30"/>
              </a:cxn>
              <a:cxn ang="0">
                <a:pos x="42" y="21"/>
              </a:cxn>
              <a:cxn ang="0">
                <a:pos x="42" y="21"/>
              </a:cxn>
              <a:cxn ang="0">
                <a:pos x="39" y="15"/>
              </a:cxn>
              <a:cxn ang="0">
                <a:pos x="36" y="9"/>
              </a:cxn>
              <a:cxn ang="0">
                <a:pos x="27" y="3"/>
              </a:cxn>
              <a:cxn ang="0">
                <a:pos x="21" y="0"/>
              </a:cxn>
              <a:cxn ang="0">
                <a:pos x="21" y="0"/>
              </a:cxn>
              <a:cxn ang="0">
                <a:pos x="12" y="3"/>
              </a:cxn>
              <a:cxn ang="0">
                <a:pos x="6" y="9"/>
              </a:cxn>
              <a:cxn ang="0">
                <a:pos x="0" y="15"/>
              </a:cxn>
              <a:cxn ang="0">
                <a:pos x="0" y="21"/>
              </a:cxn>
              <a:cxn ang="0">
                <a:pos x="0" y="21"/>
              </a:cxn>
              <a:cxn ang="0">
                <a:pos x="0" y="30"/>
              </a:cxn>
              <a:cxn ang="0">
                <a:pos x="6" y="36"/>
              </a:cxn>
              <a:cxn ang="0">
                <a:pos x="12" y="42"/>
              </a:cxn>
              <a:cxn ang="0">
                <a:pos x="21" y="42"/>
              </a:cxn>
              <a:cxn ang="0">
                <a:pos x="21" y="42"/>
              </a:cxn>
            </a:cxnLst>
            <a:rect l="0" t="0" r="r" b="b"/>
            <a:pathLst>
              <a:path w="42" h="42">
                <a:moveTo>
                  <a:pt x="21" y="42"/>
                </a:moveTo>
                <a:lnTo>
                  <a:pt x="21" y="42"/>
                </a:lnTo>
                <a:lnTo>
                  <a:pt x="27" y="42"/>
                </a:lnTo>
                <a:lnTo>
                  <a:pt x="36" y="36"/>
                </a:lnTo>
                <a:lnTo>
                  <a:pt x="39" y="30"/>
                </a:lnTo>
                <a:lnTo>
                  <a:pt x="42" y="21"/>
                </a:lnTo>
                <a:lnTo>
                  <a:pt x="42" y="21"/>
                </a:lnTo>
                <a:lnTo>
                  <a:pt x="39" y="15"/>
                </a:lnTo>
                <a:lnTo>
                  <a:pt x="36" y="9"/>
                </a:lnTo>
                <a:lnTo>
                  <a:pt x="27" y="3"/>
                </a:lnTo>
                <a:lnTo>
                  <a:pt x="21" y="0"/>
                </a:lnTo>
                <a:lnTo>
                  <a:pt x="21" y="0"/>
                </a:lnTo>
                <a:lnTo>
                  <a:pt x="12" y="3"/>
                </a:lnTo>
                <a:lnTo>
                  <a:pt x="6" y="9"/>
                </a:lnTo>
                <a:lnTo>
                  <a:pt x="0" y="15"/>
                </a:lnTo>
                <a:lnTo>
                  <a:pt x="0" y="21"/>
                </a:lnTo>
                <a:lnTo>
                  <a:pt x="0" y="21"/>
                </a:lnTo>
                <a:lnTo>
                  <a:pt x="0" y="30"/>
                </a:lnTo>
                <a:lnTo>
                  <a:pt x="6" y="36"/>
                </a:lnTo>
                <a:lnTo>
                  <a:pt x="12" y="42"/>
                </a:lnTo>
                <a:lnTo>
                  <a:pt x="21" y="42"/>
                </a:lnTo>
                <a:lnTo>
                  <a:pt x="21" y="42"/>
                </a:lnTo>
                <a:close/>
              </a:path>
            </a:pathLst>
          </a:custGeom>
          <a:solidFill>
            <a:srgbClr val="FFFFFF"/>
          </a:solidFill>
          <a:ln w="9525">
            <a:solidFill>
              <a:srgbClr val="000000"/>
            </a:solidFill>
            <a:prstDash val="solid"/>
            <a:round/>
            <a:headEnd/>
            <a:tailEnd/>
          </a:ln>
        </p:spPr>
        <p:txBody>
          <a:bodyPr/>
          <a:lstStyle/>
          <a:p>
            <a:endParaRPr lang="zh-TW" altLang="en-US"/>
          </a:p>
        </p:txBody>
      </p:sp>
      <p:sp>
        <p:nvSpPr>
          <p:cNvPr id="7206" name="Line 38"/>
          <p:cNvSpPr>
            <a:spLocks noChangeShapeType="1"/>
          </p:cNvSpPr>
          <p:nvPr/>
        </p:nvSpPr>
        <p:spPr bwMode="auto">
          <a:xfrm>
            <a:off x="5699125" y="1557338"/>
            <a:ext cx="1588" cy="1587"/>
          </a:xfrm>
          <a:prstGeom prst="line">
            <a:avLst/>
          </a:prstGeom>
          <a:noFill/>
          <a:ln w="9525">
            <a:noFill/>
            <a:round/>
            <a:headEnd/>
            <a:tailEnd/>
          </a:ln>
        </p:spPr>
        <p:txBody>
          <a:bodyPr/>
          <a:lstStyle/>
          <a:p>
            <a:endParaRPr lang="zh-TW" altLang="en-US"/>
          </a:p>
        </p:txBody>
      </p:sp>
      <p:sp>
        <p:nvSpPr>
          <p:cNvPr id="7207" name="Line 39"/>
          <p:cNvSpPr>
            <a:spLocks noChangeShapeType="1"/>
          </p:cNvSpPr>
          <p:nvPr/>
        </p:nvSpPr>
        <p:spPr bwMode="auto">
          <a:xfrm>
            <a:off x="5699125" y="1557338"/>
            <a:ext cx="1588" cy="1587"/>
          </a:xfrm>
          <a:prstGeom prst="line">
            <a:avLst/>
          </a:prstGeom>
          <a:noFill/>
          <a:ln w="9525">
            <a:solidFill>
              <a:srgbClr val="000000"/>
            </a:solidFill>
            <a:round/>
            <a:headEnd/>
            <a:tailEnd/>
          </a:ln>
        </p:spPr>
        <p:txBody>
          <a:bodyPr/>
          <a:lstStyle/>
          <a:p>
            <a:endParaRPr lang="zh-TW" altLang="en-US"/>
          </a:p>
        </p:txBody>
      </p:sp>
      <p:sp>
        <p:nvSpPr>
          <p:cNvPr id="7208" name="Line 40"/>
          <p:cNvSpPr>
            <a:spLocks noChangeShapeType="1"/>
          </p:cNvSpPr>
          <p:nvPr/>
        </p:nvSpPr>
        <p:spPr bwMode="auto">
          <a:xfrm>
            <a:off x="6919913" y="2840038"/>
            <a:ext cx="1587" cy="504825"/>
          </a:xfrm>
          <a:prstGeom prst="line">
            <a:avLst/>
          </a:prstGeom>
          <a:noFill/>
          <a:ln w="9525">
            <a:solidFill>
              <a:srgbClr val="000000"/>
            </a:solidFill>
            <a:round/>
            <a:headEnd/>
            <a:tailEnd/>
          </a:ln>
        </p:spPr>
        <p:txBody>
          <a:bodyPr/>
          <a:lstStyle/>
          <a:p>
            <a:endParaRPr lang="zh-TW" altLang="en-US"/>
          </a:p>
        </p:txBody>
      </p:sp>
      <p:sp>
        <p:nvSpPr>
          <p:cNvPr id="7209" name="Freeform 41"/>
          <p:cNvSpPr>
            <a:spLocks/>
          </p:cNvSpPr>
          <p:nvPr/>
        </p:nvSpPr>
        <p:spPr bwMode="auto">
          <a:xfrm>
            <a:off x="6886575" y="2773363"/>
            <a:ext cx="66675" cy="66675"/>
          </a:xfrm>
          <a:custGeom>
            <a:avLst/>
            <a:gdLst/>
            <a:ahLst/>
            <a:cxnLst>
              <a:cxn ang="0">
                <a:pos x="21" y="42"/>
              </a:cxn>
              <a:cxn ang="0">
                <a:pos x="21" y="42"/>
              </a:cxn>
              <a:cxn ang="0">
                <a:pos x="27" y="39"/>
              </a:cxn>
              <a:cxn ang="0">
                <a:pos x="36" y="36"/>
              </a:cxn>
              <a:cxn ang="0">
                <a:pos x="39" y="30"/>
              </a:cxn>
              <a:cxn ang="0">
                <a:pos x="42" y="21"/>
              </a:cxn>
              <a:cxn ang="0">
                <a:pos x="42" y="21"/>
              </a:cxn>
              <a:cxn ang="0">
                <a:pos x="39" y="12"/>
              </a:cxn>
              <a:cxn ang="0">
                <a:pos x="36" y="6"/>
              </a:cxn>
              <a:cxn ang="0">
                <a:pos x="27" y="0"/>
              </a:cxn>
              <a:cxn ang="0">
                <a:pos x="21" y="0"/>
              </a:cxn>
              <a:cxn ang="0">
                <a:pos x="21" y="0"/>
              </a:cxn>
              <a:cxn ang="0">
                <a:pos x="12" y="0"/>
              </a:cxn>
              <a:cxn ang="0">
                <a:pos x="6" y="6"/>
              </a:cxn>
              <a:cxn ang="0">
                <a:pos x="0" y="12"/>
              </a:cxn>
              <a:cxn ang="0">
                <a:pos x="0" y="21"/>
              </a:cxn>
              <a:cxn ang="0">
                <a:pos x="0" y="21"/>
              </a:cxn>
              <a:cxn ang="0">
                <a:pos x="0" y="30"/>
              </a:cxn>
              <a:cxn ang="0">
                <a:pos x="6" y="36"/>
              </a:cxn>
              <a:cxn ang="0">
                <a:pos x="12" y="39"/>
              </a:cxn>
              <a:cxn ang="0">
                <a:pos x="21" y="42"/>
              </a:cxn>
              <a:cxn ang="0">
                <a:pos x="21" y="42"/>
              </a:cxn>
            </a:cxnLst>
            <a:rect l="0" t="0" r="r" b="b"/>
            <a:pathLst>
              <a:path w="42" h="42">
                <a:moveTo>
                  <a:pt x="21" y="42"/>
                </a:moveTo>
                <a:lnTo>
                  <a:pt x="21" y="42"/>
                </a:lnTo>
                <a:lnTo>
                  <a:pt x="27" y="39"/>
                </a:lnTo>
                <a:lnTo>
                  <a:pt x="36" y="36"/>
                </a:lnTo>
                <a:lnTo>
                  <a:pt x="39" y="30"/>
                </a:lnTo>
                <a:lnTo>
                  <a:pt x="42" y="21"/>
                </a:lnTo>
                <a:lnTo>
                  <a:pt x="42" y="21"/>
                </a:lnTo>
                <a:lnTo>
                  <a:pt x="39" y="12"/>
                </a:lnTo>
                <a:lnTo>
                  <a:pt x="36" y="6"/>
                </a:lnTo>
                <a:lnTo>
                  <a:pt x="27" y="0"/>
                </a:lnTo>
                <a:lnTo>
                  <a:pt x="21" y="0"/>
                </a:lnTo>
                <a:lnTo>
                  <a:pt x="21" y="0"/>
                </a:lnTo>
                <a:lnTo>
                  <a:pt x="12" y="0"/>
                </a:lnTo>
                <a:lnTo>
                  <a:pt x="6" y="6"/>
                </a:lnTo>
                <a:lnTo>
                  <a:pt x="0" y="12"/>
                </a:lnTo>
                <a:lnTo>
                  <a:pt x="0" y="21"/>
                </a:lnTo>
                <a:lnTo>
                  <a:pt x="0" y="21"/>
                </a:lnTo>
                <a:lnTo>
                  <a:pt x="0" y="30"/>
                </a:lnTo>
                <a:lnTo>
                  <a:pt x="6" y="36"/>
                </a:lnTo>
                <a:lnTo>
                  <a:pt x="12" y="39"/>
                </a:lnTo>
                <a:lnTo>
                  <a:pt x="21" y="42"/>
                </a:lnTo>
                <a:lnTo>
                  <a:pt x="21" y="42"/>
                </a:lnTo>
                <a:close/>
              </a:path>
            </a:pathLst>
          </a:custGeom>
          <a:solidFill>
            <a:srgbClr val="FFFFFF"/>
          </a:solidFill>
          <a:ln w="9525">
            <a:solidFill>
              <a:srgbClr val="000000"/>
            </a:solidFill>
            <a:prstDash val="solid"/>
            <a:round/>
            <a:headEnd/>
            <a:tailEnd/>
          </a:ln>
        </p:spPr>
        <p:txBody>
          <a:bodyPr/>
          <a:lstStyle/>
          <a:p>
            <a:endParaRPr lang="zh-TW" altLang="en-US"/>
          </a:p>
        </p:txBody>
      </p:sp>
      <p:sp>
        <p:nvSpPr>
          <p:cNvPr id="7210" name="Line 42"/>
          <p:cNvSpPr>
            <a:spLocks noChangeShapeType="1"/>
          </p:cNvSpPr>
          <p:nvPr/>
        </p:nvSpPr>
        <p:spPr bwMode="auto">
          <a:xfrm>
            <a:off x="6919913" y="2806700"/>
            <a:ext cx="1587" cy="1588"/>
          </a:xfrm>
          <a:prstGeom prst="line">
            <a:avLst/>
          </a:prstGeom>
          <a:noFill/>
          <a:ln w="9525">
            <a:noFill/>
            <a:round/>
            <a:headEnd/>
            <a:tailEnd/>
          </a:ln>
        </p:spPr>
        <p:txBody>
          <a:bodyPr/>
          <a:lstStyle/>
          <a:p>
            <a:endParaRPr lang="zh-TW" altLang="en-US"/>
          </a:p>
        </p:txBody>
      </p:sp>
      <p:sp>
        <p:nvSpPr>
          <p:cNvPr id="7211" name="Line 43"/>
          <p:cNvSpPr>
            <a:spLocks noChangeShapeType="1"/>
          </p:cNvSpPr>
          <p:nvPr/>
        </p:nvSpPr>
        <p:spPr bwMode="auto">
          <a:xfrm>
            <a:off x="6919913" y="2806700"/>
            <a:ext cx="1587" cy="1588"/>
          </a:xfrm>
          <a:prstGeom prst="line">
            <a:avLst/>
          </a:prstGeom>
          <a:noFill/>
          <a:ln w="9525">
            <a:solidFill>
              <a:srgbClr val="000000"/>
            </a:solidFill>
            <a:round/>
            <a:headEnd/>
            <a:tailEnd/>
          </a:ln>
        </p:spPr>
        <p:txBody>
          <a:bodyPr/>
          <a:lstStyle/>
          <a:p>
            <a:endParaRPr lang="zh-TW" altLang="en-US"/>
          </a:p>
        </p:txBody>
      </p:sp>
      <p:sp>
        <p:nvSpPr>
          <p:cNvPr id="7212" name="Line 44"/>
          <p:cNvSpPr>
            <a:spLocks noChangeShapeType="1"/>
          </p:cNvSpPr>
          <p:nvPr/>
        </p:nvSpPr>
        <p:spPr bwMode="auto">
          <a:xfrm flipV="1">
            <a:off x="5699125" y="2768600"/>
            <a:ext cx="1588" cy="604838"/>
          </a:xfrm>
          <a:prstGeom prst="line">
            <a:avLst/>
          </a:prstGeom>
          <a:noFill/>
          <a:ln w="9525">
            <a:solidFill>
              <a:srgbClr val="000000"/>
            </a:solidFill>
            <a:round/>
            <a:headEnd/>
            <a:tailEnd/>
          </a:ln>
        </p:spPr>
        <p:txBody>
          <a:bodyPr/>
          <a:lstStyle/>
          <a:p>
            <a:endParaRPr lang="zh-TW" altLang="en-US"/>
          </a:p>
        </p:txBody>
      </p:sp>
      <p:sp>
        <p:nvSpPr>
          <p:cNvPr id="7213" name="Freeform 45"/>
          <p:cNvSpPr>
            <a:spLocks/>
          </p:cNvSpPr>
          <p:nvPr/>
        </p:nvSpPr>
        <p:spPr bwMode="auto">
          <a:xfrm>
            <a:off x="5665788" y="3373438"/>
            <a:ext cx="66675" cy="66675"/>
          </a:xfrm>
          <a:custGeom>
            <a:avLst/>
            <a:gdLst/>
            <a:ahLst/>
            <a:cxnLst>
              <a:cxn ang="0">
                <a:pos x="21" y="0"/>
              </a:cxn>
              <a:cxn ang="0">
                <a:pos x="21" y="0"/>
              </a:cxn>
              <a:cxn ang="0">
                <a:pos x="27" y="3"/>
              </a:cxn>
              <a:cxn ang="0">
                <a:pos x="36" y="6"/>
              </a:cxn>
              <a:cxn ang="0">
                <a:pos x="39" y="12"/>
              </a:cxn>
              <a:cxn ang="0">
                <a:pos x="42" y="21"/>
              </a:cxn>
              <a:cxn ang="0">
                <a:pos x="42" y="21"/>
              </a:cxn>
              <a:cxn ang="0">
                <a:pos x="39" y="30"/>
              </a:cxn>
              <a:cxn ang="0">
                <a:pos x="36" y="36"/>
              </a:cxn>
              <a:cxn ang="0">
                <a:pos x="27" y="42"/>
              </a:cxn>
              <a:cxn ang="0">
                <a:pos x="21" y="42"/>
              </a:cxn>
              <a:cxn ang="0">
                <a:pos x="21" y="42"/>
              </a:cxn>
              <a:cxn ang="0">
                <a:pos x="12" y="42"/>
              </a:cxn>
              <a:cxn ang="0">
                <a:pos x="6" y="36"/>
              </a:cxn>
              <a:cxn ang="0">
                <a:pos x="0" y="30"/>
              </a:cxn>
              <a:cxn ang="0">
                <a:pos x="0" y="21"/>
              </a:cxn>
              <a:cxn ang="0">
                <a:pos x="0" y="21"/>
              </a:cxn>
              <a:cxn ang="0">
                <a:pos x="0" y="12"/>
              </a:cxn>
              <a:cxn ang="0">
                <a:pos x="6" y="6"/>
              </a:cxn>
              <a:cxn ang="0">
                <a:pos x="12" y="3"/>
              </a:cxn>
              <a:cxn ang="0">
                <a:pos x="21" y="0"/>
              </a:cxn>
              <a:cxn ang="0">
                <a:pos x="21" y="0"/>
              </a:cxn>
            </a:cxnLst>
            <a:rect l="0" t="0" r="r" b="b"/>
            <a:pathLst>
              <a:path w="42" h="42">
                <a:moveTo>
                  <a:pt x="21" y="0"/>
                </a:moveTo>
                <a:lnTo>
                  <a:pt x="21" y="0"/>
                </a:lnTo>
                <a:lnTo>
                  <a:pt x="27" y="3"/>
                </a:lnTo>
                <a:lnTo>
                  <a:pt x="36" y="6"/>
                </a:lnTo>
                <a:lnTo>
                  <a:pt x="39" y="12"/>
                </a:lnTo>
                <a:lnTo>
                  <a:pt x="42" y="21"/>
                </a:lnTo>
                <a:lnTo>
                  <a:pt x="42" y="21"/>
                </a:lnTo>
                <a:lnTo>
                  <a:pt x="39" y="30"/>
                </a:lnTo>
                <a:lnTo>
                  <a:pt x="36" y="36"/>
                </a:lnTo>
                <a:lnTo>
                  <a:pt x="27" y="42"/>
                </a:lnTo>
                <a:lnTo>
                  <a:pt x="21" y="42"/>
                </a:lnTo>
                <a:lnTo>
                  <a:pt x="21" y="42"/>
                </a:lnTo>
                <a:lnTo>
                  <a:pt x="12" y="42"/>
                </a:lnTo>
                <a:lnTo>
                  <a:pt x="6" y="36"/>
                </a:lnTo>
                <a:lnTo>
                  <a:pt x="0" y="30"/>
                </a:lnTo>
                <a:lnTo>
                  <a:pt x="0" y="21"/>
                </a:lnTo>
                <a:lnTo>
                  <a:pt x="0" y="21"/>
                </a:lnTo>
                <a:lnTo>
                  <a:pt x="0" y="12"/>
                </a:lnTo>
                <a:lnTo>
                  <a:pt x="6" y="6"/>
                </a:lnTo>
                <a:lnTo>
                  <a:pt x="12" y="3"/>
                </a:lnTo>
                <a:lnTo>
                  <a:pt x="21" y="0"/>
                </a:lnTo>
                <a:lnTo>
                  <a:pt x="21" y="0"/>
                </a:lnTo>
                <a:close/>
              </a:path>
            </a:pathLst>
          </a:custGeom>
          <a:solidFill>
            <a:srgbClr val="FFFFFF"/>
          </a:solidFill>
          <a:ln w="9525">
            <a:solidFill>
              <a:srgbClr val="000000"/>
            </a:solidFill>
            <a:prstDash val="solid"/>
            <a:round/>
            <a:headEnd/>
            <a:tailEnd/>
          </a:ln>
        </p:spPr>
        <p:txBody>
          <a:bodyPr/>
          <a:lstStyle/>
          <a:p>
            <a:endParaRPr lang="zh-TW" altLang="en-US"/>
          </a:p>
        </p:txBody>
      </p:sp>
      <p:sp>
        <p:nvSpPr>
          <p:cNvPr id="7214" name="Line 46"/>
          <p:cNvSpPr>
            <a:spLocks noChangeShapeType="1"/>
          </p:cNvSpPr>
          <p:nvPr/>
        </p:nvSpPr>
        <p:spPr bwMode="auto">
          <a:xfrm>
            <a:off x="5699125" y="3406775"/>
            <a:ext cx="1588" cy="1588"/>
          </a:xfrm>
          <a:prstGeom prst="line">
            <a:avLst/>
          </a:prstGeom>
          <a:noFill/>
          <a:ln w="9525">
            <a:noFill/>
            <a:round/>
            <a:headEnd/>
            <a:tailEnd/>
          </a:ln>
        </p:spPr>
        <p:txBody>
          <a:bodyPr/>
          <a:lstStyle/>
          <a:p>
            <a:endParaRPr lang="zh-TW" altLang="en-US"/>
          </a:p>
        </p:txBody>
      </p:sp>
      <p:sp>
        <p:nvSpPr>
          <p:cNvPr id="7215" name="Line 47"/>
          <p:cNvSpPr>
            <a:spLocks noChangeShapeType="1"/>
          </p:cNvSpPr>
          <p:nvPr/>
        </p:nvSpPr>
        <p:spPr bwMode="auto">
          <a:xfrm>
            <a:off x="5699125" y="3406775"/>
            <a:ext cx="1588" cy="1588"/>
          </a:xfrm>
          <a:prstGeom prst="line">
            <a:avLst/>
          </a:prstGeom>
          <a:noFill/>
          <a:ln w="9525">
            <a:solidFill>
              <a:srgbClr val="000000"/>
            </a:solidFill>
            <a:round/>
            <a:headEnd/>
            <a:tailEnd/>
          </a:ln>
        </p:spPr>
        <p:txBody>
          <a:bodyPr/>
          <a:lstStyle/>
          <a:p>
            <a:endParaRPr lang="zh-TW" altLang="en-US"/>
          </a:p>
        </p:txBody>
      </p:sp>
      <p:sp>
        <p:nvSpPr>
          <p:cNvPr id="7216" name="Line 48"/>
          <p:cNvSpPr>
            <a:spLocks noChangeShapeType="1"/>
          </p:cNvSpPr>
          <p:nvPr/>
        </p:nvSpPr>
        <p:spPr bwMode="auto">
          <a:xfrm flipH="1">
            <a:off x="6262688" y="2444750"/>
            <a:ext cx="623887" cy="1588"/>
          </a:xfrm>
          <a:prstGeom prst="line">
            <a:avLst/>
          </a:prstGeom>
          <a:noFill/>
          <a:ln w="9525">
            <a:solidFill>
              <a:srgbClr val="000000"/>
            </a:solidFill>
            <a:round/>
            <a:headEnd/>
            <a:tailEnd/>
          </a:ln>
        </p:spPr>
        <p:txBody>
          <a:bodyPr/>
          <a:lstStyle/>
          <a:p>
            <a:endParaRPr lang="zh-TW" altLang="en-US"/>
          </a:p>
        </p:txBody>
      </p:sp>
      <p:sp>
        <p:nvSpPr>
          <p:cNvPr id="7217" name="Freeform 49"/>
          <p:cNvSpPr>
            <a:spLocks/>
          </p:cNvSpPr>
          <p:nvPr/>
        </p:nvSpPr>
        <p:spPr bwMode="auto">
          <a:xfrm>
            <a:off x="6886575" y="2411413"/>
            <a:ext cx="66675" cy="66675"/>
          </a:xfrm>
          <a:custGeom>
            <a:avLst/>
            <a:gdLst/>
            <a:ahLst/>
            <a:cxnLst>
              <a:cxn ang="0">
                <a:pos x="0" y="21"/>
              </a:cxn>
              <a:cxn ang="0">
                <a:pos x="0" y="21"/>
              </a:cxn>
              <a:cxn ang="0">
                <a:pos x="3" y="12"/>
              </a:cxn>
              <a:cxn ang="0">
                <a:pos x="6" y="6"/>
              </a:cxn>
              <a:cxn ang="0">
                <a:pos x="12" y="0"/>
              </a:cxn>
              <a:cxn ang="0">
                <a:pos x="21" y="0"/>
              </a:cxn>
              <a:cxn ang="0">
                <a:pos x="21" y="0"/>
              </a:cxn>
              <a:cxn ang="0">
                <a:pos x="30" y="0"/>
              </a:cxn>
              <a:cxn ang="0">
                <a:pos x="36" y="6"/>
              </a:cxn>
              <a:cxn ang="0">
                <a:pos x="42" y="12"/>
              </a:cxn>
              <a:cxn ang="0">
                <a:pos x="42" y="21"/>
              </a:cxn>
              <a:cxn ang="0">
                <a:pos x="42" y="21"/>
              </a:cxn>
              <a:cxn ang="0">
                <a:pos x="42" y="27"/>
              </a:cxn>
              <a:cxn ang="0">
                <a:pos x="36" y="36"/>
              </a:cxn>
              <a:cxn ang="0">
                <a:pos x="30" y="39"/>
              </a:cxn>
              <a:cxn ang="0">
                <a:pos x="21" y="42"/>
              </a:cxn>
              <a:cxn ang="0">
                <a:pos x="21" y="42"/>
              </a:cxn>
              <a:cxn ang="0">
                <a:pos x="12" y="39"/>
              </a:cxn>
              <a:cxn ang="0">
                <a:pos x="6" y="36"/>
              </a:cxn>
              <a:cxn ang="0">
                <a:pos x="3" y="27"/>
              </a:cxn>
              <a:cxn ang="0">
                <a:pos x="0" y="21"/>
              </a:cxn>
              <a:cxn ang="0">
                <a:pos x="0" y="21"/>
              </a:cxn>
            </a:cxnLst>
            <a:rect l="0" t="0" r="r" b="b"/>
            <a:pathLst>
              <a:path w="42" h="42">
                <a:moveTo>
                  <a:pt x="0" y="21"/>
                </a:moveTo>
                <a:lnTo>
                  <a:pt x="0" y="21"/>
                </a:lnTo>
                <a:lnTo>
                  <a:pt x="3" y="12"/>
                </a:lnTo>
                <a:lnTo>
                  <a:pt x="6" y="6"/>
                </a:lnTo>
                <a:lnTo>
                  <a:pt x="12" y="0"/>
                </a:lnTo>
                <a:lnTo>
                  <a:pt x="21" y="0"/>
                </a:lnTo>
                <a:lnTo>
                  <a:pt x="21" y="0"/>
                </a:lnTo>
                <a:lnTo>
                  <a:pt x="30" y="0"/>
                </a:lnTo>
                <a:lnTo>
                  <a:pt x="36" y="6"/>
                </a:lnTo>
                <a:lnTo>
                  <a:pt x="42" y="12"/>
                </a:lnTo>
                <a:lnTo>
                  <a:pt x="42" y="21"/>
                </a:lnTo>
                <a:lnTo>
                  <a:pt x="42" y="21"/>
                </a:lnTo>
                <a:lnTo>
                  <a:pt x="42" y="27"/>
                </a:lnTo>
                <a:lnTo>
                  <a:pt x="36" y="36"/>
                </a:lnTo>
                <a:lnTo>
                  <a:pt x="30" y="39"/>
                </a:lnTo>
                <a:lnTo>
                  <a:pt x="21" y="42"/>
                </a:lnTo>
                <a:lnTo>
                  <a:pt x="21" y="42"/>
                </a:lnTo>
                <a:lnTo>
                  <a:pt x="12" y="39"/>
                </a:lnTo>
                <a:lnTo>
                  <a:pt x="6" y="36"/>
                </a:lnTo>
                <a:lnTo>
                  <a:pt x="3" y="27"/>
                </a:lnTo>
                <a:lnTo>
                  <a:pt x="0" y="21"/>
                </a:lnTo>
                <a:lnTo>
                  <a:pt x="0" y="21"/>
                </a:lnTo>
                <a:close/>
              </a:path>
            </a:pathLst>
          </a:custGeom>
          <a:solidFill>
            <a:srgbClr val="FFFFFF"/>
          </a:solidFill>
          <a:ln w="9525">
            <a:solidFill>
              <a:srgbClr val="000000"/>
            </a:solidFill>
            <a:prstDash val="solid"/>
            <a:round/>
            <a:headEnd/>
            <a:tailEnd/>
          </a:ln>
        </p:spPr>
        <p:txBody>
          <a:bodyPr/>
          <a:lstStyle/>
          <a:p>
            <a:endParaRPr lang="zh-TW" altLang="en-US"/>
          </a:p>
        </p:txBody>
      </p:sp>
      <p:sp>
        <p:nvSpPr>
          <p:cNvPr id="7218" name="Line 50"/>
          <p:cNvSpPr>
            <a:spLocks noChangeShapeType="1"/>
          </p:cNvSpPr>
          <p:nvPr/>
        </p:nvSpPr>
        <p:spPr bwMode="auto">
          <a:xfrm>
            <a:off x="6919913" y="2444750"/>
            <a:ext cx="1587" cy="1588"/>
          </a:xfrm>
          <a:prstGeom prst="line">
            <a:avLst/>
          </a:prstGeom>
          <a:noFill/>
          <a:ln w="9525">
            <a:noFill/>
            <a:round/>
            <a:headEnd/>
            <a:tailEnd/>
          </a:ln>
        </p:spPr>
        <p:txBody>
          <a:bodyPr/>
          <a:lstStyle/>
          <a:p>
            <a:endParaRPr lang="zh-TW" altLang="en-US"/>
          </a:p>
        </p:txBody>
      </p:sp>
      <p:sp>
        <p:nvSpPr>
          <p:cNvPr id="7219" name="Line 51"/>
          <p:cNvSpPr>
            <a:spLocks noChangeShapeType="1"/>
          </p:cNvSpPr>
          <p:nvPr/>
        </p:nvSpPr>
        <p:spPr bwMode="auto">
          <a:xfrm>
            <a:off x="6919913" y="2444750"/>
            <a:ext cx="1587" cy="1588"/>
          </a:xfrm>
          <a:prstGeom prst="line">
            <a:avLst/>
          </a:prstGeom>
          <a:noFill/>
          <a:ln w="9525">
            <a:solidFill>
              <a:srgbClr val="000000"/>
            </a:solidFill>
            <a:round/>
            <a:headEnd/>
            <a:tailEnd/>
          </a:ln>
        </p:spPr>
        <p:txBody>
          <a:bodyPr/>
          <a:lstStyle/>
          <a:p>
            <a:endParaRPr lang="zh-TW" altLang="en-US"/>
          </a:p>
        </p:txBody>
      </p:sp>
      <p:sp>
        <p:nvSpPr>
          <p:cNvPr id="7220" name="Line 52"/>
          <p:cNvSpPr>
            <a:spLocks noChangeShapeType="1"/>
          </p:cNvSpPr>
          <p:nvPr/>
        </p:nvSpPr>
        <p:spPr bwMode="auto">
          <a:xfrm>
            <a:off x="6777038" y="3340100"/>
            <a:ext cx="280987" cy="1588"/>
          </a:xfrm>
          <a:prstGeom prst="line">
            <a:avLst/>
          </a:prstGeom>
          <a:noFill/>
          <a:ln w="9525">
            <a:solidFill>
              <a:srgbClr val="000000"/>
            </a:solidFill>
            <a:round/>
            <a:headEnd/>
            <a:tailEnd/>
          </a:ln>
        </p:spPr>
        <p:txBody>
          <a:bodyPr/>
          <a:lstStyle/>
          <a:p>
            <a:endParaRPr lang="zh-TW" altLang="en-US"/>
          </a:p>
        </p:txBody>
      </p:sp>
      <p:sp>
        <p:nvSpPr>
          <p:cNvPr id="7221" name="Line 53"/>
          <p:cNvSpPr>
            <a:spLocks noChangeShapeType="1"/>
          </p:cNvSpPr>
          <p:nvPr/>
        </p:nvSpPr>
        <p:spPr bwMode="auto">
          <a:xfrm>
            <a:off x="6824663" y="3392488"/>
            <a:ext cx="185737" cy="1587"/>
          </a:xfrm>
          <a:prstGeom prst="line">
            <a:avLst/>
          </a:prstGeom>
          <a:noFill/>
          <a:ln w="9525">
            <a:solidFill>
              <a:srgbClr val="000000"/>
            </a:solidFill>
            <a:round/>
            <a:headEnd/>
            <a:tailEnd/>
          </a:ln>
        </p:spPr>
        <p:txBody>
          <a:bodyPr/>
          <a:lstStyle/>
          <a:p>
            <a:endParaRPr lang="zh-TW" altLang="en-US"/>
          </a:p>
        </p:txBody>
      </p:sp>
      <p:sp>
        <p:nvSpPr>
          <p:cNvPr id="7222" name="Line 54"/>
          <p:cNvSpPr>
            <a:spLocks noChangeShapeType="1"/>
          </p:cNvSpPr>
          <p:nvPr/>
        </p:nvSpPr>
        <p:spPr bwMode="auto">
          <a:xfrm>
            <a:off x="6872288" y="3440113"/>
            <a:ext cx="90487" cy="1587"/>
          </a:xfrm>
          <a:prstGeom prst="line">
            <a:avLst/>
          </a:prstGeom>
          <a:noFill/>
          <a:ln w="9525">
            <a:solidFill>
              <a:srgbClr val="000000"/>
            </a:solidFill>
            <a:round/>
            <a:headEnd/>
            <a:tailEnd/>
          </a:ln>
        </p:spPr>
        <p:txBody>
          <a:bodyPr/>
          <a:lstStyle/>
          <a:p>
            <a:endParaRPr lang="zh-TW" altLang="en-US"/>
          </a:p>
        </p:txBody>
      </p:sp>
      <p:sp>
        <p:nvSpPr>
          <p:cNvPr id="7223" name="Line 55"/>
          <p:cNvSpPr>
            <a:spLocks noChangeShapeType="1"/>
          </p:cNvSpPr>
          <p:nvPr/>
        </p:nvSpPr>
        <p:spPr bwMode="auto">
          <a:xfrm>
            <a:off x="1671638" y="4803775"/>
            <a:ext cx="1587" cy="419100"/>
          </a:xfrm>
          <a:prstGeom prst="line">
            <a:avLst/>
          </a:prstGeom>
          <a:noFill/>
          <a:ln w="9525">
            <a:solidFill>
              <a:srgbClr val="000000"/>
            </a:solidFill>
            <a:round/>
            <a:headEnd/>
            <a:tailEnd/>
          </a:ln>
        </p:spPr>
        <p:txBody>
          <a:bodyPr/>
          <a:lstStyle/>
          <a:p>
            <a:endParaRPr lang="zh-TW" altLang="en-US"/>
          </a:p>
        </p:txBody>
      </p:sp>
      <p:sp>
        <p:nvSpPr>
          <p:cNvPr id="7224" name="Line 56"/>
          <p:cNvSpPr>
            <a:spLocks noChangeShapeType="1"/>
          </p:cNvSpPr>
          <p:nvPr/>
        </p:nvSpPr>
        <p:spPr bwMode="auto">
          <a:xfrm>
            <a:off x="1528763" y="5222875"/>
            <a:ext cx="280987" cy="1588"/>
          </a:xfrm>
          <a:prstGeom prst="line">
            <a:avLst/>
          </a:prstGeom>
          <a:noFill/>
          <a:ln w="9525">
            <a:solidFill>
              <a:srgbClr val="000000"/>
            </a:solidFill>
            <a:round/>
            <a:headEnd/>
            <a:tailEnd/>
          </a:ln>
        </p:spPr>
        <p:txBody>
          <a:bodyPr/>
          <a:lstStyle/>
          <a:p>
            <a:endParaRPr lang="zh-TW" altLang="en-US"/>
          </a:p>
        </p:txBody>
      </p:sp>
      <p:sp>
        <p:nvSpPr>
          <p:cNvPr id="7225" name="Line 57"/>
          <p:cNvSpPr>
            <a:spLocks noChangeShapeType="1"/>
          </p:cNvSpPr>
          <p:nvPr/>
        </p:nvSpPr>
        <p:spPr bwMode="auto">
          <a:xfrm>
            <a:off x="1576388" y="5270500"/>
            <a:ext cx="185737" cy="1588"/>
          </a:xfrm>
          <a:prstGeom prst="line">
            <a:avLst/>
          </a:prstGeom>
          <a:noFill/>
          <a:ln w="9525">
            <a:solidFill>
              <a:srgbClr val="000000"/>
            </a:solidFill>
            <a:round/>
            <a:headEnd/>
            <a:tailEnd/>
          </a:ln>
        </p:spPr>
        <p:txBody>
          <a:bodyPr/>
          <a:lstStyle/>
          <a:p>
            <a:endParaRPr lang="zh-TW" altLang="en-US"/>
          </a:p>
        </p:txBody>
      </p:sp>
      <p:sp>
        <p:nvSpPr>
          <p:cNvPr id="7226" name="Line 58"/>
          <p:cNvSpPr>
            <a:spLocks noChangeShapeType="1"/>
          </p:cNvSpPr>
          <p:nvPr/>
        </p:nvSpPr>
        <p:spPr bwMode="auto">
          <a:xfrm>
            <a:off x="1624013" y="5322888"/>
            <a:ext cx="90487" cy="1587"/>
          </a:xfrm>
          <a:prstGeom prst="line">
            <a:avLst/>
          </a:prstGeom>
          <a:noFill/>
          <a:ln w="9525">
            <a:solidFill>
              <a:srgbClr val="000000"/>
            </a:solidFill>
            <a:round/>
            <a:headEnd/>
            <a:tailEnd/>
          </a:ln>
        </p:spPr>
        <p:txBody>
          <a:bodyPr/>
          <a:lstStyle/>
          <a:p>
            <a:endParaRPr lang="zh-TW" altLang="en-US"/>
          </a:p>
        </p:txBody>
      </p:sp>
      <p:sp>
        <p:nvSpPr>
          <p:cNvPr id="7227" name="Line 59"/>
          <p:cNvSpPr>
            <a:spLocks noChangeShapeType="1"/>
          </p:cNvSpPr>
          <p:nvPr/>
        </p:nvSpPr>
        <p:spPr bwMode="auto">
          <a:xfrm>
            <a:off x="5984875" y="3340100"/>
            <a:ext cx="282575" cy="1588"/>
          </a:xfrm>
          <a:prstGeom prst="line">
            <a:avLst/>
          </a:prstGeom>
          <a:noFill/>
          <a:ln w="9525">
            <a:solidFill>
              <a:srgbClr val="000000"/>
            </a:solidFill>
            <a:round/>
            <a:headEnd/>
            <a:tailEnd/>
          </a:ln>
        </p:spPr>
        <p:txBody>
          <a:bodyPr/>
          <a:lstStyle/>
          <a:p>
            <a:endParaRPr lang="zh-TW" altLang="en-US"/>
          </a:p>
        </p:txBody>
      </p:sp>
      <p:sp>
        <p:nvSpPr>
          <p:cNvPr id="7228" name="Line 60"/>
          <p:cNvSpPr>
            <a:spLocks noChangeShapeType="1"/>
          </p:cNvSpPr>
          <p:nvPr/>
        </p:nvSpPr>
        <p:spPr bwMode="auto">
          <a:xfrm>
            <a:off x="6032500" y="3392488"/>
            <a:ext cx="187325" cy="1587"/>
          </a:xfrm>
          <a:prstGeom prst="line">
            <a:avLst/>
          </a:prstGeom>
          <a:noFill/>
          <a:ln w="9525">
            <a:solidFill>
              <a:srgbClr val="000000"/>
            </a:solidFill>
            <a:round/>
            <a:headEnd/>
            <a:tailEnd/>
          </a:ln>
        </p:spPr>
        <p:txBody>
          <a:bodyPr/>
          <a:lstStyle/>
          <a:p>
            <a:endParaRPr lang="zh-TW" altLang="en-US"/>
          </a:p>
        </p:txBody>
      </p:sp>
      <p:sp>
        <p:nvSpPr>
          <p:cNvPr id="7229" name="Line 61"/>
          <p:cNvSpPr>
            <a:spLocks noChangeShapeType="1"/>
          </p:cNvSpPr>
          <p:nvPr/>
        </p:nvSpPr>
        <p:spPr bwMode="auto">
          <a:xfrm>
            <a:off x="6080125" y="3440113"/>
            <a:ext cx="92075" cy="1587"/>
          </a:xfrm>
          <a:prstGeom prst="line">
            <a:avLst/>
          </a:prstGeom>
          <a:noFill/>
          <a:ln w="9525">
            <a:solidFill>
              <a:srgbClr val="000000"/>
            </a:solidFill>
            <a:round/>
            <a:headEnd/>
            <a:tailEnd/>
          </a:ln>
        </p:spPr>
        <p:txBody>
          <a:bodyPr/>
          <a:lstStyle/>
          <a:p>
            <a:endParaRPr lang="zh-TW" altLang="en-US"/>
          </a:p>
        </p:txBody>
      </p:sp>
      <p:sp>
        <p:nvSpPr>
          <p:cNvPr id="7230" name="Rectangle 62"/>
          <p:cNvSpPr>
            <a:spLocks noChangeArrowheads="1"/>
          </p:cNvSpPr>
          <p:nvPr/>
        </p:nvSpPr>
        <p:spPr bwMode="auto">
          <a:xfrm>
            <a:off x="3035300" y="671513"/>
            <a:ext cx="587375" cy="168275"/>
          </a:xfrm>
          <a:prstGeom prst="rect">
            <a:avLst/>
          </a:prstGeom>
          <a:noFill/>
          <a:ln w="9525">
            <a:noFill/>
            <a:miter lim="800000"/>
            <a:headEnd/>
            <a:tailEnd/>
          </a:ln>
        </p:spPr>
        <p:txBody>
          <a:bodyPr wrap="none" lIns="0" tIns="0" rIns="0" bIns="0">
            <a:spAutoFit/>
          </a:bodyPr>
          <a:lstStyle/>
          <a:p>
            <a:r>
              <a:rPr lang="en-US" altLang="zh-TW" sz="1100">
                <a:solidFill>
                  <a:srgbClr val="000000"/>
                </a:solidFill>
                <a:ea typeface="新細明體" pitchFamily="18" charset="-120"/>
              </a:rPr>
              <a:t>Electrodes</a:t>
            </a:r>
            <a:endParaRPr lang="en-US" altLang="zh-TW" sz="2400">
              <a:ea typeface="新細明體" pitchFamily="18" charset="-120"/>
            </a:endParaRPr>
          </a:p>
        </p:txBody>
      </p:sp>
      <p:sp>
        <p:nvSpPr>
          <p:cNvPr id="7231" name="Rectangle 63"/>
          <p:cNvSpPr>
            <a:spLocks noChangeArrowheads="1"/>
          </p:cNvSpPr>
          <p:nvPr/>
        </p:nvSpPr>
        <p:spPr bwMode="auto">
          <a:xfrm>
            <a:off x="4408488" y="1343025"/>
            <a:ext cx="686085" cy="507831"/>
          </a:xfrm>
          <a:prstGeom prst="rect">
            <a:avLst/>
          </a:prstGeom>
          <a:noFill/>
          <a:ln w="9525">
            <a:noFill/>
            <a:miter lim="800000"/>
            <a:headEnd/>
            <a:tailEnd/>
          </a:ln>
        </p:spPr>
        <p:txBody>
          <a:bodyPr wrap="none" lIns="0" tIns="0" rIns="0" bIns="0">
            <a:spAutoFit/>
          </a:bodyPr>
          <a:lstStyle/>
          <a:p>
            <a:r>
              <a:rPr lang="en-US" altLang="zh-TW" sz="1100" dirty="0">
                <a:solidFill>
                  <a:srgbClr val="FF0000"/>
                </a:solidFill>
                <a:ea typeface="新細明體" pitchFamily="18" charset="-120"/>
              </a:rPr>
              <a:t>60-Hz</a:t>
            </a:r>
          </a:p>
          <a:p>
            <a:r>
              <a:rPr lang="en-US" altLang="zh-TW" sz="1100" dirty="0">
                <a:solidFill>
                  <a:srgbClr val="FF0000"/>
                </a:solidFill>
                <a:ea typeface="新細明體" pitchFamily="18" charset="-120"/>
              </a:rPr>
              <a:t>ac magnetic</a:t>
            </a:r>
          </a:p>
          <a:p>
            <a:r>
              <a:rPr lang="en-US" altLang="zh-TW" sz="1100" dirty="0">
                <a:solidFill>
                  <a:srgbClr val="FF0000"/>
                </a:solidFill>
                <a:ea typeface="新細明體" pitchFamily="18" charset="-120"/>
              </a:rPr>
              <a:t>field</a:t>
            </a:r>
          </a:p>
        </p:txBody>
      </p:sp>
      <p:sp>
        <p:nvSpPr>
          <p:cNvPr id="7234" name="Rectangle 66"/>
          <p:cNvSpPr>
            <a:spLocks noChangeArrowheads="1"/>
          </p:cNvSpPr>
          <p:nvPr/>
        </p:nvSpPr>
        <p:spPr bwMode="auto">
          <a:xfrm>
            <a:off x="3725863" y="3335338"/>
            <a:ext cx="779059" cy="338554"/>
          </a:xfrm>
          <a:prstGeom prst="rect">
            <a:avLst/>
          </a:prstGeom>
          <a:noFill/>
          <a:ln w="9525">
            <a:noFill/>
            <a:miter lim="800000"/>
            <a:headEnd/>
            <a:tailEnd/>
          </a:ln>
        </p:spPr>
        <p:txBody>
          <a:bodyPr wrap="none" lIns="0" tIns="0" rIns="0" bIns="0">
            <a:spAutoFit/>
          </a:bodyPr>
          <a:lstStyle/>
          <a:p>
            <a:r>
              <a:rPr lang="en-US" altLang="zh-TW" sz="1100" dirty="0">
                <a:solidFill>
                  <a:srgbClr val="FF0000"/>
                </a:solidFill>
                <a:ea typeface="新細明體" pitchFamily="18" charset="-120"/>
              </a:rPr>
              <a:t>Displacement</a:t>
            </a:r>
          </a:p>
          <a:p>
            <a:r>
              <a:rPr lang="en-US" altLang="zh-TW" sz="1100" dirty="0">
                <a:solidFill>
                  <a:srgbClr val="FF0000"/>
                </a:solidFill>
                <a:ea typeface="新細明體" pitchFamily="18" charset="-120"/>
              </a:rPr>
              <a:t>currents</a:t>
            </a:r>
          </a:p>
        </p:txBody>
      </p:sp>
      <p:sp>
        <p:nvSpPr>
          <p:cNvPr id="7236" name="Rectangle 68"/>
          <p:cNvSpPr>
            <a:spLocks noChangeArrowheads="1"/>
          </p:cNvSpPr>
          <p:nvPr/>
        </p:nvSpPr>
        <p:spPr bwMode="auto">
          <a:xfrm>
            <a:off x="5218113" y="2278063"/>
            <a:ext cx="647700" cy="336550"/>
          </a:xfrm>
          <a:prstGeom prst="rect">
            <a:avLst/>
          </a:prstGeom>
          <a:noFill/>
          <a:ln w="9525">
            <a:noFill/>
            <a:miter lim="800000"/>
            <a:headEnd/>
            <a:tailEnd/>
          </a:ln>
        </p:spPr>
        <p:txBody>
          <a:bodyPr wrap="none" lIns="0" tIns="0" rIns="0" bIns="0">
            <a:spAutoFit/>
          </a:bodyPr>
          <a:lstStyle/>
          <a:p>
            <a:r>
              <a:rPr lang="en-US" altLang="zh-TW" sz="1100">
                <a:solidFill>
                  <a:srgbClr val="000000"/>
                </a:solidFill>
                <a:ea typeface="新細明體" pitchFamily="18" charset="-120"/>
              </a:rPr>
              <a:t>Differential</a:t>
            </a:r>
          </a:p>
          <a:p>
            <a:r>
              <a:rPr lang="en-US" altLang="zh-TW" sz="1100">
                <a:solidFill>
                  <a:srgbClr val="000000"/>
                </a:solidFill>
                <a:ea typeface="新細明體" pitchFamily="18" charset="-120"/>
              </a:rPr>
              <a:t>amplifier</a:t>
            </a:r>
            <a:endParaRPr lang="en-US" altLang="zh-TW" sz="2400">
              <a:ea typeface="新細明體" pitchFamily="18" charset="-120"/>
            </a:endParaRPr>
          </a:p>
        </p:txBody>
      </p:sp>
      <p:sp>
        <p:nvSpPr>
          <p:cNvPr id="7238" name="Rectangle 70"/>
          <p:cNvSpPr>
            <a:spLocks noChangeArrowheads="1"/>
          </p:cNvSpPr>
          <p:nvPr/>
        </p:nvSpPr>
        <p:spPr bwMode="auto">
          <a:xfrm>
            <a:off x="5180013" y="2020888"/>
            <a:ext cx="79375" cy="168275"/>
          </a:xfrm>
          <a:prstGeom prst="rect">
            <a:avLst/>
          </a:prstGeom>
          <a:noFill/>
          <a:ln w="9525">
            <a:noFill/>
            <a:miter lim="800000"/>
            <a:headEnd/>
            <a:tailEnd/>
          </a:ln>
        </p:spPr>
        <p:txBody>
          <a:bodyPr wrap="none" lIns="0" tIns="0" rIns="0" bIns="0">
            <a:spAutoFit/>
          </a:bodyPr>
          <a:lstStyle/>
          <a:p>
            <a:r>
              <a:rPr lang="en-US" altLang="zh-TW" sz="1100">
                <a:solidFill>
                  <a:srgbClr val="000000"/>
                </a:solidFill>
                <a:ea typeface="新細明體" pitchFamily="18" charset="-120"/>
              </a:rPr>
              <a:t>+</a:t>
            </a:r>
            <a:endParaRPr lang="en-US" altLang="zh-TW" sz="2400">
              <a:ea typeface="新細明體" pitchFamily="18" charset="-120"/>
            </a:endParaRPr>
          </a:p>
        </p:txBody>
      </p:sp>
      <p:sp>
        <p:nvSpPr>
          <p:cNvPr id="7239" name="Rectangle 71"/>
          <p:cNvSpPr>
            <a:spLocks noChangeArrowheads="1"/>
          </p:cNvSpPr>
          <p:nvPr/>
        </p:nvSpPr>
        <p:spPr bwMode="auto">
          <a:xfrm>
            <a:off x="5180013" y="2711450"/>
            <a:ext cx="76200" cy="168275"/>
          </a:xfrm>
          <a:prstGeom prst="rect">
            <a:avLst/>
          </a:prstGeom>
          <a:noFill/>
          <a:ln w="9525">
            <a:noFill/>
            <a:miter lim="800000"/>
            <a:headEnd/>
            <a:tailEnd/>
          </a:ln>
        </p:spPr>
        <p:txBody>
          <a:bodyPr wrap="none" lIns="0" tIns="0" rIns="0" bIns="0">
            <a:spAutoFit/>
          </a:bodyPr>
          <a:lstStyle/>
          <a:p>
            <a:r>
              <a:rPr lang="en-US" altLang="zh-TW" sz="1100">
                <a:solidFill>
                  <a:srgbClr val="000000"/>
                </a:solidFill>
                <a:latin typeface="Symbol" pitchFamily="18" charset="2"/>
                <a:ea typeface="新細明體" pitchFamily="18" charset="-120"/>
              </a:rPr>
              <a:t>-</a:t>
            </a:r>
            <a:endParaRPr lang="en-US" altLang="zh-TW" sz="2400">
              <a:latin typeface="Symbol" pitchFamily="18" charset="2"/>
              <a:ea typeface="新細明體" pitchFamily="18" charset="-120"/>
            </a:endParaRPr>
          </a:p>
        </p:txBody>
      </p:sp>
      <p:sp>
        <p:nvSpPr>
          <p:cNvPr id="7240" name="Rectangle 72"/>
          <p:cNvSpPr>
            <a:spLocks noChangeArrowheads="1"/>
          </p:cNvSpPr>
          <p:nvPr/>
        </p:nvSpPr>
        <p:spPr bwMode="auto">
          <a:xfrm>
            <a:off x="5575300" y="1338263"/>
            <a:ext cx="133350" cy="190500"/>
          </a:xfrm>
          <a:prstGeom prst="rect">
            <a:avLst/>
          </a:prstGeom>
          <a:noFill/>
          <a:ln w="9525">
            <a:noFill/>
            <a:miter lim="800000"/>
            <a:headEnd/>
            <a:tailEnd/>
          </a:ln>
        </p:spPr>
        <p:txBody>
          <a:bodyPr wrap="none" lIns="0" tIns="0" rIns="0" bIns="0">
            <a:spAutoFit/>
          </a:bodyPr>
          <a:lstStyle/>
          <a:p>
            <a:r>
              <a:rPr lang="en-US" altLang="zh-TW" sz="1100">
                <a:solidFill>
                  <a:srgbClr val="000000"/>
                </a:solidFill>
                <a:ea typeface="新細明體" pitchFamily="18" charset="-120"/>
              </a:rPr>
              <a:t>+</a:t>
            </a:r>
            <a:endParaRPr lang="en-US" altLang="zh-TW" sz="2400">
              <a:ea typeface="新細明體" pitchFamily="18" charset="-120"/>
            </a:endParaRPr>
          </a:p>
        </p:txBody>
      </p:sp>
      <p:sp>
        <p:nvSpPr>
          <p:cNvPr id="7241" name="Rectangle 73"/>
          <p:cNvSpPr>
            <a:spLocks noChangeArrowheads="1"/>
          </p:cNvSpPr>
          <p:nvPr/>
        </p:nvSpPr>
        <p:spPr bwMode="auto">
          <a:xfrm>
            <a:off x="5651500" y="1338263"/>
            <a:ext cx="165100" cy="168275"/>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V</a:t>
            </a:r>
            <a:r>
              <a:rPr lang="en-US" altLang="zh-TW" sz="1100" i="1" baseline="-25000">
                <a:solidFill>
                  <a:srgbClr val="000000"/>
                </a:solidFill>
                <a:ea typeface="新細明體" pitchFamily="18" charset="-120"/>
              </a:rPr>
              <a:t>cc</a:t>
            </a:r>
          </a:p>
        </p:txBody>
      </p:sp>
      <p:sp>
        <p:nvSpPr>
          <p:cNvPr id="7244" name="Rectangle 76"/>
          <p:cNvSpPr>
            <a:spLocks noChangeArrowheads="1"/>
          </p:cNvSpPr>
          <p:nvPr/>
        </p:nvSpPr>
        <p:spPr bwMode="auto">
          <a:xfrm>
            <a:off x="5570538" y="3454400"/>
            <a:ext cx="298450" cy="168275"/>
          </a:xfrm>
          <a:prstGeom prst="rect">
            <a:avLst/>
          </a:prstGeom>
          <a:noFill/>
          <a:ln w="9525">
            <a:noFill/>
            <a:miter lim="800000"/>
            <a:headEnd/>
            <a:tailEnd/>
          </a:ln>
        </p:spPr>
        <p:txBody>
          <a:bodyPr wrap="none" lIns="0" tIns="0" rIns="0" bIns="0">
            <a:spAutoFit/>
          </a:bodyPr>
          <a:lstStyle/>
          <a:p>
            <a:r>
              <a:rPr lang="en-US" altLang="zh-TW" sz="900">
                <a:solidFill>
                  <a:srgbClr val="000000"/>
                </a:solidFill>
                <a:latin typeface="SymbolProp BT" pitchFamily="2" charset="2"/>
                <a:ea typeface="新細明體" pitchFamily="18" charset="-120"/>
              </a:rPr>
              <a:t>-</a:t>
            </a:r>
            <a:r>
              <a:rPr lang="en-US" altLang="zh-TW" sz="1100" i="1">
                <a:solidFill>
                  <a:srgbClr val="000000"/>
                </a:solidFill>
                <a:ea typeface="新細明體" pitchFamily="18" charset="-120"/>
              </a:rPr>
              <a:t>V</a:t>
            </a:r>
            <a:r>
              <a:rPr lang="en-US" altLang="zh-TW" sz="1100" i="1" baseline="-25000">
                <a:solidFill>
                  <a:srgbClr val="000000"/>
                </a:solidFill>
                <a:ea typeface="新細明體" pitchFamily="18" charset="-120"/>
              </a:rPr>
              <a:t>cc</a:t>
            </a:r>
            <a:endParaRPr lang="en-US" altLang="zh-TW" sz="2400">
              <a:ea typeface="新細明體" pitchFamily="18" charset="-120"/>
            </a:endParaRPr>
          </a:p>
        </p:txBody>
      </p:sp>
      <p:sp>
        <p:nvSpPr>
          <p:cNvPr id="7250" name="Rectangle 82"/>
          <p:cNvSpPr>
            <a:spLocks noChangeArrowheads="1"/>
          </p:cNvSpPr>
          <p:nvPr/>
        </p:nvSpPr>
        <p:spPr bwMode="auto">
          <a:xfrm>
            <a:off x="2649538" y="1385888"/>
            <a:ext cx="142875" cy="190500"/>
          </a:xfrm>
          <a:prstGeom prst="rect">
            <a:avLst/>
          </a:prstGeom>
          <a:solidFill>
            <a:srgbClr val="FFFFFF"/>
          </a:solidFill>
          <a:ln w="9525">
            <a:noFill/>
            <a:miter lim="800000"/>
            <a:headEnd/>
            <a:tailEnd/>
          </a:ln>
        </p:spPr>
        <p:txBody>
          <a:bodyPr/>
          <a:lstStyle/>
          <a:p>
            <a:endParaRPr lang="zh-TW" altLang="en-US"/>
          </a:p>
        </p:txBody>
      </p:sp>
      <p:sp>
        <p:nvSpPr>
          <p:cNvPr id="7251" name="Rectangle 83"/>
          <p:cNvSpPr>
            <a:spLocks noChangeArrowheads="1"/>
          </p:cNvSpPr>
          <p:nvPr/>
        </p:nvSpPr>
        <p:spPr bwMode="auto">
          <a:xfrm>
            <a:off x="2630488" y="1400175"/>
            <a:ext cx="122237" cy="168275"/>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Z</a:t>
            </a:r>
            <a:r>
              <a:rPr lang="en-US" altLang="zh-TW" sz="1100" baseline="-25000">
                <a:solidFill>
                  <a:srgbClr val="000000"/>
                </a:solidFill>
                <a:ea typeface="新細明體" pitchFamily="18" charset="-120"/>
              </a:rPr>
              <a:t>1</a:t>
            </a:r>
          </a:p>
        </p:txBody>
      </p:sp>
      <p:sp>
        <p:nvSpPr>
          <p:cNvPr id="7253" name="Rectangle 85"/>
          <p:cNvSpPr>
            <a:spLocks noChangeArrowheads="1"/>
          </p:cNvSpPr>
          <p:nvPr/>
        </p:nvSpPr>
        <p:spPr bwMode="auto">
          <a:xfrm>
            <a:off x="2185988" y="1582738"/>
            <a:ext cx="280987" cy="168275"/>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Z</a:t>
            </a:r>
            <a:r>
              <a:rPr lang="en-US" altLang="zh-TW" sz="1200" baseline="-25000">
                <a:solidFill>
                  <a:srgbClr val="000000"/>
                </a:solidFill>
                <a:ea typeface="新細明體" pitchFamily="18" charset="-120"/>
              </a:rPr>
              <a:t>body</a:t>
            </a:r>
          </a:p>
        </p:txBody>
      </p:sp>
      <p:sp>
        <p:nvSpPr>
          <p:cNvPr id="7254" name="Rectangle 86"/>
          <p:cNvSpPr>
            <a:spLocks noChangeArrowheads="1"/>
          </p:cNvSpPr>
          <p:nvPr/>
        </p:nvSpPr>
        <p:spPr bwMode="auto">
          <a:xfrm>
            <a:off x="2263775" y="1663700"/>
            <a:ext cx="25400" cy="122238"/>
          </a:xfrm>
          <a:prstGeom prst="rect">
            <a:avLst/>
          </a:prstGeom>
          <a:noFill/>
          <a:ln w="9525">
            <a:noFill/>
            <a:miter lim="800000"/>
            <a:headEnd/>
            <a:tailEnd/>
          </a:ln>
        </p:spPr>
        <p:txBody>
          <a:bodyPr wrap="none" lIns="0" tIns="0" rIns="0" bIns="0">
            <a:spAutoFit/>
          </a:bodyPr>
          <a:lstStyle/>
          <a:p>
            <a:r>
              <a:rPr lang="en-US" altLang="zh-TW" sz="800">
                <a:solidFill>
                  <a:srgbClr val="000000"/>
                </a:solidFill>
                <a:ea typeface="新細明體" pitchFamily="18" charset="-120"/>
              </a:rPr>
              <a:t> </a:t>
            </a:r>
            <a:endParaRPr lang="en-US" altLang="zh-TW" sz="2400">
              <a:ea typeface="新細明體" pitchFamily="18" charset="-120"/>
            </a:endParaRPr>
          </a:p>
        </p:txBody>
      </p:sp>
      <p:sp>
        <p:nvSpPr>
          <p:cNvPr id="7255" name="Rectangle 87"/>
          <p:cNvSpPr>
            <a:spLocks noChangeArrowheads="1"/>
          </p:cNvSpPr>
          <p:nvPr/>
        </p:nvSpPr>
        <p:spPr bwMode="auto">
          <a:xfrm>
            <a:off x="1900238" y="1730375"/>
            <a:ext cx="128587" cy="168275"/>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Z</a:t>
            </a:r>
            <a:r>
              <a:rPr lang="en-US" altLang="zh-TW" sz="1200" baseline="-25000">
                <a:solidFill>
                  <a:srgbClr val="000000"/>
                </a:solidFill>
                <a:ea typeface="新細明體" pitchFamily="18" charset="-120"/>
              </a:rPr>
              <a:t>2</a:t>
            </a:r>
          </a:p>
        </p:txBody>
      </p:sp>
      <p:sp>
        <p:nvSpPr>
          <p:cNvPr id="7257" name="Freeform 89"/>
          <p:cNvSpPr>
            <a:spLocks/>
          </p:cNvSpPr>
          <p:nvPr/>
        </p:nvSpPr>
        <p:spPr bwMode="auto">
          <a:xfrm>
            <a:off x="1319213" y="3001963"/>
            <a:ext cx="42862" cy="114300"/>
          </a:xfrm>
          <a:custGeom>
            <a:avLst/>
            <a:gdLst/>
            <a:ahLst/>
            <a:cxnLst>
              <a:cxn ang="0">
                <a:pos x="27" y="30"/>
              </a:cxn>
              <a:cxn ang="0">
                <a:pos x="27" y="30"/>
              </a:cxn>
              <a:cxn ang="0">
                <a:pos x="24" y="24"/>
              </a:cxn>
              <a:cxn ang="0">
                <a:pos x="21" y="18"/>
              </a:cxn>
              <a:cxn ang="0">
                <a:pos x="15" y="12"/>
              </a:cxn>
              <a:cxn ang="0">
                <a:pos x="12" y="0"/>
              </a:cxn>
              <a:cxn ang="0">
                <a:pos x="12" y="0"/>
              </a:cxn>
              <a:cxn ang="0">
                <a:pos x="3" y="15"/>
              </a:cxn>
              <a:cxn ang="0">
                <a:pos x="0" y="27"/>
              </a:cxn>
              <a:cxn ang="0">
                <a:pos x="3" y="42"/>
              </a:cxn>
              <a:cxn ang="0">
                <a:pos x="12" y="72"/>
              </a:cxn>
            </a:cxnLst>
            <a:rect l="0" t="0" r="r" b="b"/>
            <a:pathLst>
              <a:path w="27" h="72">
                <a:moveTo>
                  <a:pt x="27" y="30"/>
                </a:moveTo>
                <a:lnTo>
                  <a:pt x="27" y="30"/>
                </a:lnTo>
                <a:lnTo>
                  <a:pt x="24" y="24"/>
                </a:lnTo>
                <a:lnTo>
                  <a:pt x="21" y="18"/>
                </a:lnTo>
                <a:lnTo>
                  <a:pt x="15" y="12"/>
                </a:lnTo>
                <a:lnTo>
                  <a:pt x="12" y="0"/>
                </a:lnTo>
                <a:lnTo>
                  <a:pt x="12" y="0"/>
                </a:lnTo>
                <a:lnTo>
                  <a:pt x="3" y="15"/>
                </a:lnTo>
                <a:lnTo>
                  <a:pt x="0" y="27"/>
                </a:lnTo>
                <a:lnTo>
                  <a:pt x="3" y="42"/>
                </a:lnTo>
                <a:lnTo>
                  <a:pt x="12" y="72"/>
                </a:lnTo>
              </a:path>
            </a:pathLst>
          </a:custGeom>
          <a:noFill/>
          <a:ln w="14288">
            <a:solidFill>
              <a:srgbClr val="000000"/>
            </a:solidFill>
            <a:prstDash val="solid"/>
            <a:round/>
            <a:headEnd/>
            <a:tailEnd/>
          </a:ln>
        </p:spPr>
        <p:txBody>
          <a:bodyPr/>
          <a:lstStyle/>
          <a:p>
            <a:endParaRPr lang="zh-TW" altLang="en-US"/>
          </a:p>
        </p:txBody>
      </p:sp>
      <p:sp>
        <p:nvSpPr>
          <p:cNvPr id="7258" name="Freeform 90"/>
          <p:cNvSpPr>
            <a:spLocks/>
          </p:cNvSpPr>
          <p:nvPr/>
        </p:nvSpPr>
        <p:spPr bwMode="auto">
          <a:xfrm>
            <a:off x="2668588" y="3001963"/>
            <a:ext cx="42862" cy="114300"/>
          </a:xfrm>
          <a:custGeom>
            <a:avLst/>
            <a:gdLst/>
            <a:ahLst/>
            <a:cxnLst>
              <a:cxn ang="0">
                <a:pos x="0" y="30"/>
              </a:cxn>
              <a:cxn ang="0">
                <a:pos x="0" y="30"/>
              </a:cxn>
              <a:cxn ang="0">
                <a:pos x="0" y="24"/>
              </a:cxn>
              <a:cxn ang="0">
                <a:pos x="6" y="18"/>
              </a:cxn>
              <a:cxn ang="0">
                <a:pos x="12" y="12"/>
              </a:cxn>
              <a:cxn ang="0">
                <a:pos x="15" y="0"/>
              </a:cxn>
              <a:cxn ang="0">
                <a:pos x="15" y="0"/>
              </a:cxn>
              <a:cxn ang="0">
                <a:pos x="24" y="15"/>
              </a:cxn>
              <a:cxn ang="0">
                <a:pos x="27" y="27"/>
              </a:cxn>
              <a:cxn ang="0">
                <a:pos x="24" y="42"/>
              </a:cxn>
              <a:cxn ang="0">
                <a:pos x="15" y="72"/>
              </a:cxn>
            </a:cxnLst>
            <a:rect l="0" t="0" r="r" b="b"/>
            <a:pathLst>
              <a:path w="27" h="72">
                <a:moveTo>
                  <a:pt x="0" y="30"/>
                </a:moveTo>
                <a:lnTo>
                  <a:pt x="0" y="30"/>
                </a:lnTo>
                <a:lnTo>
                  <a:pt x="0" y="24"/>
                </a:lnTo>
                <a:lnTo>
                  <a:pt x="6" y="18"/>
                </a:lnTo>
                <a:lnTo>
                  <a:pt x="12" y="12"/>
                </a:lnTo>
                <a:lnTo>
                  <a:pt x="15" y="0"/>
                </a:lnTo>
                <a:lnTo>
                  <a:pt x="15" y="0"/>
                </a:lnTo>
                <a:lnTo>
                  <a:pt x="24" y="15"/>
                </a:lnTo>
                <a:lnTo>
                  <a:pt x="27" y="27"/>
                </a:lnTo>
                <a:lnTo>
                  <a:pt x="24" y="42"/>
                </a:lnTo>
                <a:lnTo>
                  <a:pt x="15" y="72"/>
                </a:lnTo>
              </a:path>
            </a:pathLst>
          </a:custGeom>
          <a:noFill/>
          <a:ln w="14288">
            <a:solidFill>
              <a:srgbClr val="000000"/>
            </a:solidFill>
            <a:prstDash val="solid"/>
            <a:round/>
            <a:headEnd/>
            <a:tailEnd/>
          </a:ln>
        </p:spPr>
        <p:txBody>
          <a:bodyPr/>
          <a:lstStyle/>
          <a:p>
            <a:endParaRPr lang="zh-TW" altLang="en-US"/>
          </a:p>
        </p:txBody>
      </p:sp>
      <p:sp>
        <p:nvSpPr>
          <p:cNvPr id="7259" name="Freeform 91"/>
          <p:cNvSpPr>
            <a:spLocks/>
          </p:cNvSpPr>
          <p:nvPr/>
        </p:nvSpPr>
        <p:spPr bwMode="auto">
          <a:xfrm>
            <a:off x="1733550" y="4608513"/>
            <a:ext cx="4763" cy="128587"/>
          </a:xfrm>
          <a:custGeom>
            <a:avLst/>
            <a:gdLst/>
            <a:ahLst/>
            <a:cxnLst>
              <a:cxn ang="0">
                <a:pos x="3" y="0"/>
              </a:cxn>
              <a:cxn ang="0">
                <a:pos x="3" y="0"/>
              </a:cxn>
              <a:cxn ang="0">
                <a:pos x="0" y="39"/>
              </a:cxn>
              <a:cxn ang="0">
                <a:pos x="3" y="81"/>
              </a:cxn>
            </a:cxnLst>
            <a:rect l="0" t="0" r="r" b="b"/>
            <a:pathLst>
              <a:path w="3" h="81">
                <a:moveTo>
                  <a:pt x="3" y="0"/>
                </a:moveTo>
                <a:lnTo>
                  <a:pt x="3" y="0"/>
                </a:lnTo>
                <a:lnTo>
                  <a:pt x="0" y="39"/>
                </a:lnTo>
                <a:lnTo>
                  <a:pt x="3" y="81"/>
                </a:lnTo>
              </a:path>
            </a:pathLst>
          </a:custGeom>
          <a:noFill/>
          <a:ln w="14288">
            <a:solidFill>
              <a:srgbClr val="000000"/>
            </a:solidFill>
            <a:prstDash val="solid"/>
            <a:round/>
            <a:headEnd/>
            <a:tailEnd/>
          </a:ln>
        </p:spPr>
        <p:txBody>
          <a:bodyPr/>
          <a:lstStyle/>
          <a:p>
            <a:endParaRPr lang="zh-TW" altLang="en-US"/>
          </a:p>
        </p:txBody>
      </p:sp>
      <p:sp>
        <p:nvSpPr>
          <p:cNvPr id="7260" name="Freeform 92"/>
          <p:cNvSpPr>
            <a:spLocks/>
          </p:cNvSpPr>
          <p:nvPr/>
        </p:nvSpPr>
        <p:spPr bwMode="auto">
          <a:xfrm>
            <a:off x="2292350" y="4608513"/>
            <a:ext cx="1588" cy="128587"/>
          </a:xfrm>
          <a:custGeom>
            <a:avLst/>
            <a:gdLst/>
            <a:ahLst/>
            <a:cxnLst>
              <a:cxn ang="0">
                <a:pos x="0" y="0"/>
              </a:cxn>
              <a:cxn ang="0">
                <a:pos x="0" y="0"/>
              </a:cxn>
              <a:cxn ang="0">
                <a:pos x="0" y="39"/>
              </a:cxn>
              <a:cxn ang="0">
                <a:pos x="0" y="81"/>
              </a:cxn>
            </a:cxnLst>
            <a:rect l="0" t="0" r="r" b="b"/>
            <a:pathLst>
              <a:path h="81">
                <a:moveTo>
                  <a:pt x="0" y="0"/>
                </a:moveTo>
                <a:lnTo>
                  <a:pt x="0" y="0"/>
                </a:lnTo>
                <a:lnTo>
                  <a:pt x="0" y="39"/>
                </a:lnTo>
                <a:lnTo>
                  <a:pt x="0" y="81"/>
                </a:lnTo>
              </a:path>
            </a:pathLst>
          </a:custGeom>
          <a:noFill/>
          <a:ln w="14288">
            <a:solidFill>
              <a:srgbClr val="000000"/>
            </a:solidFill>
            <a:prstDash val="solid"/>
            <a:round/>
            <a:headEnd/>
            <a:tailEnd/>
          </a:ln>
        </p:spPr>
        <p:txBody>
          <a:bodyPr/>
          <a:lstStyle/>
          <a:p>
            <a:endParaRPr lang="zh-TW" altLang="en-US"/>
          </a:p>
        </p:txBody>
      </p:sp>
      <p:sp>
        <p:nvSpPr>
          <p:cNvPr id="7261" name="Line 93"/>
          <p:cNvSpPr>
            <a:spLocks noChangeShapeType="1"/>
          </p:cNvSpPr>
          <p:nvPr/>
        </p:nvSpPr>
        <p:spPr bwMode="auto">
          <a:xfrm>
            <a:off x="1300163" y="3087688"/>
            <a:ext cx="66675" cy="138112"/>
          </a:xfrm>
          <a:prstGeom prst="line">
            <a:avLst/>
          </a:prstGeom>
          <a:noFill/>
          <a:ln w="14288">
            <a:solidFill>
              <a:srgbClr val="000000"/>
            </a:solidFill>
            <a:round/>
            <a:headEnd/>
            <a:tailEnd/>
          </a:ln>
        </p:spPr>
        <p:txBody>
          <a:bodyPr/>
          <a:lstStyle/>
          <a:p>
            <a:endParaRPr lang="zh-TW" altLang="en-US"/>
          </a:p>
        </p:txBody>
      </p:sp>
      <p:sp>
        <p:nvSpPr>
          <p:cNvPr id="7262" name="Line 94"/>
          <p:cNvSpPr>
            <a:spLocks noChangeShapeType="1"/>
          </p:cNvSpPr>
          <p:nvPr/>
        </p:nvSpPr>
        <p:spPr bwMode="auto">
          <a:xfrm flipH="1">
            <a:off x="2663825" y="3087688"/>
            <a:ext cx="66675" cy="138112"/>
          </a:xfrm>
          <a:prstGeom prst="line">
            <a:avLst/>
          </a:prstGeom>
          <a:noFill/>
          <a:ln w="14288">
            <a:solidFill>
              <a:srgbClr val="000000"/>
            </a:solidFill>
            <a:round/>
            <a:headEnd/>
            <a:tailEnd/>
          </a:ln>
        </p:spPr>
        <p:txBody>
          <a:bodyPr/>
          <a:lstStyle/>
          <a:p>
            <a:endParaRPr lang="zh-TW" altLang="en-US"/>
          </a:p>
        </p:txBody>
      </p:sp>
      <p:sp>
        <p:nvSpPr>
          <p:cNvPr id="7263" name="Freeform 95"/>
          <p:cNvSpPr>
            <a:spLocks/>
          </p:cNvSpPr>
          <p:nvPr/>
        </p:nvSpPr>
        <p:spPr bwMode="auto">
          <a:xfrm>
            <a:off x="1543050" y="4975225"/>
            <a:ext cx="33338" cy="80963"/>
          </a:xfrm>
          <a:custGeom>
            <a:avLst/>
            <a:gdLst/>
            <a:ahLst/>
            <a:cxnLst>
              <a:cxn ang="0">
                <a:pos x="0" y="51"/>
              </a:cxn>
              <a:cxn ang="0">
                <a:pos x="0" y="51"/>
              </a:cxn>
              <a:cxn ang="0">
                <a:pos x="0" y="39"/>
              </a:cxn>
              <a:cxn ang="0">
                <a:pos x="6" y="30"/>
              </a:cxn>
              <a:cxn ang="0">
                <a:pos x="15" y="18"/>
              </a:cxn>
              <a:cxn ang="0">
                <a:pos x="21" y="0"/>
              </a:cxn>
            </a:cxnLst>
            <a:rect l="0" t="0" r="r" b="b"/>
            <a:pathLst>
              <a:path w="21" h="51">
                <a:moveTo>
                  <a:pt x="0" y="51"/>
                </a:moveTo>
                <a:lnTo>
                  <a:pt x="0" y="51"/>
                </a:lnTo>
                <a:lnTo>
                  <a:pt x="0" y="39"/>
                </a:lnTo>
                <a:lnTo>
                  <a:pt x="6" y="30"/>
                </a:lnTo>
                <a:lnTo>
                  <a:pt x="15" y="18"/>
                </a:lnTo>
                <a:lnTo>
                  <a:pt x="21" y="0"/>
                </a:lnTo>
              </a:path>
            </a:pathLst>
          </a:custGeom>
          <a:noFill/>
          <a:ln w="14288">
            <a:solidFill>
              <a:srgbClr val="000000"/>
            </a:solidFill>
            <a:prstDash val="solid"/>
            <a:round/>
            <a:headEnd/>
            <a:tailEnd/>
          </a:ln>
        </p:spPr>
        <p:txBody>
          <a:bodyPr/>
          <a:lstStyle/>
          <a:p>
            <a:endParaRPr lang="zh-TW" altLang="en-US"/>
          </a:p>
        </p:txBody>
      </p:sp>
      <p:sp>
        <p:nvSpPr>
          <p:cNvPr id="7264" name="Freeform 96"/>
          <p:cNvSpPr>
            <a:spLocks/>
          </p:cNvSpPr>
          <p:nvPr/>
        </p:nvSpPr>
        <p:spPr bwMode="auto">
          <a:xfrm>
            <a:off x="1519238" y="4975225"/>
            <a:ext cx="23812" cy="57150"/>
          </a:xfrm>
          <a:custGeom>
            <a:avLst/>
            <a:gdLst/>
            <a:ahLst/>
            <a:cxnLst>
              <a:cxn ang="0">
                <a:pos x="3" y="36"/>
              </a:cxn>
              <a:cxn ang="0">
                <a:pos x="3" y="36"/>
              </a:cxn>
              <a:cxn ang="0">
                <a:pos x="0" y="24"/>
              </a:cxn>
              <a:cxn ang="0">
                <a:pos x="3" y="18"/>
              </a:cxn>
              <a:cxn ang="0">
                <a:pos x="15" y="0"/>
              </a:cxn>
            </a:cxnLst>
            <a:rect l="0" t="0" r="r" b="b"/>
            <a:pathLst>
              <a:path w="15" h="36">
                <a:moveTo>
                  <a:pt x="3" y="36"/>
                </a:moveTo>
                <a:lnTo>
                  <a:pt x="3" y="36"/>
                </a:lnTo>
                <a:lnTo>
                  <a:pt x="0" y="24"/>
                </a:lnTo>
                <a:lnTo>
                  <a:pt x="3" y="18"/>
                </a:lnTo>
                <a:lnTo>
                  <a:pt x="15" y="0"/>
                </a:lnTo>
              </a:path>
            </a:pathLst>
          </a:custGeom>
          <a:noFill/>
          <a:ln w="9525">
            <a:solidFill>
              <a:srgbClr val="000000"/>
            </a:solidFill>
            <a:prstDash val="solid"/>
            <a:round/>
            <a:headEnd/>
            <a:tailEnd/>
          </a:ln>
        </p:spPr>
        <p:txBody>
          <a:bodyPr/>
          <a:lstStyle/>
          <a:p>
            <a:endParaRPr lang="zh-TW" altLang="en-US"/>
          </a:p>
        </p:txBody>
      </p:sp>
      <p:sp>
        <p:nvSpPr>
          <p:cNvPr id="7265" name="Freeform 97"/>
          <p:cNvSpPr>
            <a:spLocks/>
          </p:cNvSpPr>
          <p:nvPr/>
        </p:nvSpPr>
        <p:spPr bwMode="auto">
          <a:xfrm>
            <a:off x="1500188" y="4960938"/>
            <a:ext cx="19050" cy="42862"/>
          </a:xfrm>
          <a:custGeom>
            <a:avLst/>
            <a:gdLst/>
            <a:ahLst/>
            <a:cxnLst>
              <a:cxn ang="0">
                <a:pos x="0" y="27"/>
              </a:cxn>
              <a:cxn ang="0">
                <a:pos x="0" y="27"/>
              </a:cxn>
              <a:cxn ang="0">
                <a:pos x="0" y="18"/>
              </a:cxn>
              <a:cxn ang="0">
                <a:pos x="3" y="12"/>
              </a:cxn>
              <a:cxn ang="0">
                <a:pos x="6" y="9"/>
              </a:cxn>
              <a:cxn ang="0">
                <a:pos x="12" y="0"/>
              </a:cxn>
            </a:cxnLst>
            <a:rect l="0" t="0" r="r" b="b"/>
            <a:pathLst>
              <a:path w="12" h="27">
                <a:moveTo>
                  <a:pt x="0" y="27"/>
                </a:moveTo>
                <a:lnTo>
                  <a:pt x="0" y="27"/>
                </a:lnTo>
                <a:lnTo>
                  <a:pt x="0" y="18"/>
                </a:lnTo>
                <a:lnTo>
                  <a:pt x="3" y="12"/>
                </a:lnTo>
                <a:lnTo>
                  <a:pt x="6" y="9"/>
                </a:lnTo>
                <a:lnTo>
                  <a:pt x="12" y="0"/>
                </a:lnTo>
              </a:path>
            </a:pathLst>
          </a:custGeom>
          <a:noFill/>
          <a:ln w="9525">
            <a:solidFill>
              <a:srgbClr val="000000"/>
            </a:solidFill>
            <a:prstDash val="solid"/>
            <a:round/>
            <a:headEnd/>
            <a:tailEnd/>
          </a:ln>
        </p:spPr>
        <p:txBody>
          <a:bodyPr/>
          <a:lstStyle/>
          <a:p>
            <a:endParaRPr lang="zh-TW" altLang="en-US"/>
          </a:p>
        </p:txBody>
      </p:sp>
      <p:sp>
        <p:nvSpPr>
          <p:cNvPr id="7266" name="Freeform 98"/>
          <p:cNvSpPr>
            <a:spLocks/>
          </p:cNvSpPr>
          <p:nvPr/>
        </p:nvSpPr>
        <p:spPr bwMode="auto">
          <a:xfrm>
            <a:off x="1481138" y="4946650"/>
            <a:ext cx="14287" cy="23813"/>
          </a:xfrm>
          <a:custGeom>
            <a:avLst/>
            <a:gdLst/>
            <a:ahLst/>
            <a:cxnLst>
              <a:cxn ang="0">
                <a:pos x="0" y="15"/>
              </a:cxn>
              <a:cxn ang="0">
                <a:pos x="0" y="15"/>
              </a:cxn>
              <a:cxn ang="0">
                <a:pos x="3" y="9"/>
              </a:cxn>
              <a:cxn ang="0">
                <a:pos x="9" y="0"/>
              </a:cxn>
            </a:cxnLst>
            <a:rect l="0" t="0" r="r" b="b"/>
            <a:pathLst>
              <a:path w="9" h="15">
                <a:moveTo>
                  <a:pt x="0" y="15"/>
                </a:moveTo>
                <a:lnTo>
                  <a:pt x="0" y="15"/>
                </a:lnTo>
                <a:lnTo>
                  <a:pt x="3" y="9"/>
                </a:lnTo>
                <a:lnTo>
                  <a:pt x="9" y="0"/>
                </a:lnTo>
              </a:path>
            </a:pathLst>
          </a:custGeom>
          <a:noFill/>
          <a:ln w="9525">
            <a:solidFill>
              <a:srgbClr val="000000"/>
            </a:solidFill>
            <a:prstDash val="solid"/>
            <a:round/>
            <a:headEnd/>
            <a:tailEnd/>
          </a:ln>
        </p:spPr>
        <p:txBody>
          <a:bodyPr/>
          <a:lstStyle/>
          <a:p>
            <a:endParaRPr lang="zh-TW" altLang="en-US"/>
          </a:p>
        </p:txBody>
      </p:sp>
      <p:sp>
        <p:nvSpPr>
          <p:cNvPr id="7267" name="Freeform 99"/>
          <p:cNvSpPr>
            <a:spLocks/>
          </p:cNvSpPr>
          <p:nvPr/>
        </p:nvSpPr>
        <p:spPr bwMode="auto">
          <a:xfrm>
            <a:off x="2454275" y="4975225"/>
            <a:ext cx="33338" cy="80963"/>
          </a:xfrm>
          <a:custGeom>
            <a:avLst/>
            <a:gdLst/>
            <a:ahLst/>
            <a:cxnLst>
              <a:cxn ang="0">
                <a:pos x="21" y="51"/>
              </a:cxn>
              <a:cxn ang="0">
                <a:pos x="21" y="51"/>
              </a:cxn>
              <a:cxn ang="0">
                <a:pos x="21" y="39"/>
              </a:cxn>
              <a:cxn ang="0">
                <a:pos x="15" y="30"/>
              </a:cxn>
              <a:cxn ang="0">
                <a:pos x="6" y="18"/>
              </a:cxn>
              <a:cxn ang="0">
                <a:pos x="0" y="0"/>
              </a:cxn>
            </a:cxnLst>
            <a:rect l="0" t="0" r="r" b="b"/>
            <a:pathLst>
              <a:path w="21" h="51">
                <a:moveTo>
                  <a:pt x="21" y="51"/>
                </a:moveTo>
                <a:lnTo>
                  <a:pt x="21" y="51"/>
                </a:lnTo>
                <a:lnTo>
                  <a:pt x="21" y="39"/>
                </a:lnTo>
                <a:lnTo>
                  <a:pt x="15" y="30"/>
                </a:lnTo>
                <a:lnTo>
                  <a:pt x="6" y="18"/>
                </a:lnTo>
                <a:lnTo>
                  <a:pt x="0" y="0"/>
                </a:lnTo>
              </a:path>
            </a:pathLst>
          </a:custGeom>
          <a:noFill/>
          <a:ln w="14288">
            <a:solidFill>
              <a:srgbClr val="000000"/>
            </a:solidFill>
            <a:prstDash val="solid"/>
            <a:round/>
            <a:headEnd/>
            <a:tailEnd/>
          </a:ln>
        </p:spPr>
        <p:txBody>
          <a:bodyPr/>
          <a:lstStyle/>
          <a:p>
            <a:endParaRPr lang="zh-TW" altLang="en-US"/>
          </a:p>
        </p:txBody>
      </p:sp>
      <p:sp>
        <p:nvSpPr>
          <p:cNvPr id="7268" name="Freeform 100"/>
          <p:cNvSpPr>
            <a:spLocks/>
          </p:cNvSpPr>
          <p:nvPr/>
        </p:nvSpPr>
        <p:spPr bwMode="auto">
          <a:xfrm>
            <a:off x="2487613" y="4975225"/>
            <a:ext cx="23812" cy="57150"/>
          </a:xfrm>
          <a:custGeom>
            <a:avLst/>
            <a:gdLst/>
            <a:ahLst/>
            <a:cxnLst>
              <a:cxn ang="0">
                <a:pos x="12" y="36"/>
              </a:cxn>
              <a:cxn ang="0">
                <a:pos x="12" y="36"/>
              </a:cxn>
              <a:cxn ang="0">
                <a:pos x="15" y="24"/>
              </a:cxn>
              <a:cxn ang="0">
                <a:pos x="12" y="18"/>
              </a:cxn>
              <a:cxn ang="0">
                <a:pos x="0" y="0"/>
              </a:cxn>
            </a:cxnLst>
            <a:rect l="0" t="0" r="r" b="b"/>
            <a:pathLst>
              <a:path w="15" h="36">
                <a:moveTo>
                  <a:pt x="12" y="36"/>
                </a:moveTo>
                <a:lnTo>
                  <a:pt x="12" y="36"/>
                </a:lnTo>
                <a:lnTo>
                  <a:pt x="15" y="24"/>
                </a:lnTo>
                <a:lnTo>
                  <a:pt x="12" y="18"/>
                </a:lnTo>
                <a:lnTo>
                  <a:pt x="0" y="0"/>
                </a:lnTo>
              </a:path>
            </a:pathLst>
          </a:custGeom>
          <a:noFill/>
          <a:ln w="9525">
            <a:solidFill>
              <a:srgbClr val="000000"/>
            </a:solidFill>
            <a:prstDash val="solid"/>
            <a:round/>
            <a:headEnd/>
            <a:tailEnd/>
          </a:ln>
        </p:spPr>
        <p:txBody>
          <a:bodyPr/>
          <a:lstStyle/>
          <a:p>
            <a:endParaRPr lang="zh-TW" altLang="en-US"/>
          </a:p>
        </p:txBody>
      </p:sp>
      <p:sp>
        <p:nvSpPr>
          <p:cNvPr id="7269" name="Freeform 101"/>
          <p:cNvSpPr>
            <a:spLocks/>
          </p:cNvSpPr>
          <p:nvPr/>
        </p:nvSpPr>
        <p:spPr bwMode="auto">
          <a:xfrm>
            <a:off x="2511425" y="4960938"/>
            <a:ext cx="19050" cy="42862"/>
          </a:xfrm>
          <a:custGeom>
            <a:avLst/>
            <a:gdLst/>
            <a:ahLst/>
            <a:cxnLst>
              <a:cxn ang="0">
                <a:pos x="12" y="27"/>
              </a:cxn>
              <a:cxn ang="0">
                <a:pos x="12" y="27"/>
              </a:cxn>
              <a:cxn ang="0">
                <a:pos x="12" y="18"/>
              </a:cxn>
              <a:cxn ang="0">
                <a:pos x="9" y="12"/>
              </a:cxn>
              <a:cxn ang="0">
                <a:pos x="6" y="9"/>
              </a:cxn>
              <a:cxn ang="0">
                <a:pos x="0" y="0"/>
              </a:cxn>
            </a:cxnLst>
            <a:rect l="0" t="0" r="r" b="b"/>
            <a:pathLst>
              <a:path w="12" h="27">
                <a:moveTo>
                  <a:pt x="12" y="27"/>
                </a:moveTo>
                <a:lnTo>
                  <a:pt x="12" y="27"/>
                </a:lnTo>
                <a:lnTo>
                  <a:pt x="12" y="18"/>
                </a:lnTo>
                <a:lnTo>
                  <a:pt x="9" y="12"/>
                </a:lnTo>
                <a:lnTo>
                  <a:pt x="6" y="9"/>
                </a:lnTo>
                <a:lnTo>
                  <a:pt x="0" y="0"/>
                </a:lnTo>
              </a:path>
            </a:pathLst>
          </a:custGeom>
          <a:noFill/>
          <a:ln w="9525">
            <a:solidFill>
              <a:srgbClr val="000000"/>
            </a:solidFill>
            <a:prstDash val="solid"/>
            <a:round/>
            <a:headEnd/>
            <a:tailEnd/>
          </a:ln>
        </p:spPr>
        <p:txBody>
          <a:bodyPr/>
          <a:lstStyle/>
          <a:p>
            <a:endParaRPr lang="zh-TW" altLang="en-US"/>
          </a:p>
        </p:txBody>
      </p:sp>
      <p:sp>
        <p:nvSpPr>
          <p:cNvPr id="7270" name="Freeform 102"/>
          <p:cNvSpPr>
            <a:spLocks/>
          </p:cNvSpPr>
          <p:nvPr/>
        </p:nvSpPr>
        <p:spPr bwMode="auto">
          <a:xfrm>
            <a:off x="2535238" y="4946650"/>
            <a:ext cx="14287" cy="23813"/>
          </a:xfrm>
          <a:custGeom>
            <a:avLst/>
            <a:gdLst/>
            <a:ahLst/>
            <a:cxnLst>
              <a:cxn ang="0">
                <a:pos x="9" y="15"/>
              </a:cxn>
              <a:cxn ang="0">
                <a:pos x="9" y="15"/>
              </a:cxn>
              <a:cxn ang="0">
                <a:pos x="6" y="9"/>
              </a:cxn>
              <a:cxn ang="0">
                <a:pos x="0" y="0"/>
              </a:cxn>
            </a:cxnLst>
            <a:rect l="0" t="0" r="r" b="b"/>
            <a:pathLst>
              <a:path w="9" h="15">
                <a:moveTo>
                  <a:pt x="9" y="15"/>
                </a:moveTo>
                <a:lnTo>
                  <a:pt x="9" y="15"/>
                </a:lnTo>
                <a:lnTo>
                  <a:pt x="6" y="9"/>
                </a:lnTo>
                <a:lnTo>
                  <a:pt x="0" y="0"/>
                </a:lnTo>
              </a:path>
            </a:pathLst>
          </a:custGeom>
          <a:noFill/>
          <a:ln w="9525">
            <a:solidFill>
              <a:srgbClr val="000000"/>
            </a:solidFill>
            <a:prstDash val="solid"/>
            <a:round/>
            <a:headEnd/>
            <a:tailEnd/>
          </a:ln>
        </p:spPr>
        <p:txBody>
          <a:bodyPr/>
          <a:lstStyle/>
          <a:p>
            <a:endParaRPr lang="zh-TW" altLang="en-US"/>
          </a:p>
        </p:txBody>
      </p:sp>
      <p:sp>
        <p:nvSpPr>
          <p:cNvPr id="7273" name="Rectangle 105"/>
          <p:cNvSpPr>
            <a:spLocks noChangeArrowheads="1"/>
          </p:cNvSpPr>
          <p:nvPr/>
        </p:nvSpPr>
        <p:spPr bwMode="auto">
          <a:xfrm>
            <a:off x="6934200" y="2514600"/>
            <a:ext cx="119063" cy="182563"/>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v</a:t>
            </a:r>
            <a:r>
              <a:rPr lang="en-US" altLang="zh-TW" sz="1200" b="1" baseline="-25000">
                <a:solidFill>
                  <a:srgbClr val="000000"/>
                </a:solidFill>
                <a:ea typeface="新細明體" pitchFamily="18" charset="-120"/>
              </a:rPr>
              <a:t>o</a:t>
            </a:r>
            <a:endParaRPr lang="en-US" altLang="zh-TW" sz="1100" b="1" baseline="-25000">
              <a:solidFill>
                <a:srgbClr val="000000"/>
              </a:solidFill>
              <a:ea typeface="新細明體" pitchFamily="18" charset="-120"/>
            </a:endParaRPr>
          </a:p>
        </p:txBody>
      </p:sp>
      <p:sp>
        <p:nvSpPr>
          <p:cNvPr id="7279" name="Rectangle 111"/>
          <p:cNvSpPr>
            <a:spLocks noChangeArrowheads="1"/>
          </p:cNvSpPr>
          <p:nvPr/>
        </p:nvSpPr>
        <p:spPr bwMode="auto">
          <a:xfrm>
            <a:off x="1981200" y="1219200"/>
            <a:ext cx="207963" cy="182563"/>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v</a:t>
            </a:r>
            <a:r>
              <a:rPr lang="en-US" altLang="zh-TW" sz="1200" b="1" baseline="-25000">
                <a:solidFill>
                  <a:srgbClr val="000000"/>
                </a:solidFill>
                <a:ea typeface="新細明體" pitchFamily="18" charset="-120"/>
              </a:rPr>
              <a:t>ecg</a:t>
            </a:r>
            <a:endParaRPr lang="en-US" altLang="zh-TW" sz="1100" b="1" baseline="-25000">
              <a:solidFill>
                <a:srgbClr val="000000"/>
              </a:solidFill>
              <a:ea typeface="新細明體" pitchFamily="18" charset="-120"/>
            </a:endParaRPr>
          </a:p>
        </p:txBody>
      </p:sp>
    </p:spTree>
    <p:extLst>
      <p:ext uri="{BB962C8B-B14F-4D97-AF65-F5344CB8AC3E}">
        <p14:creationId xmlns:p14="http://schemas.microsoft.com/office/powerpoint/2010/main" val="18032973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1.7 Compensation Techniques</a:t>
            </a:r>
            <a:endParaRPr lang="zh-TW" altLang="en-US" sz="2400" dirty="0">
              <a:solidFill>
                <a:srgbClr val="996633"/>
              </a:solidFill>
            </a:endParaRPr>
          </a:p>
        </p:txBody>
      </p:sp>
      <p:sp>
        <p:nvSpPr>
          <p:cNvPr id="3" name="TextBox 2"/>
          <p:cNvSpPr txBox="1"/>
          <p:nvPr/>
        </p:nvSpPr>
        <p:spPr>
          <a:xfrm>
            <a:off x="467544" y="1124744"/>
            <a:ext cx="7704856" cy="369332"/>
          </a:xfrm>
          <a:prstGeom prst="rect">
            <a:avLst/>
          </a:prstGeom>
          <a:noFill/>
        </p:spPr>
        <p:txBody>
          <a:bodyPr wrap="square" rtlCol="0">
            <a:spAutoFit/>
          </a:bodyPr>
          <a:lstStyle/>
          <a:p>
            <a:r>
              <a:rPr lang="en-US" dirty="0"/>
              <a:t>How to reduce or eliminate the effects of interfering and modifying inputs</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88DD0E94-987A-438B-B2B8-2DF019511F45}"/>
                  </a:ext>
                </a:extLst>
              </p:cNvPr>
              <p:cNvGraphicFramePr>
                <a:graphicFrameLocks noGrp="1"/>
              </p:cNvGraphicFramePr>
              <p:nvPr>
                <p:extLst>
                  <p:ext uri="{D42A27DB-BD31-4B8C-83A1-F6EECF244321}">
                    <p14:modId xmlns:p14="http://schemas.microsoft.com/office/powerpoint/2010/main" val="4269005114"/>
                  </p:ext>
                </p:extLst>
              </p:nvPr>
            </p:nvGraphicFramePr>
            <p:xfrm>
              <a:off x="539552" y="2636912"/>
              <a:ext cx="7368480" cy="3390583"/>
            </p:xfrm>
            <a:graphic>
              <a:graphicData uri="http://schemas.openxmlformats.org/drawingml/2006/table">
                <a:tbl>
                  <a:tblPr firstRow="1" bandRow="1">
                    <a:tableStyleId>{5940675A-B579-460E-94D1-54222C63F5DA}</a:tableStyleId>
                  </a:tblPr>
                  <a:tblGrid>
                    <a:gridCol w="2471936">
                      <a:extLst>
                        <a:ext uri="{9D8B030D-6E8A-4147-A177-3AD203B41FA5}">
                          <a16:colId xmlns:a16="http://schemas.microsoft.com/office/drawing/2014/main" val="20000"/>
                        </a:ext>
                      </a:extLst>
                    </a:gridCol>
                    <a:gridCol w="4896544">
                      <a:extLst>
                        <a:ext uri="{9D8B030D-6E8A-4147-A177-3AD203B41FA5}">
                          <a16:colId xmlns:a16="http://schemas.microsoft.com/office/drawing/2014/main" val="20001"/>
                        </a:ext>
                      </a:extLst>
                    </a:gridCol>
                  </a:tblGrid>
                  <a:tr h="370840">
                    <a:tc>
                      <a:txBody>
                        <a:bodyPr/>
                        <a:lstStyle/>
                        <a:p>
                          <a:r>
                            <a:rPr lang="en-US" dirty="0"/>
                            <a:t>Techniques</a:t>
                          </a:r>
                        </a:p>
                      </a:txBody>
                      <a:tcPr/>
                    </a:tc>
                    <a:tc>
                      <a:txBody>
                        <a:bodyPr/>
                        <a:lstStyle/>
                        <a:p>
                          <a:r>
                            <a:rPr lang="en-US" dirty="0"/>
                            <a:t>Examples</a:t>
                          </a:r>
                        </a:p>
                      </a:txBody>
                      <a:tcPr/>
                    </a:tc>
                    <a:extLst>
                      <a:ext uri="{0D108BD9-81ED-4DB2-BD59-A6C34878D82A}">
                        <a16:rowId xmlns:a16="http://schemas.microsoft.com/office/drawing/2014/main" val="10000"/>
                      </a:ext>
                    </a:extLst>
                  </a:tr>
                  <a:tr h="370840">
                    <a:tc>
                      <a:txBody>
                        <a:bodyPr/>
                        <a:lstStyle/>
                        <a:p>
                          <a:r>
                            <a:rPr lang="en-US" dirty="0"/>
                            <a:t>Inherent insensitivity</a:t>
                          </a:r>
                        </a:p>
                      </a:txBody>
                      <a:tcPr/>
                    </a:tc>
                    <a:tc>
                      <a:txBody>
                        <a:bodyPr/>
                        <a:lstStyle/>
                        <a:p>
                          <a:r>
                            <a:rPr lang="en-US" dirty="0"/>
                            <a:t>Magnetic</a:t>
                          </a:r>
                          <a:r>
                            <a:rPr lang="en-US" baseline="0" dirty="0"/>
                            <a:t> interference  on ECG: </a:t>
                          </a:r>
                        </a:p>
                        <a:p>
                          <a:r>
                            <a:rPr lang="en-US" baseline="0" dirty="0"/>
                            <a:t>                 Twisting the electrode wires</a:t>
                          </a:r>
                        </a:p>
                        <a:p>
                          <a:endParaRPr lang="en-US" baseline="0" dirty="0"/>
                        </a:p>
                        <a:p>
                          <a:r>
                            <a:rPr lang="en-US" baseline="0" dirty="0"/>
                            <a:t>Electrode motion :</a:t>
                          </a:r>
                        </a:p>
                        <a:p>
                          <a:r>
                            <a:rPr lang="en-US" baseline="0" dirty="0"/>
                            <a:t>                 (see Section 5.5)</a:t>
                          </a:r>
                          <a:endParaRPr lang="en-US" dirty="0"/>
                        </a:p>
                      </a:txBody>
                      <a:tcPr/>
                    </a:tc>
                    <a:extLst>
                      <a:ext uri="{0D108BD9-81ED-4DB2-BD59-A6C34878D82A}">
                        <a16:rowId xmlns:a16="http://schemas.microsoft.com/office/drawing/2014/main" val="10001"/>
                      </a:ext>
                    </a:extLst>
                  </a:tr>
                  <a:tr h="370840">
                    <a:tc>
                      <a:txBody>
                        <a:bodyPr/>
                        <a:lstStyle/>
                        <a:p>
                          <a:r>
                            <a:rPr lang="en-US" dirty="0"/>
                            <a:t>Negative feedback</a:t>
                          </a:r>
                        </a:p>
                      </a:txBody>
                      <a:tcPr/>
                    </a:tc>
                    <a:tc>
                      <a:txBody>
                        <a:bodyPr/>
                        <a:lstStyle/>
                        <a:p>
                          <a:r>
                            <a:rPr lang="en-US" dirty="0"/>
                            <a:t> </a:t>
                          </a:r>
                          <a14:m>
                            <m:oMath xmlns:m="http://schemas.openxmlformats.org/officeDocument/2006/math">
                              <m:r>
                                <a:rPr lang="en-US" b="0" i="1" smtClean="0">
                                  <a:latin typeface="Cambria Math" panose="02040503050406030204" pitchFamily="18" charset="0"/>
                                </a:rPr>
                                <m:t>𝑦</m:t>
                              </m:r>
                              <m:r>
                                <a:rPr lang="en-US" b="0" i="1" smtClean="0">
                                  <a:latin typeface="Cambria Math" panose="02040503050406030204" pitchFamily="18" charset="0"/>
                                </a:rPr>
                                <m:t>= </m:t>
                              </m:r>
                              <m:f>
                                <m:fPr>
                                  <m:ctrlPr>
                                    <a:rPr lang="en-US" altLang="zh-TW" b="0" i="1" smtClean="0">
                                      <a:latin typeface="Cambria Math" panose="02040503050406030204" pitchFamily="18" charset="0"/>
                                    </a:rPr>
                                  </m:ctrlPr>
                                </m:fPr>
                                <m:num>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𝐺</m:t>
                                      </m:r>
                                    </m:e>
                                    <m:sub>
                                      <m:r>
                                        <a:rPr lang="en-US" altLang="zh-TW" b="0" i="1" smtClean="0">
                                          <a:latin typeface="Cambria Math" panose="02040503050406030204" pitchFamily="18" charset="0"/>
                                        </a:rPr>
                                        <m:t>𝑑</m:t>
                                      </m:r>
                                    </m:sub>
                                  </m:sSub>
                                </m:num>
                                <m:den>
                                  <m:r>
                                    <a:rPr lang="en-US" altLang="zh-TW" b="0" i="1" smtClean="0">
                                      <a:latin typeface="Cambria Math" panose="02040503050406030204" pitchFamily="18" charset="0"/>
                                    </a:rPr>
                                    <m:t>1+</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𝐻</m:t>
                                      </m:r>
                                    </m:e>
                                    <m:sub>
                                      <m:r>
                                        <a:rPr lang="en-US" altLang="zh-TW" b="0" i="1" smtClean="0">
                                          <a:latin typeface="Cambria Math" panose="02040503050406030204" pitchFamily="18" charset="0"/>
                                        </a:rPr>
                                        <m:t>𝑓</m:t>
                                      </m:r>
                                    </m:sub>
                                  </m:sSub>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𝐺</m:t>
                                      </m:r>
                                    </m:e>
                                    <m:sub>
                                      <m:r>
                                        <a:rPr lang="en-US" altLang="zh-TW" b="0" i="1" smtClean="0">
                                          <a:latin typeface="Cambria Math" panose="02040503050406030204" pitchFamily="18" charset="0"/>
                                        </a:rPr>
                                        <m:t>𝑑</m:t>
                                      </m:r>
                                    </m:sub>
                                  </m:sSub>
                                </m:den>
                              </m:f>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𝑑</m:t>
                                  </m:r>
                                </m:sub>
                              </m:sSub>
                            </m:oMath>
                          </a14:m>
                          <a:endParaRPr lang="en-US" dirty="0"/>
                        </a:p>
                      </a:txBody>
                      <a:tcPr/>
                    </a:tc>
                    <a:extLst>
                      <a:ext uri="{0D108BD9-81ED-4DB2-BD59-A6C34878D82A}">
                        <a16:rowId xmlns:a16="http://schemas.microsoft.com/office/drawing/2014/main" val="10002"/>
                      </a:ext>
                    </a:extLst>
                  </a:tr>
                  <a:tr h="370840">
                    <a:tc>
                      <a:txBody>
                        <a:bodyPr/>
                        <a:lstStyle/>
                        <a:p>
                          <a:r>
                            <a:rPr lang="en-US" dirty="0"/>
                            <a:t>Signal filtering</a:t>
                          </a:r>
                        </a:p>
                      </a:txBody>
                      <a:tcPr/>
                    </a:tc>
                    <a:tc>
                      <a:txBody>
                        <a:bodyPr/>
                        <a:lstStyle/>
                        <a:p>
                          <a:endParaRPr lang="en-US" dirty="0"/>
                        </a:p>
                      </a:txBody>
                      <a:tcPr/>
                    </a:tc>
                    <a:extLst>
                      <a:ext uri="{0D108BD9-81ED-4DB2-BD59-A6C34878D82A}">
                        <a16:rowId xmlns:a16="http://schemas.microsoft.com/office/drawing/2014/main" val="10003"/>
                      </a:ext>
                    </a:extLst>
                  </a:tr>
                  <a:tr h="343416">
                    <a:tc>
                      <a:txBody>
                        <a:bodyPr/>
                        <a:lstStyle/>
                        <a:p>
                          <a:r>
                            <a:rPr lang="en-US" dirty="0"/>
                            <a:t>Opposing inputs</a:t>
                          </a:r>
                        </a:p>
                      </a:txBody>
                      <a:tcPr/>
                    </a:tc>
                    <a:tc>
                      <a:txBody>
                        <a:bodyPr/>
                        <a:lstStyle/>
                        <a:p>
                          <a:r>
                            <a:rPr lang="en-US" dirty="0"/>
                            <a:t>Thermistors   </a:t>
                          </a:r>
                          <a:r>
                            <a:rPr lang="en-US" baseline="0" dirty="0">
                              <a:sym typeface="Symbol"/>
                            </a:rPr>
                            <a:t> </a:t>
                          </a:r>
                          <a:r>
                            <a:rPr lang="en-US" dirty="0">
                              <a:sym typeface="Symbol"/>
                            </a:rPr>
                            <a:t></a:t>
                          </a:r>
                          <a:r>
                            <a:rPr lang="en-US" dirty="0"/>
                            <a:t>   Temperature-dependence</a:t>
                          </a:r>
                          <a:r>
                            <a:rPr lang="en-US" baseline="0" dirty="0"/>
                            <a:t> of other devices</a:t>
                          </a:r>
                          <a:endParaRPr lang="en-US" dirty="0"/>
                        </a:p>
                      </a:txBody>
                      <a:tcPr/>
                    </a:tc>
                    <a:extLst>
                      <a:ext uri="{0D108BD9-81ED-4DB2-BD59-A6C34878D82A}">
                        <a16:rowId xmlns:a16="http://schemas.microsoft.com/office/drawing/2014/main" val="10004"/>
                      </a:ext>
                    </a:extLst>
                  </a:tr>
                </a:tbl>
              </a:graphicData>
            </a:graphic>
          </p:graphicFrame>
        </mc:Choice>
        <mc:Fallback xmlns="">
          <p:graphicFrame>
            <p:nvGraphicFramePr>
              <p:cNvPr id="4" name="Table 3">
                <a:extLst>
                  <a:ext uri="{FF2B5EF4-FFF2-40B4-BE49-F238E27FC236}">
                    <a16:creationId xmlns:a16="http://schemas.microsoft.com/office/drawing/2014/main" id="{88DD0E94-987A-438B-B2B8-2DF019511F45}"/>
                  </a:ext>
                </a:extLst>
              </p:cNvPr>
              <p:cNvGraphicFramePr>
                <a:graphicFrameLocks noGrp="1"/>
              </p:cNvGraphicFramePr>
              <p:nvPr>
                <p:extLst>
                  <p:ext uri="{D42A27DB-BD31-4B8C-83A1-F6EECF244321}">
                    <p14:modId xmlns:p14="http://schemas.microsoft.com/office/powerpoint/2010/main" val="4269005114"/>
                  </p:ext>
                </p:extLst>
              </p:nvPr>
            </p:nvGraphicFramePr>
            <p:xfrm>
              <a:off x="539552" y="2636912"/>
              <a:ext cx="7368480" cy="3390583"/>
            </p:xfrm>
            <a:graphic>
              <a:graphicData uri="http://schemas.openxmlformats.org/drawingml/2006/table">
                <a:tbl>
                  <a:tblPr firstRow="1" bandRow="1">
                    <a:tableStyleId>{5940675A-B579-460E-94D1-54222C63F5DA}</a:tableStyleId>
                  </a:tblPr>
                  <a:tblGrid>
                    <a:gridCol w="2471936">
                      <a:extLst>
                        <a:ext uri="{9D8B030D-6E8A-4147-A177-3AD203B41FA5}">
                          <a16:colId xmlns:a16="http://schemas.microsoft.com/office/drawing/2014/main" val="20000"/>
                        </a:ext>
                      </a:extLst>
                    </a:gridCol>
                    <a:gridCol w="4896544">
                      <a:extLst>
                        <a:ext uri="{9D8B030D-6E8A-4147-A177-3AD203B41FA5}">
                          <a16:colId xmlns:a16="http://schemas.microsoft.com/office/drawing/2014/main" val="20001"/>
                        </a:ext>
                      </a:extLst>
                    </a:gridCol>
                  </a:tblGrid>
                  <a:tr h="370840">
                    <a:tc>
                      <a:txBody>
                        <a:bodyPr/>
                        <a:lstStyle/>
                        <a:p>
                          <a:r>
                            <a:rPr lang="en-US" dirty="0"/>
                            <a:t>Techniques</a:t>
                          </a:r>
                        </a:p>
                      </a:txBody>
                      <a:tcPr/>
                    </a:tc>
                    <a:tc>
                      <a:txBody>
                        <a:bodyPr/>
                        <a:lstStyle/>
                        <a:p>
                          <a:r>
                            <a:rPr lang="en-US" dirty="0"/>
                            <a:t>Examples</a:t>
                          </a:r>
                        </a:p>
                      </a:txBody>
                      <a:tcPr/>
                    </a:tc>
                    <a:extLst>
                      <a:ext uri="{0D108BD9-81ED-4DB2-BD59-A6C34878D82A}">
                        <a16:rowId xmlns:a16="http://schemas.microsoft.com/office/drawing/2014/main" val="10000"/>
                      </a:ext>
                    </a:extLst>
                  </a:tr>
                  <a:tr h="1463040">
                    <a:tc>
                      <a:txBody>
                        <a:bodyPr/>
                        <a:lstStyle/>
                        <a:p>
                          <a:r>
                            <a:rPr lang="en-US" dirty="0"/>
                            <a:t>Inherent insensitivity</a:t>
                          </a:r>
                        </a:p>
                      </a:txBody>
                      <a:tcPr/>
                    </a:tc>
                    <a:tc>
                      <a:txBody>
                        <a:bodyPr/>
                        <a:lstStyle/>
                        <a:p>
                          <a:r>
                            <a:rPr lang="en-US" dirty="0"/>
                            <a:t>Magnetic</a:t>
                          </a:r>
                          <a:r>
                            <a:rPr lang="en-US" baseline="0" dirty="0"/>
                            <a:t> interference  on ECG: </a:t>
                          </a:r>
                        </a:p>
                        <a:p>
                          <a:r>
                            <a:rPr lang="en-US" baseline="0" dirty="0"/>
                            <a:t>                 Twisting the electrode wires</a:t>
                          </a:r>
                        </a:p>
                        <a:p>
                          <a:endParaRPr lang="en-US" baseline="0" dirty="0"/>
                        </a:p>
                        <a:p>
                          <a:r>
                            <a:rPr lang="en-US" baseline="0" dirty="0"/>
                            <a:t>Electrode motion :</a:t>
                          </a:r>
                        </a:p>
                        <a:p>
                          <a:r>
                            <a:rPr lang="en-US" baseline="0" dirty="0"/>
                            <a:t>                 (see Section 5.5)</a:t>
                          </a:r>
                          <a:endParaRPr lang="en-US" dirty="0"/>
                        </a:p>
                      </a:txBody>
                      <a:tcPr/>
                    </a:tc>
                    <a:extLst>
                      <a:ext uri="{0D108BD9-81ED-4DB2-BD59-A6C34878D82A}">
                        <a16:rowId xmlns:a16="http://schemas.microsoft.com/office/drawing/2014/main" val="10001"/>
                      </a:ext>
                    </a:extLst>
                  </a:tr>
                  <a:tr h="545783">
                    <a:tc>
                      <a:txBody>
                        <a:bodyPr/>
                        <a:lstStyle/>
                        <a:p>
                          <a:r>
                            <a:rPr lang="en-US" dirty="0"/>
                            <a:t>Negative feedback</a:t>
                          </a:r>
                        </a:p>
                      </a:txBody>
                      <a:tcPr/>
                    </a:tc>
                    <a:tc>
                      <a:txBody>
                        <a:bodyPr/>
                        <a:lstStyle/>
                        <a:p>
                          <a:endParaRPr lang="zh-TW"/>
                        </a:p>
                      </a:txBody>
                      <a:tcPr>
                        <a:blipFill>
                          <a:blip r:embed="rId2"/>
                          <a:stretch>
                            <a:fillRect l="-50622" t="-340000" r="-249" b="-202222"/>
                          </a:stretch>
                        </a:blipFill>
                      </a:tcPr>
                    </a:tc>
                    <a:extLst>
                      <a:ext uri="{0D108BD9-81ED-4DB2-BD59-A6C34878D82A}">
                        <a16:rowId xmlns:a16="http://schemas.microsoft.com/office/drawing/2014/main" val="10002"/>
                      </a:ext>
                    </a:extLst>
                  </a:tr>
                  <a:tr h="370840">
                    <a:tc>
                      <a:txBody>
                        <a:bodyPr/>
                        <a:lstStyle/>
                        <a:p>
                          <a:r>
                            <a:rPr lang="en-US" dirty="0"/>
                            <a:t>Signal filtering</a:t>
                          </a:r>
                        </a:p>
                      </a:txBody>
                      <a:tcPr/>
                    </a:tc>
                    <a:tc>
                      <a:txBody>
                        <a:bodyPr/>
                        <a:lstStyle/>
                        <a:p>
                          <a:endParaRPr lang="en-US" dirty="0"/>
                        </a:p>
                      </a:txBody>
                      <a:tcPr/>
                    </a:tc>
                    <a:extLst>
                      <a:ext uri="{0D108BD9-81ED-4DB2-BD59-A6C34878D82A}">
                        <a16:rowId xmlns:a16="http://schemas.microsoft.com/office/drawing/2014/main" val="10003"/>
                      </a:ext>
                    </a:extLst>
                  </a:tr>
                  <a:tr h="640080">
                    <a:tc>
                      <a:txBody>
                        <a:bodyPr/>
                        <a:lstStyle/>
                        <a:p>
                          <a:r>
                            <a:rPr lang="en-US" dirty="0"/>
                            <a:t>Opposing inputs</a:t>
                          </a:r>
                        </a:p>
                      </a:txBody>
                      <a:tcPr/>
                    </a:tc>
                    <a:tc>
                      <a:txBody>
                        <a:bodyPr/>
                        <a:lstStyle/>
                        <a:p>
                          <a:r>
                            <a:rPr lang="en-US" dirty="0"/>
                            <a:t>Thermistors   </a:t>
                          </a:r>
                          <a:r>
                            <a:rPr lang="en-US" baseline="0" dirty="0">
                              <a:sym typeface="Symbol"/>
                            </a:rPr>
                            <a:t> </a:t>
                          </a:r>
                          <a:r>
                            <a:rPr lang="en-US" dirty="0">
                              <a:sym typeface="Symbol"/>
                            </a:rPr>
                            <a:t></a:t>
                          </a:r>
                          <a:r>
                            <a:rPr lang="en-US" dirty="0"/>
                            <a:t>   Temperature-dependence</a:t>
                          </a:r>
                          <a:r>
                            <a:rPr lang="en-US" baseline="0" dirty="0"/>
                            <a:t> of other devices</a:t>
                          </a:r>
                          <a:endParaRPr lang="en-US" dirty="0"/>
                        </a:p>
                      </a:txBody>
                      <a:tcPr/>
                    </a:tc>
                    <a:extLst>
                      <a:ext uri="{0D108BD9-81ED-4DB2-BD59-A6C34878D82A}">
                        <a16:rowId xmlns:a16="http://schemas.microsoft.com/office/drawing/2014/main" val="10004"/>
                      </a:ext>
                    </a:extLst>
                  </a:tr>
                </a:tbl>
              </a:graphicData>
            </a:graphic>
          </p:graphicFrame>
        </mc:Fallback>
      </mc:AlternateContent>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1.8 Biostatistics</a:t>
            </a:r>
            <a:endParaRPr lang="zh-TW" altLang="en-US" sz="2400" dirty="0">
              <a:solidFill>
                <a:srgbClr val="996633"/>
              </a:solidFill>
            </a:endParaRPr>
          </a:p>
        </p:txBody>
      </p:sp>
      <p:pic>
        <p:nvPicPr>
          <p:cNvPr id="3" name="圖片 2">
            <a:extLst>
              <a:ext uri="{FF2B5EF4-FFF2-40B4-BE49-F238E27FC236}">
                <a16:creationId xmlns:a16="http://schemas.microsoft.com/office/drawing/2014/main" id="{B5E18B7E-3B1A-4449-87CF-AD803A143B4A}"/>
              </a:ext>
            </a:extLst>
          </p:cNvPr>
          <p:cNvPicPr>
            <a:picLocks noChangeAspect="1"/>
          </p:cNvPicPr>
          <p:nvPr/>
        </p:nvPicPr>
        <p:blipFill>
          <a:blip r:embed="rId2"/>
          <a:stretch>
            <a:fillRect/>
          </a:stretch>
        </p:blipFill>
        <p:spPr>
          <a:xfrm rot="10800000" flipV="1">
            <a:off x="318595" y="1268760"/>
            <a:ext cx="1574313" cy="1368152"/>
          </a:xfrm>
          <a:prstGeom prst="rect">
            <a:avLst/>
          </a:prstGeom>
        </p:spPr>
      </p:pic>
      <p:pic>
        <p:nvPicPr>
          <p:cNvPr id="4" name="圖片 3">
            <a:extLst>
              <a:ext uri="{FF2B5EF4-FFF2-40B4-BE49-F238E27FC236}">
                <a16:creationId xmlns:a16="http://schemas.microsoft.com/office/drawing/2014/main" id="{7FE1769D-0C39-4F18-A744-C55EF90C5034}"/>
              </a:ext>
            </a:extLst>
          </p:cNvPr>
          <p:cNvPicPr>
            <a:picLocks noChangeAspect="1"/>
          </p:cNvPicPr>
          <p:nvPr/>
        </p:nvPicPr>
        <p:blipFill>
          <a:blip r:embed="rId2"/>
          <a:stretch>
            <a:fillRect/>
          </a:stretch>
        </p:blipFill>
        <p:spPr>
          <a:xfrm rot="10800000" flipV="1">
            <a:off x="2808532" y="1268760"/>
            <a:ext cx="1574313" cy="1368152"/>
          </a:xfrm>
          <a:prstGeom prst="rect">
            <a:avLst/>
          </a:prstGeom>
        </p:spPr>
      </p:pic>
      <p:pic>
        <p:nvPicPr>
          <p:cNvPr id="5" name="圖片 4">
            <a:extLst>
              <a:ext uri="{FF2B5EF4-FFF2-40B4-BE49-F238E27FC236}">
                <a16:creationId xmlns:a16="http://schemas.microsoft.com/office/drawing/2014/main" id="{AAA188C3-6FD6-45DD-9844-3AE013EC3CE2}"/>
              </a:ext>
            </a:extLst>
          </p:cNvPr>
          <p:cNvPicPr>
            <a:picLocks noChangeAspect="1"/>
          </p:cNvPicPr>
          <p:nvPr/>
        </p:nvPicPr>
        <p:blipFill>
          <a:blip r:embed="rId2"/>
          <a:stretch>
            <a:fillRect/>
          </a:stretch>
        </p:blipFill>
        <p:spPr>
          <a:xfrm rot="10800000" flipV="1">
            <a:off x="7380312" y="1263826"/>
            <a:ext cx="1574313" cy="1368152"/>
          </a:xfrm>
          <a:prstGeom prst="rect">
            <a:avLst/>
          </a:prstGeom>
        </p:spPr>
      </p:pic>
      <p:sp>
        <p:nvSpPr>
          <p:cNvPr id="6" name="文字方塊 5">
            <a:extLst>
              <a:ext uri="{FF2B5EF4-FFF2-40B4-BE49-F238E27FC236}">
                <a16:creationId xmlns:a16="http://schemas.microsoft.com/office/drawing/2014/main" id="{AB60110F-4325-4FFB-A677-4823F5DF147F}"/>
              </a:ext>
            </a:extLst>
          </p:cNvPr>
          <p:cNvSpPr txBox="1"/>
          <p:nvPr/>
        </p:nvSpPr>
        <p:spPr>
          <a:xfrm>
            <a:off x="5364088" y="1713582"/>
            <a:ext cx="1728192" cy="923330"/>
          </a:xfrm>
          <a:prstGeom prst="rect">
            <a:avLst/>
          </a:prstGeom>
          <a:noFill/>
        </p:spPr>
        <p:txBody>
          <a:bodyPr wrap="square" rtlCol="0">
            <a:spAutoFit/>
          </a:bodyPr>
          <a:lstStyle/>
          <a:p>
            <a:r>
              <a:rPr lang="zh-TW" altLang="en-US" sz="5400" dirty="0">
                <a:sym typeface="Symbol" panose="05050102010706020507" pitchFamily="18" charset="2"/>
              </a:rPr>
              <a:t>  </a:t>
            </a:r>
            <a:endParaRPr lang="zh-TW" altLang="en-US" sz="5400" dirty="0"/>
          </a:p>
        </p:txBody>
      </p:sp>
      <p:sp>
        <p:nvSpPr>
          <p:cNvPr id="7" name="文字方塊 6">
            <a:extLst>
              <a:ext uri="{FF2B5EF4-FFF2-40B4-BE49-F238E27FC236}">
                <a16:creationId xmlns:a16="http://schemas.microsoft.com/office/drawing/2014/main" id="{9E144331-5CAA-4257-86C6-CF6739B933F9}"/>
              </a:ext>
            </a:extLst>
          </p:cNvPr>
          <p:cNvSpPr txBox="1"/>
          <p:nvPr/>
        </p:nvSpPr>
        <p:spPr>
          <a:xfrm>
            <a:off x="3923928" y="3035061"/>
            <a:ext cx="1296144" cy="923330"/>
          </a:xfrm>
          <a:prstGeom prst="rect">
            <a:avLst/>
          </a:prstGeom>
          <a:noFill/>
        </p:spPr>
        <p:txBody>
          <a:bodyPr wrap="square" rtlCol="0">
            <a:spAutoFit/>
          </a:bodyPr>
          <a:lstStyle/>
          <a:p>
            <a:r>
              <a:rPr lang="en-US" altLang="zh-TW" sz="5400" dirty="0">
                <a:sym typeface="Symbol" panose="05050102010706020507" pitchFamily="18" charset="2"/>
              </a:rPr>
              <a:t> vs.</a:t>
            </a:r>
            <a:endParaRPr lang="zh-TW" altLang="en-US" sz="5400" dirty="0"/>
          </a:p>
        </p:txBody>
      </p:sp>
      <p:pic>
        <p:nvPicPr>
          <p:cNvPr id="8" name="圖片 7">
            <a:extLst>
              <a:ext uri="{FF2B5EF4-FFF2-40B4-BE49-F238E27FC236}">
                <a16:creationId xmlns:a16="http://schemas.microsoft.com/office/drawing/2014/main" id="{5A5EBAE6-7F4B-45CD-B8CF-26DDD92DE9D3}"/>
              </a:ext>
            </a:extLst>
          </p:cNvPr>
          <p:cNvPicPr>
            <a:picLocks noChangeAspect="1"/>
          </p:cNvPicPr>
          <p:nvPr/>
        </p:nvPicPr>
        <p:blipFill>
          <a:blip r:embed="rId3"/>
          <a:stretch>
            <a:fillRect/>
          </a:stretch>
        </p:blipFill>
        <p:spPr>
          <a:xfrm>
            <a:off x="1646541" y="4509120"/>
            <a:ext cx="5472608" cy="1872208"/>
          </a:xfrm>
          <a:prstGeom prst="rect">
            <a:avLst/>
          </a:prstGeom>
        </p:spPr>
      </p:pic>
      <p:sp>
        <p:nvSpPr>
          <p:cNvPr id="9" name="矩形 8">
            <a:extLst>
              <a:ext uri="{FF2B5EF4-FFF2-40B4-BE49-F238E27FC236}">
                <a16:creationId xmlns:a16="http://schemas.microsoft.com/office/drawing/2014/main" id="{61802C0E-BC6C-4255-B5B9-CA696F929354}"/>
              </a:ext>
            </a:extLst>
          </p:cNvPr>
          <p:cNvSpPr/>
          <p:nvPr/>
        </p:nvSpPr>
        <p:spPr>
          <a:xfrm>
            <a:off x="7618592" y="6237312"/>
            <a:ext cx="1493912" cy="461665"/>
          </a:xfrm>
          <a:prstGeom prst="rect">
            <a:avLst/>
          </a:prstGeom>
        </p:spPr>
        <p:txBody>
          <a:bodyPr wrap="square">
            <a:spAutoFit/>
          </a:bodyPr>
          <a:lstStyle/>
          <a:p>
            <a:r>
              <a:rPr lang="en-US" altLang="zh-TW" sz="800" dirty="0"/>
              <a:t>https://itis.swiss/virtual-population/virtual-population/overview/</a:t>
            </a:r>
            <a:endParaRPr lang="zh-TW" altLang="en-US" sz="800"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endParaRPr lang="zh-TW" altLang="en-US" sz="2400" dirty="0">
              <a:solidFill>
                <a:srgbClr val="996633"/>
              </a:solidFill>
            </a:endParaRPr>
          </a:p>
        </p:txBody>
      </p:sp>
      <p:pic>
        <p:nvPicPr>
          <p:cNvPr id="3" name="Picture 2"/>
          <p:cNvPicPr>
            <a:picLocks noChangeAspect="1"/>
          </p:cNvPicPr>
          <p:nvPr/>
        </p:nvPicPr>
        <p:blipFill>
          <a:blip r:embed="rId2"/>
          <a:stretch>
            <a:fillRect/>
          </a:stretch>
        </p:blipFill>
        <p:spPr>
          <a:xfrm>
            <a:off x="2051720" y="685848"/>
            <a:ext cx="1368152" cy="695541"/>
          </a:xfrm>
          <a:prstGeom prst="rect">
            <a:avLst/>
          </a:prstGeom>
        </p:spPr>
      </p:pic>
      <p:pic>
        <p:nvPicPr>
          <p:cNvPr id="4" name="Picture 3"/>
          <p:cNvPicPr>
            <a:picLocks noChangeAspect="1"/>
          </p:cNvPicPr>
          <p:nvPr/>
        </p:nvPicPr>
        <p:blipFill>
          <a:blip r:embed="rId3"/>
          <a:stretch>
            <a:fillRect/>
          </a:stretch>
        </p:blipFill>
        <p:spPr>
          <a:xfrm>
            <a:off x="1907704" y="1792887"/>
            <a:ext cx="2357325" cy="895640"/>
          </a:xfrm>
          <a:prstGeom prst="rect">
            <a:avLst/>
          </a:prstGeom>
        </p:spPr>
      </p:pic>
      <p:pic>
        <p:nvPicPr>
          <p:cNvPr id="5" name="Picture 4"/>
          <p:cNvPicPr>
            <a:picLocks noChangeAspect="1"/>
          </p:cNvPicPr>
          <p:nvPr/>
        </p:nvPicPr>
        <p:blipFill>
          <a:blip r:embed="rId4"/>
          <a:stretch>
            <a:fillRect/>
          </a:stretch>
        </p:blipFill>
        <p:spPr>
          <a:xfrm>
            <a:off x="1907704" y="3284984"/>
            <a:ext cx="3048124" cy="404207"/>
          </a:xfrm>
          <a:prstGeom prst="rect">
            <a:avLst/>
          </a:prstGeom>
        </p:spPr>
      </p:pic>
      <p:pic>
        <p:nvPicPr>
          <p:cNvPr id="6" name="Picture 5"/>
          <p:cNvPicPr>
            <a:picLocks noChangeAspect="1"/>
          </p:cNvPicPr>
          <p:nvPr/>
        </p:nvPicPr>
        <p:blipFill>
          <a:blip r:embed="rId5"/>
          <a:stretch>
            <a:fillRect/>
          </a:stretch>
        </p:blipFill>
        <p:spPr>
          <a:xfrm>
            <a:off x="1874962" y="4281222"/>
            <a:ext cx="2122859" cy="658251"/>
          </a:xfrm>
          <a:prstGeom prst="rect">
            <a:avLst/>
          </a:prstGeom>
        </p:spPr>
      </p:pic>
      <p:pic>
        <p:nvPicPr>
          <p:cNvPr id="7" name="Picture 6"/>
          <p:cNvPicPr>
            <a:picLocks noChangeAspect="1"/>
          </p:cNvPicPr>
          <p:nvPr/>
        </p:nvPicPr>
        <p:blipFill>
          <a:blip r:embed="rId6"/>
          <a:stretch>
            <a:fillRect/>
          </a:stretch>
        </p:blipFill>
        <p:spPr>
          <a:xfrm>
            <a:off x="1979712" y="5547850"/>
            <a:ext cx="3202979" cy="7633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1.1 Terminology of Medicine and Medical Devices</a:t>
            </a:r>
            <a:endParaRPr lang="zh-TW" altLang="en-US" sz="2400" dirty="0">
              <a:solidFill>
                <a:srgbClr val="996633"/>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14404319"/>
              </p:ext>
            </p:extLst>
          </p:nvPr>
        </p:nvGraphicFramePr>
        <p:xfrm>
          <a:off x="251520" y="980728"/>
          <a:ext cx="8568951" cy="3769360"/>
        </p:xfrm>
        <a:graphic>
          <a:graphicData uri="http://schemas.openxmlformats.org/drawingml/2006/table">
            <a:tbl>
              <a:tblPr firstRow="1" bandRow="1">
                <a:tableStyleId>{5C22544A-7EE6-4342-B048-85BDC9FD1C3A}</a:tableStyleId>
              </a:tblPr>
              <a:tblGrid>
                <a:gridCol w="2088232">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3672407">
                  <a:extLst>
                    <a:ext uri="{9D8B030D-6E8A-4147-A177-3AD203B41FA5}">
                      <a16:colId xmlns:a16="http://schemas.microsoft.com/office/drawing/2014/main" val="20002"/>
                    </a:ext>
                  </a:extLst>
                </a:gridCol>
              </a:tblGrid>
              <a:tr h="370840">
                <a:tc>
                  <a:txBody>
                    <a:bodyPr/>
                    <a:lstStyle/>
                    <a:p>
                      <a:r>
                        <a:rPr lang="en-US" dirty="0"/>
                        <a:t>Type</a:t>
                      </a:r>
                    </a:p>
                  </a:txBody>
                  <a:tcPr/>
                </a:tc>
                <a:tc>
                  <a:txBody>
                    <a:bodyPr/>
                    <a:lstStyle/>
                    <a:p>
                      <a:r>
                        <a:rPr lang="en-US" dirty="0"/>
                        <a:t>Dictionary</a:t>
                      </a:r>
                    </a:p>
                  </a:txBody>
                  <a:tcPr/>
                </a:tc>
                <a:tc>
                  <a:txBody>
                    <a:bodyPr/>
                    <a:lstStyle/>
                    <a:p>
                      <a:r>
                        <a:rPr lang="en-US" altLang="zh-TW" dirty="0"/>
                        <a:t>Homepage</a:t>
                      </a:r>
                      <a:endParaRPr lang="en-US" dirty="0"/>
                    </a:p>
                  </a:txBody>
                  <a:tcPr/>
                </a:tc>
                <a:extLst>
                  <a:ext uri="{0D108BD9-81ED-4DB2-BD59-A6C34878D82A}">
                    <a16:rowId xmlns:a16="http://schemas.microsoft.com/office/drawing/2014/main" val="10000"/>
                  </a:ext>
                </a:extLst>
              </a:tr>
              <a:tr h="370840">
                <a:tc>
                  <a:txBody>
                    <a:bodyPr/>
                    <a:lstStyle/>
                    <a:p>
                      <a:r>
                        <a:rPr lang="en-US" dirty="0"/>
                        <a:t>English-Chinese Medical Dictionary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b="1" dirty="0">
                          <a:latin typeface="DFKai-SB" panose="03000509000000000000" pitchFamily="65" charset="-120"/>
                          <a:ea typeface="DFKai-SB" panose="03000509000000000000" pitchFamily="65" charset="-120"/>
                        </a:rPr>
                        <a:t>榮陽數位化醫學字典</a:t>
                      </a:r>
                      <a:endParaRPr lang="en-US" altLang="zh-TW" b="1" dirty="0">
                        <a:latin typeface="DFKai-SB" panose="03000509000000000000" pitchFamily="65" charset="-120"/>
                        <a:ea typeface="DFKai-SB" panose="03000509000000000000" pitchFamily="65" charset="-120"/>
                      </a:endParaRPr>
                    </a:p>
                    <a:p>
                      <a:r>
                        <a:rPr lang="zh-TW" altLang="zh-TW" sz="1400" dirty="0">
                          <a:latin typeface="DFKai-SB" panose="03000509000000000000" pitchFamily="65" charset="-120"/>
                          <a:ea typeface="DFKai-SB" panose="03000509000000000000" pitchFamily="65" charset="-120"/>
                        </a:rPr>
                        <a:t>由台北榮民總醫院及陽明大學合作建立的數位化醫學辭典。可查詢中文及英文醫學字彙。</a:t>
                      </a:r>
                      <a:endParaRPr lang="en-US" sz="1400" dirty="0">
                        <a:latin typeface="DFKai-SB" panose="03000509000000000000" pitchFamily="65" charset="-120"/>
                        <a:ea typeface="DFKai-SB" panose="03000509000000000000" pitchFamily="65" charset="-120"/>
                      </a:endParaRPr>
                    </a:p>
                  </a:txBody>
                  <a:tcPr/>
                </a:tc>
                <a:tc>
                  <a:txBody>
                    <a:bodyPr/>
                    <a:lstStyle/>
                    <a:p>
                      <a:r>
                        <a:rPr lang="en-US" dirty="0">
                          <a:hlinkClick r:id="rId2"/>
                        </a:rPr>
                        <a:t>http://libs2.vghtpe.gov.tw/digital_new/portal_d1.php?button_num=d1</a:t>
                      </a:r>
                      <a:endParaRPr lang="en-US" dirty="0"/>
                    </a:p>
                    <a:p>
                      <a:endParaRPr lang="en-US"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English-Chinese Dictionary</a:t>
                      </a:r>
                    </a:p>
                  </a:txBody>
                  <a:tcPr/>
                </a:tc>
                <a:tc>
                  <a:txBody>
                    <a:bodyPr/>
                    <a:lstStyle/>
                    <a:p>
                      <a:r>
                        <a:rPr lang="en-US" b="1" dirty="0">
                          <a:latin typeface="DFKai-SB" panose="03000509000000000000" pitchFamily="65" charset="-120"/>
                          <a:ea typeface="DFKai-SB" panose="03000509000000000000" pitchFamily="65" charset="-120"/>
                        </a:rPr>
                        <a:t>YAHOO</a:t>
                      </a:r>
                      <a:r>
                        <a:rPr lang="zh-TW" altLang="en-US" b="1" dirty="0">
                          <a:latin typeface="DFKai-SB" panose="03000509000000000000" pitchFamily="65" charset="-120"/>
                          <a:ea typeface="DFKai-SB" panose="03000509000000000000" pitchFamily="65" charset="-120"/>
                        </a:rPr>
                        <a:t>奇摩字典</a:t>
                      </a:r>
                      <a:endParaRPr lang="en-US" b="1" dirty="0">
                        <a:latin typeface="DFKai-SB" panose="03000509000000000000" pitchFamily="65" charset="-120"/>
                        <a:ea typeface="DFKai-SB" panose="03000509000000000000" pitchFamily="65" charset="-120"/>
                      </a:endParaRPr>
                    </a:p>
                  </a:txBody>
                  <a:tcPr/>
                </a:tc>
                <a:tc>
                  <a:txBody>
                    <a:bodyPr/>
                    <a:lstStyle/>
                    <a:p>
                      <a:r>
                        <a:rPr lang="en-US" dirty="0">
                          <a:hlinkClick r:id="rId3"/>
                        </a:rPr>
                        <a:t>https://tw.dictionary.yahoo.com/</a:t>
                      </a:r>
                      <a:endParaRPr lang="en-US" dirty="0"/>
                    </a:p>
                  </a:txBody>
                  <a:tcPr/>
                </a:tc>
                <a:extLst>
                  <a:ext uri="{0D108BD9-81ED-4DB2-BD59-A6C34878D82A}">
                    <a16:rowId xmlns:a16="http://schemas.microsoft.com/office/drawing/2014/main" val="10002"/>
                  </a:ext>
                </a:extLst>
              </a:tr>
              <a:tr h="370840">
                <a:tc>
                  <a:txBody>
                    <a:bodyPr/>
                    <a:lstStyle/>
                    <a:p>
                      <a:r>
                        <a:rPr lang="en-US" dirty="0"/>
                        <a:t>English-</a:t>
                      </a:r>
                      <a:r>
                        <a:rPr lang="en-US" dirty="0" err="1"/>
                        <a:t>Indonessian</a:t>
                      </a:r>
                      <a:r>
                        <a:rPr lang="en-US" dirty="0"/>
                        <a:t> Medical Dictionary</a:t>
                      </a:r>
                    </a:p>
                  </a:txBody>
                  <a:tcPr/>
                </a:tc>
                <a:tc>
                  <a:txBody>
                    <a:bodyPr/>
                    <a:lstStyle/>
                    <a:p>
                      <a:r>
                        <a:rPr lang="en-US" altLang="zh-TW" dirty="0"/>
                        <a:t>(To</a:t>
                      </a:r>
                      <a:r>
                        <a:rPr lang="en-US" altLang="zh-TW" baseline="0" dirty="0"/>
                        <a:t> be found)</a:t>
                      </a:r>
                      <a:endParaRPr lang="en-US" dirty="0"/>
                    </a:p>
                  </a:txBody>
                  <a:tcPr/>
                </a:tc>
                <a:tc>
                  <a:txBody>
                    <a:bodyPr/>
                    <a:lstStyle/>
                    <a:p>
                      <a:r>
                        <a:rPr lang="en-US" dirty="0"/>
                        <a:t>(To</a:t>
                      </a:r>
                      <a:r>
                        <a:rPr lang="en-US" baseline="0" dirty="0"/>
                        <a:t> be found)</a:t>
                      </a:r>
                      <a:endParaRPr lang="en-US" dirty="0"/>
                    </a:p>
                  </a:txBody>
                  <a:tcPr/>
                </a:tc>
                <a:extLst>
                  <a:ext uri="{0D108BD9-81ED-4DB2-BD59-A6C34878D82A}">
                    <a16:rowId xmlns:a16="http://schemas.microsoft.com/office/drawing/2014/main" val="10003"/>
                  </a:ext>
                </a:extLst>
              </a:tr>
              <a:tr h="370840">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5"/>
                  </a:ext>
                </a:extLst>
              </a:tr>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1.9 Generalized Static Characteristics</a:t>
            </a:r>
            <a:endParaRPr lang="zh-TW" altLang="en-US" sz="2400" dirty="0">
              <a:solidFill>
                <a:srgbClr val="996633"/>
              </a:solidFill>
            </a:endParaRPr>
          </a:p>
        </p:txBody>
      </p:sp>
      <p:graphicFrame>
        <p:nvGraphicFramePr>
          <p:cNvPr id="3" name="Table 2"/>
          <p:cNvGraphicFramePr>
            <a:graphicFrameLocks noGrp="1"/>
          </p:cNvGraphicFramePr>
          <p:nvPr/>
        </p:nvGraphicFramePr>
        <p:xfrm>
          <a:off x="1524000" y="1397000"/>
          <a:ext cx="6096000" cy="25958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endParaRPr lang="en-US" dirty="0"/>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5"/>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06"/>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575227008"/>
              </p:ext>
            </p:extLst>
          </p:nvPr>
        </p:nvGraphicFramePr>
        <p:xfrm>
          <a:off x="1524000" y="1397000"/>
          <a:ext cx="6096000" cy="4719320"/>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a:solidFill>
                            <a:schemeClr val="bg1">
                              <a:lumMod val="95000"/>
                            </a:schemeClr>
                          </a:solidFill>
                        </a:rPr>
                        <a:t>Characteristics</a:t>
                      </a:r>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r>
                        <a:rPr lang="en-US" dirty="0"/>
                        <a:t>Accuracy</a:t>
                      </a:r>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r>
                        <a:rPr lang="en-US" dirty="0"/>
                        <a:t>Precision</a:t>
                      </a:r>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Resolution</a:t>
                      </a:r>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r>
                        <a:rPr lang="en-US" dirty="0"/>
                        <a:t>Reproducibility</a:t>
                      </a:r>
                    </a:p>
                  </a:txBody>
                  <a:tcPr/>
                </a:tc>
                <a:tc>
                  <a:txBody>
                    <a:bodyPr/>
                    <a:lstStyle/>
                    <a:p>
                      <a:endParaRPr lang="en-US"/>
                    </a:p>
                  </a:txBody>
                  <a:tcPr/>
                </a:tc>
                <a:extLst>
                  <a:ext uri="{0D108BD9-81ED-4DB2-BD59-A6C34878D82A}">
                    <a16:rowId xmlns:a16="http://schemas.microsoft.com/office/drawing/2014/main" val="10004"/>
                  </a:ext>
                </a:extLst>
              </a:tr>
              <a:tr h="370840">
                <a:tc>
                  <a:txBody>
                    <a:bodyPr/>
                    <a:lstStyle/>
                    <a:p>
                      <a:r>
                        <a:rPr lang="en-US" dirty="0"/>
                        <a:t>Statistical control</a:t>
                      </a:r>
                    </a:p>
                  </a:txBody>
                  <a:tcPr/>
                </a:tc>
                <a:tc>
                  <a:txBody>
                    <a:bodyPr/>
                    <a:lstStyle/>
                    <a:p>
                      <a:r>
                        <a:rPr lang="en-US" dirty="0"/>
                        <a:t>To tolerate random variations;</a:t>
                      </a:r>
                    </a:p>
                    <a:p>
                      <a:r>
                        <a:rPr lang="en-US" dirty="0"/>
                        <a:t>By averaging;</a:t>
                      </a:r>
                    </a:p>
                  </a:txBody>
                  <a:tcPr/>
                </a:tc>
                <a:extLst>
                  <a:ext uri="{0D108BD9-81ED-4DB2-BD59-A6C34878D82A}">
                    <a16:rowId xmlns:a16="http://schemas.microsoft.com/office/drawing/2014/main" val="10005"/>
                  </a:ext>
                </a:extLst>
              </a:tr>
              <a:tr h="370840">
                <a:tc>
                  <a:txBody>
                    <a:bodyPr/>
                    <a:lstStyle/>
                    <a:p>
                      <a:r>
                        <a:rPr lang="en-US" dirty="0"/>
                        <a:t>Static sensitivity</a:t>
                      </a:r>
                    </a:p>
                  </a:txBody>
                  <a:tcPr/>
                </a:tc>
                <a:tc>
                  <a:txBody>
                    <a:bodyPr/>
                    <a:lstStyle/>
                    <a:p>
                      <a:endParaRPr lang="en-US" dirty="0"/>
                    </a:p>
                  </a:txBody>
                  <a:tcPr/>
                </a:tc>
                <a:extLst>
                  <a:ext uri="{0D108BD9-81ED-4DB2-BD59-A6C34878D82A}">
                    <a16:rowId xmlns:a16="http://schemas.microsoft.com/office/drawing/2014/main" val="10006"/>
                  </a:ext>
                </a:extLst>
              </a:tr>
              <a:tr h="370840">
                <a:tc>
                  <a:txBody>
                    <a:bodyPr/>
                    <a:lstStyle/>
                    <a:p>
                      <a:r>
                        <a:rPr lang="en-US" dirty="0"/>
                        <a:t>Zero drift</a:t>
                      </a:r>
                    </a:p>
                  </a:txBody>
                  <a:tcPr/>
                </a:tc>
                <a:tc>
                  <a:txBody>
                    <a:bodyPr/>
                    <a:lstStyle/>
                    <a:p>
                      <a:endParaRPr lang="en-US" dirty="0"/>
                    </a:p>
                  </a:txBody>
                  <a:tcPr/>
                </a:tc>
                <a:extLst>
                  <a:ext uri="{0D108BD9-81ED-4DB2-BD59-A6C34878D82A}">
                    <a16:rowId xmlns:a16="http://schemas.microsoft.com/office/drawing/2014/main" val="10007"/>
                  </a:ext>
                </a:extLst>
              </a:tr>
              <a:tr h="370840">
                <a:tc>
                  <a:txBody>
                    <a:bodyPr/>
                    <a:lstStyle/>
                    <a:p>
                      <a:r>
                        <a:rPr lang="en-US" dirty="0"/>
                        <a:t>Sensitivity drift</a:t>
                      </a:r>
                    </a:p>
                  </a:txBody>
                  <a:tcPr/>
                </a:tc>
                <a:tc>
                  <a:txBody>
                    <a:bodyPr/>
                    <a:lstStyle/>
                    <a:p>
                      <a:endParaRPr lang="en-US"/>
                    </a:p>
                  </a:txBody>
                  <a:tcPr/>
                </a:tc>
                <a:extLst>
                  <a:ext uri="{0D108BD9-81ED-4DB2-BD59-A6C34878D82A}">
                    <a16:rowId xmlns:a16="http://schemas.microsoft.com/office/drawing/2014/main" val="10008"/>
                  </a:ext>
                </a:extLst>
              </a:tr>
              <a:tr h="370840">
                <a:tc>
                  <a:txBody>
                    <a:bodyPr/>
                    <a:lstStyle/>
                    <a:p>
                      <a:r>
                        <a:rPr lang="en-US" dirty="0"/>
                        <a:t>Linearity</a:t>
                      </a:r>
                    </a:p>
                  </a:txBody>
                  <a:tcPr/>
                </a:tc>
                <a:tc>
                  <a:txBody>
                    <a:bodyPr/>
                    <a:lstStyle/>
                    <a:p>
                      <a:endParaRPr lang="en-US"/>
                    </a:p>
                  </a:txBody>
                  <a:tcPr/>
                </a:tc>
                <a:extLst>
                  <a:ext uri="{0D108BD9-81ED-4DB2-BD59-A6C34878D82A}">
                    <a16:rowId xmlns:a16="http://schemas.microsoft.com/office/drawing/2014/main" val="10009"/>
                  </a:ext>
                </a:extLst>
              </a:tr>
              <a:tr h="370840">
                <a:tc>
                  <a:txBody>
                    <a:bodyPr/>
                    <a:lstStyle/>
                    <a:p>
                      <a:r>
                        <a:rPr lang="en-US" dirty="0"/>
                        <a:t>Input range</a:t>
                      </a:r>
                    </a:p>
                  </a:txBody>
                  <a:tcPr/>
                </a:tc>
                <a:tc>
                  <a:txBody>
                    <a:bodyPr/>
                    <a:lstStyle/>
                    <a:p>
                      <a:endParaRPr lang="en-US"/>
                    </a:p>
                  </a:txBody>
                  <a:tcPr/>
                </a:tc>
                <a:extLst>
                  <a:ext uri="{0D108BD9-81ED-4DB2-BD59-A6C34878D82A}">
                    <a16:rowId xmlns:a16="http://schemas.microsoft.com/office/drawing/2014/main" val="10010"/>
                  </a:ext>
                </a:extLst>
              </a:tr>
              <a:tr h="370840">
                <a:tc>
                  <a:txBody>
                    <a:bodyPr/>
                    <a:lstStyle/>
                    <a:p>
                      <a:r>
                        <a:rPr lang="en-US" dirty="0"/>
                        <a:t>Input impedance</a:t>
                      </a:r>
                    </a:p>
                  </a:txBody>
                  <a:tcPr/>
                </a:tc>
                <a:tc>
                  <a:txBody>
                    <a:bodyPr/>
                    <a:lstStyle/>
                    <a:p>
                      <a:endParaRPr lang="en-US" dirty="0"/>
                    </a:p>
                  </a:txBody>
                  <a:tcPr/>
                </a:tc>
                <a:extLst>
                  <a:ext uri="{0D108BD9-81ED-4DB2-BD59-A6C34878D82A}">
                    <a16:rowId xmlns:a16="http://schemas.microsoft.com/office/drawing/2014/main" val="10011"/>
                  </a:ext>
                </a:extLst>
              </a:tr>
            </a:tbl>
          </a:graphicData>
        </a:graphic>
      </p:graphicFrame>
      <p:sp>
        <p:nvSpPr>
          <p:cNvPr id="4" name="文字方塊 3">
            <a:extLst>
              <a:ext uri="{FF2B5EF4-FFF2-40B4-BE49-F238E27FC236}">
                <a16:creationId xmlns:a16="http://schemas.microsoft.com/office/drawing/2014/main" id="{ED9F33EC-EDAA-45C1-933F-6BAD49A4C740}"/>
              </a:ext>
            </a:extLst>
          </p:cNvPr>
          <p:cNvSpPr txBox="1"/>
          <p:nvPr/>
        </p:nvSpPr>
        <p:spPr>
          <a:xfrm>
            <a:off x="1403648" y="577666"/>
            <a:ext cx="5400600" cy="646331"/>
          </a:xfrm>
          <a:prstGeom prst="rect">
            <a:avLst/>
          </a:prstGeom>
          <a:noFill/>
        </p:spPr>
        <p:txBody>
          <a:bodyPr wrap="square" rtlCol="0">
            <a:spAutoFit/>
          </a:bodyPr>
          <a:lstStyle/>
          <a:p>
            <a:r>
              <a:rPr lang="en-US" altLang="zh-TW" dirty="0"/>
              <a:t>Static characteristics</a:t>
            </a:r>
            <a:r>
              <a:rPr lang="zh-TW" altLang="en-US" dirty="0"/>
              <a:t>：     </a:t>
            </a:r>
            <a:r>
              <a:rPr lang="en-US" altLang="zh-TW" dirty="0"/>
              <a:t>Input =DC or low-frequency</a:t>
            </a:r>
          </a:p>
          <a:p>
            <a:r>
              <a:rPr lang="en-US" altLang="zh-TW" dirty="0"/>
              <a:t>Dynamic characteristics</a:t>
            </a:r>
            <a:r>
              <a:rPr lang="zh-TW" altLang="en-US" dirty="0"/>
              <a:t>：</a:t>
            </a:r>
            <a:r>
              <a:rPr lang="en-US" altLang="zh-TW" dirty="0"/>
              <a:t>Input = AC</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611560" y="980728"/>
                <a:ext cx="8136904" cy="3430619"/>
              </a:xfrm>
              <a:prstGeom prst="rect">
                <a:avLst/>
              </a:prstGeom>
              <a:noFill/>
              <a:ln>
                <a:solidFill>
                  <a:schemeClr val="accent3">
                    <a:lumMod val="50000"/>
                  </a:schemeClr>
                </a:solidFill>
              </a:ln>
            </p:spPr>
            <p:txBody>
              <a:bodyPr wrap="square" rtlCol="0">
                <a:spAutoFit/>
              </a:bodyPr>
              <a:lstStyle/>
              <a:p>
                <a:r>
                  <a:rPr lang="en-US" dirty="0"/>
                  <a:t>Static sensitivity :  </a:t>
                </a:r>
              </a:p>
              <a:p>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m:rPr>
                              <m:nor/>
                            </m:rPr>
                            <a:rPr lang="en-US" altLang="zh-TW" b="0" i="0" smtClean="0">
                              <a:latin typeface="Cambria Math" panose="02040503050406030204" pitchFamily="18" charset="0"/>
                            </a:rPr>
                            <m:t>     </m:t>
                          </m:r>
                          <m:r>
                            <m:rPr>
                              <m:nor/>
                            </m:rPr>
                            <a:rPr lang="en-US" altLang="zh-TW" dirty="0"/>
                            <m:t>the</m:t>
                          </m:r>
                          <m:r>
                            <m:rPr>
                              <m:nor/>
                            </m:rPr>
                            <a:rPr lang="en-US" altLang="zh-TW" dirty="0"/>
                            <m:t> </m:t>
                          </m:r>
                          <m:r>
                            <m:rPr>
                              <m:nor/>
                            </m:rPr>
                            <a:rPr lang="en-US" altLang="zh-TW" dirty="0"/>
                            <m:t>incremental</m:t>
                          </m:r>
                          <m:r>
                            <m:rPr>
                              <m:nor/>
                            </m:rPr>
                            <a:rPr lang="en-US" altLang="zh-TW" dirty="0"/>
                            <m:t> </m:t>
                          </m:r>
                          <m:r>
                            <m:rPr>
                              <m:nor/>
                            </m:rPr>
                            <a:rPr lang="en-US" altLang="zh-TW" dirty="0"/>
                            <m:t>output</m:t>
                          </m:r>
                          <m:r>
                            <m:rPr>
                              <m:nor/>
                            </m:rPr>
                            <a:rPr lang="en-US" altLang="zh-TW" dirty="0"/>
                            <m:t> </m:t>
                          </m:r>
                          <m:r>
                            <m:rPr>
                              <m:nor/>
                            </m:rPr>
                            <a:rPr lang="en-US" altLang="zh-TW" dirty="0"/>
                            <m:t>quantity</m:t>
                          </m:r>
                          <m:r>
                            <m:rPr>
                              <m:nor/>
                            </m:rPr>
                            <a:rPr lang="en-US" altLang="zh-TW" b="0" i="0" dirty="0" smtClean="0"/>
                            <m:t>   </m:t>
                          </m:r>
                        </m:num>
                        <m:den>
                          <m:r>
                            <m:rPr>
                              <m:nor/>
                            </m:rPr>
                            <a:rPr lang="en-US" altLang="zh-TW" dirty="0"/>
                            <m:t>the</m:t>
                          </m:r>
                          <m:r>
                            <m:rPr>
                              <m:nor/>
                            </m:rPr>
                            <a:rPr lang="en-US" altLang="zh-TW" dirty="0"/>
                            <m:t> </m:t>
                          </m:r>
                          <m:r>
                            <m:rPr>
                              <m:nor/>
                            </m:rPr>
                            <a:rPr lang="en-US" altLang="zh-TW" dirty="0"/>
                            <m:t>incremental</m:t>
                          </m:r>
                          <m:r>
                            <m:rPr>
                              <m:nor/>
                            </m:rPr>
                            <a:rPr lang="en-US" altLang="zh-TW" dirty="0"/>
                            <m:t> </m:t>
                          </m:r>
                          <m:r>
                            <m:rPr>
                              <m:nor/>
                            </m:rPr>
                            <a:rPr lang="en-US" altLang="zh-TW" b="0" i="0" dirty="0" smtClean="0"/>
                            <m:t>in</m:t>
                          </m:r>
                          <m:r>
                            <m:rPr>
                              <m:nor/>
                            </m:rPr>
                            <a:rPr lang="en-US" altLang="zh-TW" dirty="0"/>
                            <m:t>put</m:t>
                          </m:r>
                          <m:r>
                            <m:rPr>
                              <m:nor/>
                            </m:rPr>
                            <a:rPr lang="en-US" altLang="zh-TW" dirty="0"/>
                            <m:t> </m:t>
                          </m:r>
                          <m:r>
                            <m:rPr>
                              <m:nor/>
                            </m:rPr>
                            <a:rPr lang="en-US" altLang="zh-TW" dirty="0"/>
                            <m:t>quantity</m:t>
                          </m:r>
                        </m:den>
                      </m:f>
                    </m:oMath>
                  </m:oMathPara>
                </a14:m>
                <a:endParaRPr lang="en-US" dirty="0"/>
              </a:p>
              <a:p>
                <a:endParaRPr lang="en-US" dirty="0"/>
              </a:p>
              <a:p>
                <a:endParaRPr lang="en-US" dirty="0"/>
              </a:p>
              <a:p>
                <a:r>
                  <a:rPr lang="en-US" dirty="0"/>
                  <a:t>         Example:  the static sensitivity of strain-gage blood-pressure sensor</a:t>
                </a:r>
              </a:p>
              <a:p>
                <a:endParaRPr lang="en-US" dirty="0"/>
              </a:p>
              <a:p>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m:rPr>
                              <m:nor/>
                            </m:rPr>
                            <a:rPr lang="en-US" altLang="zh-TW" dirty="0"/>
                            <m:t>50 </m:t>
                          </m:r>
                          <m:r>
                            <m:rPr>
                              <m:nor/>
                            </m:rPr>
                            <a:rPr lang="en-US" altLang="zh-TW" dirty="0">
                              <a:sym typeface="Symbol"/>
                            </a:rPr>
                            <m:t></m:t>
                          </m:r>
                          <m:r>
                            <m:rPr>
                              <m:nor/>
                            </m:rPr>
                            <a:rPr lang="en-US" altLang="zh-TW" dirty="0"/>
                            <m:t>V</m:t>
                          </m:r>
                          <m:r>
                            <m:rPr>
                              <m:nor/>
                            </m:rPr>
                            <a:rPr lang="en-US" altLang="zh-TW" dirty="0"/>
                            <m:t> </m:t>
                          </m:r>
                          <m:r>
                            <m:rPr>
                              <m:nor/>
                            </m:rPr>
                            <a:rPr lang="en-US" altLang="zh-TW" dirty="0"/>
                            <m:t>V</m:t>
                          </m:r>
                          <m:r>
                            <m:rPr>
                              <m:nor/>
                            </m:rPr>
                            <a:rPr lang="en-US" altLang="zh-TW" baseline="30000" dirty="0">
                              <a:sym typeface="Symbol"/>
                            </a:rPr>
                            <m:t></m:t>
                          </m:r>
                          <m:r>
                            <m:rPr>
                              <m:nor/>
                            </m:rPr>
                            <a:rPr lang="en-US" altLang="zh-TW" baseline="30000" dirty="0"/>
                            <m:t>1</m:t>
                          </m:r>
                        </m:num>
                        <m:den>
                          <m:r>
                            <a:rPr lang="en-US" altLang="zh-TW" b="0" i="1" dirty="0" smtClean="0">
                              <a:latin typeface="Cambria Math" panose="02040503050406030204" pitchFamily="18" charset="0"/>
                            </a:rPr>
                            <m:t>1 </m:t>
                          </m:r>
                          <m:r>
                            <a:rPr lang="en-US" altLang="zh-TW" b="0" i="1" dirty="0" smtClean="0">
                              <a:latin typeface="Cambria Math" panose="02040503050406030204" pitchFamily="18" charset="0"/>
                            </a:rPr>
                            <m:t>𝑚𝑚𝐻𝑔</m:t>
                          </m:r>
                        </m:den>
                      </m:f>
                    </m:oMath>
                  </m:oMathPara>
                </a14:m>
                <a:endParaRPr lang="en-US" dirty="0"/>
              </a:p>
              <a:p>
                <a:endParaRPr lang="en-US" dirty="0"/>
              </a:p>
              <a:p>
                <a:endParaRPr lang="en-US" dirty="0"/>
              </a:p>
              <a:p>
                <a:endParaRPr lang="en-US" dirty="0"/>
              </a:p>
            </p:txBody>
          </p:sp>
        </mc:Choice>
        <mc:Fallback xmlns="">
          <p:sp>
            <p:nvSpPr>
              <p:cNvPr id="2" name="TextBox 1"/>
              <p:cNvSpPr txBox="1">
                <a:spLocks noRot="1" noChangeAspect="1" noMove="1" noResize="1" noEditPoints="1" noAdjustHandles="1" noChangeArrowheads="1" noChangeShapeType="1" noTextEdit="1"/>
              </p:cNvSpPr>
              <p:nvPr/>
            </p:nvSpPr>
            <p:spPr>
              <a:xfrm>
                <a:off x="611560" y="980728"/>
                <a:ext cx="8136904" cy="3430619"/>
              </a:xfrm>
              <a:prstGeom prst="rect">
                <a:avLst/>
              </a:prstGeom>
              <a:blipFill>
                <a:blip r:embed="rId2"/>
                <a:stretch>
                  <a:fillRect l="-524" t="-885"/>
                </a:stretch>
              </a:blipFill>
              <a:ln>
                <a:solidFill>
                  <a:schemeClr val="accent3">
                    <a:lumMod val="50000"/>
                  </a:schemeClr>
                </a:solidFill>
              </a:ln>
            </p:spPr>
            <p:txBody>
              <a:bodyPr/>
              <a:lstStyle/>
              <a:p>
                <a:r>
                  <a:rPr lang="zh-TW" altLang="en-US">
                    <a:noFill/>
                  </a:rPr>
                  <a:t> </a:t>
                </a:r>
              </a:p>
            </p:txBody>
          </p:sp>
        </mc:Fallback>
      </mc:AlternateContent>
    </p:spTree>
    <p:extLst>
      <p:ext uri="{BB962C8B-B14F-4D97-AF65-F5344CB8AC3E}">
        <p14:creationId xmlns:p14="http://schemas.microsoft.com/office/powerpoint/2010/main" val="33185702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5029200"/>
            <a:ext cx="8229600" cy="1143000"/>
          </a:xfrm>
        </p:spPr>
        <p:txBody>
          <a:bodyPr>
            <a:noAutofit/>
          </a:bodyPr>
          <a:lstStyle/>
          <a:p>
            <a:pPr algn="l"/>
            <a:r>
              <a:rPr lang="en-US" altLang="zh-TW" sz="1600" b="1" dirty="0">
                <a:ea typeface="新細明體" pitchFamily="18" charset="-120"/>
                <a:cs typeface="Times New Roman" pitchFamily="18" charset="0"/>
              </a:rPr>
              <a:t>Figure 1.3  </a:t>
            </a:r>
            <a:r>
              <a:rPr lang="en-US" altLang="zh-TW" sz="1600" dirty="0">
                <a:ea typeface="新細明體" pitchFamily="18" charset="-120"/>
                <a:cs typeface="Times New Roman" pitchFamily="18" charset="0"/>
              </a:rPr>
              <a:t>(a) </a:t>
            </a:r>
            <a:r>
              <a:rPr lang="en-US" altLang="zh-TW" sz="1600" dirty="0">
                <a:solidFill>
                  <a:srgbClr val="FF0000"/>
                </a:solidFill>
                <a:ea typeface="新細明體" pitchFamily="18" charset="-120"/>
                <a:cs typeface="Times New Roman" pitchFamily="18" charset="0"/>
              </a:rPr>
              <a:t>Static-sensitivity </a:t>
            </a:r>
            <a:r>
              <a:rPr lang="en-US" altLang="zh-TW" sz="1600" dirty="0">
                <a:ea typeface="新細明體" pitchFamily="18" charset="-120"/>
                <a:cs typeface="Times New Roman" pitchFamily="18" charset="0"/>
              </a:rPr>
              <a:t>curve that relates desired input </a:t>
            </a:r>
            <a:r>
              <a:rPr lang="en-US" altLang="zh-TW" sz="1600" i="1" dirty="0" err="1">
                <a:ea typeface="新細明體" pitchFamily="18" charset="-120"/>
                <a:cs typeface="Times New Roman" pitchFamily="18" charset="0"/>
              </a:rPr>
              <a:t>x</a:t>
            </a:r>
            <a:r>
              <a:rPr lang="en-US" altLang="zh-TW" sz="1600" baseline="-30000" dirty="0" err="1">
                <a:ea typeface="新細明體" pitchFamily="18" charset="-120"/>
                <a:cs typeface="Times New Roman" pitchFamily="18" charset="0"/>
              </a:rPr>
              <a:t>d</a:t>
            </a:r>
            <a:r>
              <a:rPr lang="en-US" altLang="zh-TW" sz="1600" dirty="0">
                <a:ea typeface="新細明體" pitchFamily="18" charset="-120"/>
                <a:cs typeface="Times New Roman" pitchFamily="18" charset="0"/>
              </a:rPr>
              <a:t> to output </a:t>
            </a:r>
            <a:r>
              <a:rPr lang="en-US" altLang="zh-TW" sz="1600" i="1" dirty="0">
                <a:ea typeface="新細明體" pitchFamily="18" charset="-120"/>
                <a:cs typeface="Times New Roman" pitchFamily="18" charset="0"/>
              </a:rPr>
              <a:t>y</a:t>
            </a:r>
            <a:r>
              <a:rPr lang="en-US" altLang="zh-TW" sz="1600" dirty="0">
                <a:ea typeface="新細明體" pitchFamily="18" charset="-120"/>
                <a:cs typeface="Times New Roman" pitchFamily="18" charset="0"/>
              </a:rPr>
              <a:t>. Static sensitivity may be constant for only a limited range of inputs.</a:t>
            </a:r>
          </a:p>
        </p:txBody>
      </p:sp>
      <p:grpSp>
        <p:nvGrpSpPr>
          <p:cNvPr id="3" name="Group 2"/>
          <p:cNvGrpSpPr/>
          <p:nvPr/>
        </p:nvGrpSpPr>
        <p:grpSpPr>
          <a:xfrm>
            <a:off x="1219200" y="1719262"/>
            <a:ext cx="3679825" cy="2498725"/>
            <a:chOff x="304800" y="1828800"/>
            <a:chExt cx="3679825" cy="2498725"/>
          </a:xfrm>
        </p:grpSpPr>
        <p:sp>
          <p:nvSpPr>
            <p:cNvPr id="10246" name="Freeform 6"/>
            <p:cNvSpPr>
              <a:spLocks noChangeAspect="1"/>
            </p:cNvSpPr>
            <p:nvPr/>
          </p:nvSpPr>
          <p:spPr bwMode="auto">
            <a:xfrm>
              <a:off x="985838" y="3502025"/>
              <a:ext cx="30162" cy="31750"/>
            </a:xfrm>
            <a:custGeom>
              <a:avLst/>
              <a:gdLst/>
              <a:ahLst/>
              <a:cxnLst>
                <a:cxn ang="0">
                  <a:pos x="7" y="17"/>
                </a:cxn>
                <a:cxn ang="0">
                  <a:pos x="7" y="17"/>
                </a:cxn>
                <a:cxn ang="0">
                  <a:pos x="14" y="14"/>
                </a:cxn>
                <a:cxn ang="0">
                  <a:pos x="16" y="7"/>
                </a:cxn>
                <a:cxn ang="0">
                  <a:pos x="16" y="7"/>
                </a:cxn>
                <a:cxn ang="0">
                  <a:pos x="14" y="2"/>
                </a:cxn>
                <a:cxn ang="0">
                  <a:pos x="7" y="0"/>
                </a:cxn>
                <a:cxn ang="0">
                  <a:pos x="7" y="0"/>
                </a:cxn>
                <a:cxn ang="0">
                  <a:pos x="2" y="2"/>
                </a:cxn>
                <a:cxn ang="0">
                  <a:pos x="0" y="7"/>
                </a:cxn>
                <a:cxn ang="0">
                  <a:pos x="0" y="7"/>
                </a:cxn>
                <a:cxn ang="0">
                  <a:pos x="2" y="14"/>
                </a:cxn>
                <a:cxn ang="0">
                  <a:pos x="7" y="17"/>
                </a:cxn>
                <a:cxn ang="0">
                  <a:pos x="7" y="1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w="9525">
              <a:noFill/>
              <a:round/>
              <a:headEnd/>
              <a:tailEnd/>
            </a:ln>
          </p:spPr>
          <p:txBody>
            <a:bodyPr/>
            <a:lstStyle/>
            <a:p>
              <a:endParaRPr lang="zh-TW" altLang="en-US"/>
            </a:p>
          </p:txBody>
        </p:sp>
        <p:sp>
          <p:nvSpPr>
            <p:cNvPr id="10247" name="Freeform 7"/>
            <p:cNvSpPr>
              <a:spLocks noChangeAspect="1"/>
            </p:cNvSpPr>
            <p:nvPr/>
          </p:nvSpPr>
          <p:spPr bwMode="auto">
            <a:xfrm>
              <a:off x="985838" y="3502025"/>
              <a:ext cx="30162" cy="31750"/>
            </a:xfrm>
            <a:custGeom>
              <a:avLst/>
              <a:gdLst/>
              <a:ahLst/>
              <a:cxnLst>
                <a:cxn ang="0">
                  <a:pos x="7" y="17"/>
                </a:cxn>
                <a:cxn ang="0">
                  <a:pos x="7" y="17"/>
                </a:cxn>
                <a:cxn ang="0">
                  <a:pos x="14" y="14"/>
                </a:cxn>
                <a:cxn ang="0">
                  <a:pos x="16" y="7"/>
                </a:cxn>
                <a:cxn ang="0">
                  <a:pos x="16" y="7"/>
                </a:cxn>
                <a:cxn ang="0">
                  <a:pos x="14" y="2"/>
                </a:cxn>
                <a:cxn ang="0">
                  <a:pos x="7" y="0"/>
                </a:cxn>
                <a:cxn ang="0">
                  <a:pos x="7" y="0"/>
                </a:cxn>
                <a:cxn ang="0">
                  <a:pos x="2" y="2"/>
                </a:cxn>
                <a:cxn ang="0">
                  <a:pos x="0" y="7"/>
                </a:cxn>
                <a:cxn ang="0">
                  <a:pos x="0" y="7"/>
                </a:cxn>
                <a:cxn ang="0">
                  <a:pos x="2" y="14"/>
                </a:cxn>
                <a:cxn ang="0">
                  <a:pos x="7" y="17"/>
                </a:cxn>
                <a:cxn ang="0">
                  <a:pos x="7" y="1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w="9525">
              <a:noFill/>
              <a:round/>
              <a:headEnd/>
              <a:tailEnd/>
            </a:ln>
          </p:spPr>
          <p:txBody>
            <a:bodyPr/>
            <a:lstStyle/>
            <a:p>
              <a:endParaRPr lang="zh-TW" altLang="en-US"/>
            </a:p>
          </p:txBody>
        </p:sp>
        <p:sp>
          <p:nvSpPr>
            <p:cNvPr id="10248" name="Line 8"/>
            <p:cNvSpPr>
              <a:spLocks noChangeAspect="1" noChangeShapeType="1"/>
            </p:cNvSpPr>
            <p:nvPr/>
          </p:nvSpPr>
          <p:spPr bwMode="auto">
            <a:xfrm>
              <a:off x="955675" y="1941513"/>
              <a:ext cx="1588" cy="2203450"/>
            </a:xfrm>
            <a:prstGeom prst="line">
              <a:avLst/>
            </a:prstGeom>
            <a:noFill/>
            <a:ln w="7938">
              <a:solidFill>
                <a:srgbClr val="000000"/>
              </a:solidFill>
              <a:round/>
              <a:headEnd/>
              <a:tailEnd/>
            </a:ln>
          </p:spPr>
          <p:txBody>
            <a:bodyPr/>
            <a:lstStyle/>
            <a:p>
              <a:endParaRPr lang="zh-TW" altLang="en-US"/>
            </a:p>
          </p:txBody>
        </p:sp>
        <p:sp>
          <p:nvSpPr>
            <p:cNvPr id="10249" name="Line 9"/>
            <p:cNvSpPr>
              <a:spLocks noChangeAspect="1" noChangeShapeType="1"/>
            </p:cNvSpPr>
            <p:nvPr/>
          </p:nvSpPr>
          <p:spPr bwMode="auto">
            <a:xfrm>
              <a:off x="788988" y="3900488"/>
              <a:ext cx="2998787" cy="1587"/>
            </a:xfrm>
            <a:prstGeom prst="line">
              <a:avLst/>
            </a:prstGeom>
            <a:noFill/>
            <a:ln w="7938">
              <a:solidFill>
                <a:srgbClr val="000000"/>
              </a:solidFill>
              <a:round/>
              <a:headEnd/>
              <a:tailEnd/>
            </a:ln>
          </p:spPr>
          <p:txBody>
            <a:bodyPr/>
            <a:lstStyle/>
            <a:p>
              <a:endParaRPr lang="zh-TW" altLang="en-US"/>
            </a:p>
          </p:txBody>
        </p:sp>
        <p:sp>
          <p:nvSpPr>
            <p:cNvPr id="10252" name="Freeform 12"/>
            <p:cNvSpPr>
              <a:spLocks noChangeAspect="1"/>
            </p:cNvSpPr>
            <p:nvPr/>
          </p:nvSpPr>
          <p:spPr bwMode="auto">
            <a:xfrm>
              <a:off x="820738" y="2016125"/>
              <a:ext cx="3005137" cy="1714500"/>
            </a:xfrm>
            <a:custGeom>
              <a:avLst/>
              <a:gdLst/>
              <a:ahLst/>
              <a:cxnLst>
                <a:cxn ang="0">
                  <a:pos x="0" y="940"/>
                </a:cxn>
                <a:cxn ang="0">
                  <a:pos x="738" y="283"/>
                </a:cxn>
                <a:cxn ang="0">
                  <a:pos x="738" y="283"/>
                </a:cxn>
                <a:cxn ang="0">
                  <a:pos x="762" y="261"/>
                </a:cxn>
                <a:cxn ang="0">
                  <a:pos x="793" y="237"/>
                </a:cxn>
                <a:cxn ang="0">
                  <a:pos x="827" y="215"/>
                </a:cxn>
                <a:cxn ang="0">
                  <a:pos x="863" y="194"/>
                </a:cxn>
                <a:cxn ang="0">
                  <a:pos x="906" y="172"/>
                </a:cxn>
                <a:cxn ang="0">
                  <a:pos x="951" y="151"/>
                </a:cxn>
                <a:cxn ang="0">
                  <a:pos x="1002" y="132"/>
                </a:cxn>
                <a:cxn ang="0">
                  <a:pos x="1057" y="110"/>
                </a:cxn>
                <a:cxn ang="0">
                  <a:pos x="1114" y="93"/>
                </a:cxn>
                <a:cxn ang="0">
                  <a:pos x="1177" y="74"/>
                </a:cxn>
                <a:cxn ang="0">
                  <a:pos x="1246" y="60"/>
                </a:cxn>
                <a:cxn ang="0">
                  <a:pos x="1318" y="43"/>
                </a:cxn>
                <a:cxn ang="0">
                  <a:pos x="1393" y="31"/>
                </a:cxn>
                <a:cxn ang="0">
                  <a:pos x="1474" y="19"/>
                </a:cxn>
                <a:cxn ang="0">
                  <a:pos x="1558" y="7"/>
                </a:cxn>
                <a:cxn ang="0">
                  <a:pos x="1649" y="0"/>
                </a:cxn>
              </a:cxnLst>
              <a:rect l="0" t="0" r="r" b="b"/>
              <a:pathLst>
                <a:path w="1649" h="940">
                  <a:moveTo>
                    <a:pt x="0" y="940"/>
                  </a:moveTo>
                  <a:lnTo>
                    <a:pt x="738" y="283"/>
                  </a:lnTo>
                  <a:lnTo>
                    <a:pt x="738" y="283"/>
                  </a:lnTo>
                  <a:lnTo>
                    <a:pt x="762" y="261"/>
                  </a:lnTo>
                  <a:lnTo>
                    <a:pt x="793" y="237"/>
                  </a:lnTo>
                  <a:lnTo>
                    <a:pt x="827" y="215"/>
                  </a:lnTo>
                  <a:lnTo>
                    <a:pt x="863" y="194"/>
                  </a:lnTo>
                  <a:lnTo>
                    <a:pt x="906" y="172"/>
                  </a:lnTo>
                  <a:lnTo>
                    <a:pt x="951" y="151"/>
                  </a:lnTo>
                  <a:lnTo>
                    <a:pt x="1002" y="132"/>
                  </a:lnTo>
                  <a:lnTo>
                    <a:pt x="1057" y="110"/>
                  </a:lnTo>
                  <a:lnTo>
                    <a:pt x="1114" y="93"/>
                  </a:lnTo>
                  <a:lnTo>
                    <a:pt x="1177" y="74"/>
                  </a:lnTo>
                  <a:lnTo>
                    <a:pt x="1246" y="60"/>
                  </a:lnTo>
                  <a:lnTo>
                    <a:pt x="1318" y="43"/>
                  </a:lnTo>
                  <a:lnTo>
                    <a:pt x="1393" y="31"/>
                  </a:lnTo>
                  <a:lnTo>
                    <a:pt x="1474" y="19"/>
                  </a:lnTo>
                  <a:lnTo>
                    <a:pt x="1558" y="7"/>
                  </a:lnTo>
                  <a:lnTo>
                    <a:pt x="1649" y="0"/>
                  </a:lnTo>
                </a:path>
              </a:pathLst>
            </a:custGeom>
            <a:noFill/>
            <a:ln w="15875">
              <a:solidFill>
                <a:srgbClr val="000000"/>
              </a:solidFill>
              <a:prstDash val="solid"/>
              <a:round/>
              <a:headEnd/>
              <a:tailEnd/>
            </a:ln>
          </p:spPr>
          <p:txBody>
            <a:bodyPr/>
            <a:lstStyle/>
            <a:p>
              <a:endParaRPr lang="zh-TW" altLang="en-US"/>
            </a:p>
          </p:txBody>
        </p:sp>
        <p:sp>
          <p:nvSpPr>
            <p:cNvPr id="10253" name="Freeform 13"/>
            <p:cNvSpPr>
              <a:spLocks noChangeAspect="1"/>
            </p:cNvSpPr>
            <p:nvPr/>
          </p:nvSpPr>
          <p:spPr bwMode="auto">
            <a:xfrm>
              <a:off x="1436688" y="2794000"/>
              <a:ext cx="431800" cy="411163"/>
            </a:xfrm>
            <a:custGeom>
              <a:avLst/>
              <a:gdLst/>
              <a:ahLst/>
              <a:cxnLst>
                <a:cxn ang="0">
                  <a:pos x="0" y="226"/>
                </a:cxn>
                <a:cxn ang="0">
                  <a:pos x="237" y="226"/>
                </a:cxn>
                <a:cxn ang="0">
                  <a:pos x="237" y="0"/>
                </a:cxn>
              </a:cxnLst>
              <a:rect l="0" t="0" r="r" b="b"/>
              <a:pathLst>
                <a:path w="237" h="226">
                  <a:moveTo>
                    <a:pt x="0" y="226"/>
                  </a:moveTo>
                  <a:lnTo>
                    <a:pt x="237" y="226"/>
                  </a:lnTo>
                  <a:lnTo>
                    <a:pt x="237" y="0"/>
                  </a:lnTo>
                </a:path>
              </a:pathLst>
            </a:custGeom>
            <a:noFill/>
            <a:ln w="7938">
              <a:solidFill>
                <a:srgbClr val="000000"/>
              </a:solidFill>
              <a:prstDash val="solid"/>
              <a:round/>
              <a:headEnd/>
              <a:tailEnd/>
            </a:ln>
          </p:spPr>
          <p:txBody>
            <a:bodyPr/>
            <a:lstStyle/>
            <a:p>
              <a:endParaRPr lang="zh-TW" altLang="en-US"/>
            </a:p>
          </p:txBody>
        </p:sp>
        <p:sp>
          <p:nvSpPr>
            <p:cNvPr id="10254" name="Freeform 14"/>
            <p:cNvSpPr>
              <a:spLocks noChangeAspect="1"/>
            </p:cNvSpPr>
            <p:nvPr/>
          </p:nvSpPr>
          <p:spPr bwMode="auto">
            <a:xfrm>
              <a:off x="2616200" y="2089150"/>
              <a:ext cx="615950" cy="180975"/>
            </a:xfrm>
            <a:custGeom>
              <a:avLst/>
              <a:gdLst/>
              <a:ahLst/>
              <a:cxnLst>
                <a:cxn ang="0">
                  <a:pos x="0" y="99"/>
                </a:cxn>
                <a:cxn ang="0">
                  <a:pos x="338" y="99"/>
                </a:cxn>
                <a:cxn ang="0">
                  <a:pos x="338" y="0"/>
                </a:cxn>
              </a:cxnLst>
              <a:rect l="0" t="0" r="r" b="b"/>
              <a:pathLst>
                <a:path w="338" h="99">
                  <a:moveTo>
                    <a:pt x="0" y="99"/>
                  </a:moveTo>
                  <a:lnTo>
                    <a:pt x="338" y="99"/>
                  </a:lnTo>
                  <a:lnTo>
                    <a:pt x="338" y="0"/>
                  </a:lnTo>
                </a:path>
              </a:pathLst>
            </a:custGeom>
            <a:noFill/>
            <a:ln w="7938">
              <a:solidFill>
                <a:srgbClr val="000000"/>
              </a:solidFill>
              <a:prstDash val="solid"/>
              <a:round/>
              <a:headEnd/>
              <a:tailEnd/>
            </a:ln>
          </p:spPr>
          <p:txBody>
            <a:bodyPr/>
            <a:lstStyle/>
            <a:p>
              <a:endParaRPr lang="zh-TW" altLang="en-US"/>
            </a:p>
          </p:txBody>
        </p:sp>
        <p:sp>
          <p:nvSpPr>
            <p:cNvPr id="10331" name="Freeform 91"/>
            <p:cNvSpPr>
              <a:spLocks noChangeAspect="1"/>
            </p:cNvSpPr>
            <p:nvPr/>
          </p:nvSpPr>
          <p:spPr bwMode="auto">
            <a:xfrm>
              <a:off x="933450" y="1879600"/>
              <a:ext cx="44450" cy="74613"/>
            </a:xfrm>
            <a:custGeom>
              <a:avLst/>
              <a:gdLst/>
              <a:ahLst/>
              <a:cxnLst>
                <a:cxn ang="0">
                  <a:pos x="12" y="39"/>
                </a:cxn>
                <a:cxn ang="0">
                  <a:pos x="12" y="39"/>
                </a:cxn>
                <a:cxn ang="0">
                  <a:pos x="5" y="39"/>
                </a:cxn>
                <a:cxn ang="0">
                  <a:pos x="0" y="41"/>
                </a:cxn>
                <a:cxn ang="0">
                  <a:pos x="0" y="41"/>
                </a:cxn>
                <a:cxn ang="0">
                  <a:pos x="7" y="22"/>
                </a:cxn>
                <a:cxn ang="0">
                  <a:pos x="12" y="0"/>
                </a:cxn>
                <a:cxn ang="0">
                  <a:pos x="12" y="0"/>
                </a:cxn>
                <a:cxn ang="0">
                  <a:pos x="17" y="22"/>
                </a:cxn>
                <a:cxn ang="0">
                  <a:pos x="24" y="41"/>
                </a:cxn>
                <a:cxn ang="0">
                  <a:pos x="24" y="41"/>
                </a:cxn>
                <a:cxn ang="0">
                  <a:pos x="17" y="39"/>
                </a:cxn>
                <a:cxn ang="0">
                  <a:pos x="12" y="39"/>
                </a:cxn>
                <a:cxn ang="0">
                  <a:pos x="12" y="39"/>
                </a:cxn>
              </a:cxnLst>
              <a:rect l="0" t="0" r="r" b="b"/>
              <a:pathLst>
                <a:path w="24" h="41">
                  <a:moveTo>
                    <a:pt x="12" y="39"/>
                  </a:moveTo>
                  <a:lnTo>
                    <a:pt x="12" y="39"/>
                  </a:lnTo>
                  <a:lnTo>
                    <a:pt x="5" y="39"/>
                  </a:lnTo>
                  <a:lnTo>
                    <a:pt x="0" y="41"/>
                  </a:lnTo>
                  <a:lnTo>
                    <a:pt x="0" y="41"/>
                  </a:lnTo>
                  <a:lnTo>
                    <a:pt x="7" y="22"/>
                  </a:lnTo>
                  <a:lnTo>
                    <a:pt x="12" y="0"/>
                  </a:lnTo>
                  <a:lnTo>
                    <a:pt x="12" y="0"/>
                  </a:lnTo>
                  <a:lnTo>
                    <a:pt x="17" y="22"/>
                  </a:lnTo>
                  <a:lnTo>
                    <a:pt x="24" y="41"/>
                  </a:lnTo>
                  <a:lnTo>
                    <a:pt x="24" y="41"/>
                  </a:lnTo>
                  <a:lnTo>
                    <a:pt x="17" y="39"/>
                  </a:lnTo>
                  <a:lnTo>
                    <a:pt x="12" y="39"/>
                  </a:lnTo>
                  <a:lnTo>
                    <a:pt x="12" y="39"/>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5" name="Freeform 95"/>
            <p:cNvSpPr>
              <a:spLocks noChangeAspect="1"/>
            </p:cNvSpPr>
            <p:nvPr/>
          </p:nvSpPr>
          <p:spPr bwMode="auto">
            <a:xfrm>
              <a:off x="3773488" y="3878263"/>
              <a:ext cx="77787" cy="42862"/>
            </a:xfrm>
            <a:custGeom>
              <a:avLst/>
              <a:gdLst/>
              <a:ahLst/>
              <a:cxnLst>
                <a:cxn ang="0">
                  <a:pos x="5" y="12"/>
                </a:cxn>
                <a:cxn ang="0">
                  <a:pos x="5" y="12"/>
                </a:cxn>
                <a:cxn ang="0">
                  <a:pos x="3" y="5"/>
                </a:cxn>
                <a:cxn ang="0">
                  <a:pos x="0" y="0"/>
                </a:cxn>
                <a:cxn ang="0">
                  <a:pos x="0" y="0"/>
                </a:cxn>
                <a:cxn ang="0">
                  <a:pos x="22" y="7"/>
                </a:cxn>
                <a:cxn ang="0">
                  <a:pos x="43" y="12"/>
                </a:cxn>
                <a:cxn ang="0">
                  <a:pos x="43" y="12"/>
                </a:cxn>
                <a:cxn ang="0">
                  <a:pos x="22" y="17"/>
                </a:cxn>
                <a:cxn ang="0">
                  <a:pos x="0" y="24"/>
                </a:cxn>
                <a:cxn ang="0">
                  <a:pos x="0" y="24"/>
                </a:cxn>
                <a:cxn ang="0">
                  <a:pos x="5" y="17"/>
                </a:cxn>
                <a:cxn ang="0">
                  <a:pos x="5" y="12"/>
                </a:cxn>
                <a:cxn ang="0">
                  <a:pos x="5" y="12"/>
                </a:cxn>
              </a:cxnLst>
              <a:rect l="0" t="0" r="r" b="b"/>
              <a:pathLst>
                <a:path w="43" h="24">
                  <a:moveTo>
                    <a:pt x="5" y="12"/>
                  </a:moveTo>
                  <a:lnTo>
                    <a:pt x="5" y="12"/>
                  </a:lnTo>
                  <a:lnTo>
                    <a:pt x="3" y="5"/>
                  </a:lnTo>
                  <a:lnTo>
                    <a:pt x="0" y="0"/>
                  </a:lnTo>
                  <a:lnTo>
                    <a:pt x="0" y="0"/>
                  </a:lnTo>
                  <a:lnTo>
                    <a:pt x="22" y="7"/>
                  </a:lnTo>
                  <a:lnTo>
                    <a:pt x="43" y="12"/>
                  </a:lnTo>
                  <a:lnTo>
                    <a:pt x="43" y="12"/>
                  </a:lnTo>
                  <a:lnTo>
                    <a:pt x="22" y="17"/>
                  </a:lnTo>
                  <a:lnTo>
                    <a:pt x="0" y="24"/>
                  </a:lnTo>
                  <a:lnTo>
                    <a:pt x="0" y="24"/>
                  </a:lnTo>
                  <a:lnTo>
                    <a:pt x="5" y="17"/>
                  </a:lnTo>
                  <a:lnTo>
                    <a:pt x="5" y="12"/>
                  </a:lnTo>
                  <a:lnTo>
                    <a:pt x="5" y="1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46" name="Line 106"/>
            <p:cNvSpPr>
              <a:spLocks noChangeAspect="1" noChangeShapeType="1"/>
            </p:cNvSpPr>
            <p:nvPr/>
          </p:nvSpPr>
          <p:spPr bwMode="auto">
            <a:xfrm>
              <a:off x="617538" y="3449638"/>
              <a:ext cx="273050" cy="119062"/>
            </a:xfrm>
            <a:prstGeom prst="line">
              <a:avLst/>
            </a:prstGeom>
            <a:noFill/>
            <a:ln w="7938">
              <a:solidFill>
                <a:srgbClr val="000000"/>
              </a:solidFill>
              <a:round/>
              <a:headEnd/>
              <a:tailEnd/>
            </a:ln>
          </p:spPr>
          <p:txBody>
            <a:bodyPr/>
            <a:lstStyle/>
            <a:p>
              <a:endParaRPr lang="zh-TW" altLang="en-US"/>
            </a:p>
          </p:txBody>
        </p:sp>
        <p:sp>
          <p:nvSpPr>
            <p:cNvPr id="10347" name="Freeform 107"/>
            <p:cNvSpPr>
              <a:spLocks noChangeAspect="1"/>
            </p:cNvSpPr>
            <p:nvPr/>
          </p:nvSpPr>
          <p:spPr bwMode="auto">
            <a:xfrm>
              <a:off x="868363" y="3540125"/>
              <a:ext cx="77787" cy="53975"/>
            </a:xfrm>
            <a:custGeom>
              <a:avLst/>
              <a:gdLst/>
              <a:ahLst/>
              <a:cxnLst>
                <a:cxn ang="0">
                  <a:pos x="7" y="12"/>
                </a:cxn>
                <a:cxn ang="0">
                  <a:pos x="7" y="12"/>
                </a:cxn>
                <a:cxn ang="0">
                  <a:pos x="9" y="5"/>
                </a:cxn>
                <a:cxn ang="0">
                  <a:pos x="9" y="0"/>
                </a:cxn>
                <a:cxn ang="0">
                  <a:pos x="9" y="0"/>
                </a:cxn>
                <a:cxn ang="0">
                  <a:pos x="24" y="15"/>
                </a:cxn>
                <a:cxn ang="0">
                  <a:pos x="43" y="29"/>
                </a:cxn>
                <a:cxn ang="0">
                  <a:pos x="43" y="29"/>
                </a:cxn>
                <a:cxn ang="0">
                  <a:pos x="21" y="24"/>
                </a:cxn>
                <a:cxn ang="0">
                  <a:pos x="0" y="22"/>
                </a:cxn>
                <a:cxn ang="0">
                  <a:pos x="0" y="22"/>
                </a:cxn>
                <a:cxn ang="0">
                  <a:pos x="5" y="17"/>
                </a:cxn>
                <a:cxn ang="0">
                  <a:pos x="7" y="12"/>
                </a:cxn>
                <a:cxn ang="0">
                  <a:pos x="7" y="12"/>
                </a:cxn>
              </a:cxnLst>
              <a:rect l="0" t="0" r="r" b="b"/>
              <a:pathLst>
                <a:path w="43" h="29">
                  <a:moveTo>
                    <a:pt x="7" y="12"/>
                  </a:moveTo>
                  <a:lnTo>
                    <a:pt x="7" y="12"/>
                  </a:lnTo>
                  <a:lnTo>
                    <a:pt x="9" y="5"/>
                  </a:lnTo>
                  <a:lnTo>
                    <a:pt x="9" y="0"/>
                  </a:lnTo>
                  <a:lnTo>
                    <a:pt x="9" y="0"/>
                  </a:lnTo>
                  <a:lnTo>
                    <a:pt x="24" y="15"/>
                  </a:lnTo>
                  <a:lnTo>
                    <a:pt x="43" y="29"/>
                  </a:lnTo>
                  <a:lnTo>
                    <a:pt x="43" y="29"/>
                  </a:lnTo>
                  <a:lnTo>
                    <a:pt x="21" y="24"/>
                  </a:lnTo>
                  <a:lnTo>
                    <a:pt x="0" y="22"/>
                  </a:lnTo>
                  <a:lnTo>
                    <a:pt x="0" y="22"/>
                  </a:lnTo>
                  <a:lnTo>
                    <a:pt x="5" y="17"/>
                  </a:lnTo>
                  <a:lnTo>
                    <a:pt x="7" y="12"/>
                  </a:lnTo>
                  <a:lnTo>
                    <a:pt x="7" y="1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48" name="Freeform 108"/>
            <p:cNvSpPr>
              <a:spLocks noChangeAspect="1"/>
            </p:cNvSpPr>
            <p:nvPr/>
          </p:nvSpPr>
          <p:spPr bwMode="auto">
            <a:xfrm>
              <a:off x="985838" y="3502025"/>
              <a:ext cx="30162" cy="31750"/>
            </a:xfrm>
            <a:custGeom>
              <a:avLst/>
              <a:gdLst/>
              <a:ahLst/>
              <a:cxnLst>
                <a:cxn ang="0">
                  <a:pos x="7" y="17"/>
                </a:cxn>
                <a:cxn ang="0">
                  <a:pos x="7" y="17"/>
                </a:cxn>
                <a:cxn ang="0">
                  <a:pos x="14" y="14"/>
                </a:cxn>
                <a:cxn ang="0">
                  <a:pos x="16" y="7"/>
                </a:cxn>
                <a:cxn ang="0">
                  <a:pos x="16" y="7"/>
                </a:cxn>
                <a:cxn ang="0">
                  <a:pos x="14" y="2"/>
                </a:cxn>
                <a:cxn ang="0">
                  <a:pos x="7" y="0"/>
                </a:cxn>
                <a:cxn ang="0">
                  <a:pos x="7" y="0"/>
                </a:cxn>
                <a:cxn ang="0">
                  <a:pos x="2" y="2"/>
                </a:cxn>
                <a:cxn ang="0">
                  <a:pos x="0" y="7"/>
                </a:cxn>
                <a:cxn ang="0">
                  <a:pos x="0" y="7"/>
                </a:cxn>
                <a:cxn ang="0">
                  <a:pos x="2" y="14"/>
                </a:cxn>
                <a:cxn ang="0">
                  <a:pos x="7" y="17"/>
                </a:cxn>
                <a:cxn ang="0">
                  <a:pos x="7" y="17"/>
                </a:cxn>
              </a:cxnLst>
              <a:rect l="0" t="0" r="r" b="b"/>
              <a:pathLst>
                <a:path w="16" h="17">
                  <a:moveTo>
                    <a:pt x="7" y="17"/>
                  </a:moveTo>
                  <a:lnTo>
                    <a:pt x="7" y="17"/>
                  </a:lnTo>
                  <a:lnTo>
                    <a:pt x="14" y="14"/>
                  </a:lnTo>
                  <a:lnTo>
                    <a:pt x="16" y="7"/>
                  </a:lnTo>
                  <a:lnTo>
                    <a:pt x="16" y="7"/>
                  </a:lnTo>
                  <a:lnTo>
                    <a:pt x="14" y="2"/>
                  </a:lnTo>
                  <a:lnTo>
                    <a:pt x="7" y="0"/>
                  </a:lnTo>
                  <a:lnTo>
                    <a:pt x="7" y="0"/>
                  </a:lnTo>
                  <a:lnTo>
                    <a:pt x="2" y="2"/>
                  </a:lnTo>
                  <a:lnTo>
                    <a:pt x="0" y="7"/>
                  </a:lnTo>
                  <a:lnTo>
                    <a:pt x="0" y="7"/>
                  </a:lnTo>
                  <a:lnTo>
                    <a:pt x="2" y="14"/>
                  </a:lnTo>
                  <a:lnTo>
                    <a:pt x="7" y="17"/>
                  </a:lnTo>
                  <a:lnTo>
                    <a:pt x="7" y="17"/>
                  </a:lnTo>
                  <a:close/>
                </a:path>
              </a:pathLst>
            </a:custGeom>
            <a:solidFill>
              <a:srgbClr val="000000"/>
            </a:solidFill>
            <a:ln w="9525">
              <a:noFill/>
              <a:round/>
              <a:headEnd/>
              <a:tailEnd/>
            </a:ln>
          </p:spPr>
          <p:txBody>
            <a:bodyPr/>
            <a:lstStyle/>
            <a:p>
              <a:endParaRPr lang="zh-TW" altLang="en-US"/>
            </a:p>
          </p:txBody>
        </p:sp>
        <p:sp>
          <p:nvSpPr>
            <p:cNvPr id="10349" name="Freeform 109"/>
            <p:cNvSpPr>
              <a:spLocks noChangeAspect="1"/>
            </p:cNvSpPr>
            <p:nvPr/>
          </p:nvSpPr>
          <p:spPr bwMode="auto">
            <a:xfrm>
              <a:off x="1073150" y="3497263"/>
              <a:ext cx="30163" cy="30162"/>
            </a:xfrm>
            <a:custGeom>
              <a:avLst/>
              <a:gdLst/>
              <a:ahLst/>
              <a:cxnLst>
                <a:cxn ang="0">
                  <a:pos x="7" y="17"/>
                </a:cxn>
                <a:cxn ang="0">
                  <a:pos x="7" y="17"/>
                </a:cxn>
                <a:cxn ang="0">
                  <a:pos x="14" y="15"/>
                </a:cxn>
                <a:cxn ang="0">
                  <a:pos x="16" y="8"/>
                </a:cxn>
                <a:cxn ang="0">
                  <a:pos x="16" y="8"/>
                </a:cxn>
                <a:cxn ang="0">
                  <a:pos x="14" y="3"/>
                </a:cxn>
                <a:cxn ang="0">
                  <a:pos x="7" y="0"/>
                </a:cxn>
                <a:cxn ang="0">
                  <a:pos x="7" y="0"/>
                </a:cxn>
                <a:cxn ang="0">
                  <a:pos x="2" y="3"/>
                </a:cxn>
                <a:cxn ang="0">
                  <a:pos x="0" y="8"/>
                </a:cxn>
                <a:cxn ang="0">
                  <a:pos x="0" y="8"/>
                </a:cxn>
                <a:cxn ang="0">
                  <a:pos x="2" y="15"/>
                </a:cxn>
                <a:cxn ang="0">
                  <a:pos x="7" y="17"/>
                </a:cxn>
                <a:cxn ang="0">
                  <a:pos x="7" y="17"/>
                </a:cxn>
              </a:cxnLst>
              <a:rect l="0" t="0" r="r" b="b"/>
              <a:pathLst>
                <a:path w="16" h="17">
                  <a:moveTo>
                    <a:pt x="7" y="17"/>
                  </a:moveTo>
                  <a:lnTo>
                    <a:pt x="7" y="17"/>
                  </a:lnTo>
                  <a:lnTo>
                    <a:pt x="14" y="15"/>
                  </a:lnTo>
                  <a:lnTo>
                    <a:pt x="16" y="8"/>
                  </a:lnTo>
                  <a:lnTo>
                    <a:pt x="16" y="8"/>
                  </a:lnTo>
                  <a:lnTo>
                    <a:pt x="14" y="3"/>
                  </a:lnTo>
                  <a:lnTo>
                    <a:pt x="7" y="0"/>
                  </a:lnTo>
                  <a:lnTo>
                    <a:pt x="7" y="0"/>
                  </a:lnTo>
                  <a:lnTo>
                    <a:pt x="2" y="3"/>
                  </a:lnTo>
                  <a:lnTo>
                    <a:pt x="0" y="8"/>
                  </a:lnTo>
                  <a:lnTo>
                    <a:pt x="0" y="8"/>
                  </a:lnTo>
                  <a:lnTo>
                    <a:pt x="2" y="15"/>
                  </a:lnTo>
                  <a:lnTo>
                    <a:pt x="7" y="17"/>
                  </a:lnTo>
                  <a:lnTo>
                    <a:pt x="7" y="17"/>
                  </a:lnTo>
                  <a:close/>
                </a:path>
              </a:pathLst>
            </a:custGeom>
            <a:solidFill>
              <a:srgbClr val="000000"/>
            </a:solidFill>
            <a:ln w="9525">
              <a:noFill/>
              <a:round/>
              <a:headEnd/>
              <a:tailEnd/>
            </a:ln>
          </p:spPr>
          <p:txBody>
            <a:bodyPr/>
            <a:lstStyle/>
            <a:p>
              <a:endParaRPr lang="zh-TW" altLang="en-US"/>
            </a:p>
          </p:txBody>
        </p:sp>
        <p:sp>
          <p:nvSpPr>
            <p:cNvPr id="10350" name="Freeform 110"/>
            <p:cNvSpPr>
              <a:spLocks noChangeAspect="1"/>
            </p:cNvSpPr>
            <p:nvPr/>
          </p:nvSpPr>
          <p:spPr bwMode="auto">
            <a:xfrm>
              <a:off x="1117600" y="3462338"/>
              <a:ext cx="28575" cy="34925"/>
            </a:xfrm>
            <a:custGeom>
              <a:avLst/>
              <a:gdLst/>
              <a:ahLst/>
              <a:cxnLst>
                <a:cxn ang="0">
                  <a:pos x="9" y="19"/>
                </a:cxn>
                <a:cxn ang="0">
                  <a:pos x="9" y="19"/>
                </a:cxn>
                <a:cxn ang="0">
                  <a:pos x="14" y="17"/>
                </a:cxn>
                <a:cxn ang="0">
                  <a:pos x="16" y="10"/>
                </a:cxn>
                <a:cxn ang="0">
                  <a:pos x="16"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6" h="19">
                  <a:moveTo>
                    <a:pt x="9" y="19"/>
                  </a:moveTo>
                  <a:lnTo>
                    <a:pt x="9" y="19"/>
                  </a:lnTo>
                  <a:lnTo>
                    <a:pt x="14" y="17"/>
                  </a:lnTo>
                  <a:lnTo>
                    <a:pt x="16" y="10"/>
                  </a:lnTo>
                  <a:lnTo>
                    <a:pt x="16"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51" name="Freeform 111"/>
            <p:cNvSpPr>
              <a:spLocks noChangeAspect="1"/>
            </p:cNvSpPr>
            <p:nvPr/>
          </p:nvSpPr>
          <p:spPr bwMode="auto">
            <a:xfrm>
              <a:off x="1174750" y="3436938"/>
              <a:ext cx="30163" cy="34925"/>
            </a:xfrm>
            <a:custGeom>
              <a:avLst/>
              <a:gdLst/>
              <a:ahLst/>
              <a:cxnLst>
                <a:cxn ang="0">
                  <a:pos x="9" y="19"/>
                </a:cxn>
                <a:cxn ang="0">
                  <a:pos x="9" y="19"/>
                </a:cxn>
                <a:cxn ang="0">
                  <a:pos x="14" y="17"/>
                </a:cxn>
                <a:cxn ang="0">
                  <a:pos x="17" y="10"/>
                </a:cxn>
                <a:cxn ang="0">
                  <a:pos x="17"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52" name="Freeform 112"/>
            <p:cNvSpPr>
              <a:spLocks noChangeAspect="1"/>
            </p:cNvSpPr>
            <p:nvPr/>
          </p:nvSpPr>
          <p:spPr bwMode="auto">
            <a:xfrm>
              <a:off x="1230313" y="3384550"/>
              <a:ext cx="31750" cy="33338"/>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53" name="Freeform 113"/>
            <p:cNvSpPr>
              <a:spLocks noChangeAspect="1"/>
            </p:cNvSpPr>
            <p:nvPr/>
          </p:nvSpPr>
          <p:spPr bwMode="auto">
            <a:xfrm>
              <a:off x="1317625" y="3330575"/>
              <a:ext cx="31750" cy="36513"/>
            </a:xfrm>
            <a:custGeom>
              <a:avLst/>
              <a:gdLst/>
              <a:ahLst/>
              <a:cxnLst>
                <a:cxn ang="0">
                  <a:pos x="9" y="20"/>
                </a:cxn>
                <a:cxn ang="0">
                  <a:pos x="9" y="20"/>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20"/>
                </a:cxn>
                <a:cxn ang="0">
                  <a:pos x="9" y="20"/>
                </a:cxn>
              </a:cxnLst>
              <a:rect l="0" t="0" r="r" b="b"/>
              <a:pathLst>
                <a:path w="17" h="20">
                  <a:moveTo>
                    <a:pt x="9" y="20"/>
                  </a:moveTo>
                  <a:lnTo>
                    <a:pt x="9" y="20"/>
                  </a:lnTo>
                  <a:lnTo>
                    <a:pt x="14" y="17"/>
                  </a:lnTo>
                  <a:lnTo>
                    <a:pt x="17" y="10"/>
                  </a:lnTo>
                  <a:lnTo>
                    <a:pt x="17"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w="9525">
              <a:noFill/>
              <a:round/>
              <a:headEnd/>
              <a:tailEnd/>
            </a:ln>
          </p:spPr>
          <p:txBody>
            <a:bodyPr/>
            <a:lstStyle/>
            <a:p>
              <a:endParaRPr lang="zh-TW" altLang="en-US"/>
            </a:p>
          </p:txBody>
        </p:sp>
        <p:sp>
          <p:nvSpPr>
            <p:cNvPr id="10354" name="Freeform 114"/>
            <p:cNvSpPr>
              <a:spLocks noChangeAspect="1"/>
            </p:cNvSpPr>
            <p:nvPr/>
          </p:nvSpPr>
          <p:spPr bwMode="auto">
            <a:xfrm>
              <a:off x="1387475" y="3265488"/>
              <a:ext cx="30163" cy="36512"/>
            </a:xfrm>
            <a:custGeom>
              <a:avLst/>
              <a:gdLst/>
              <a:ahLst/>
              <a:cxnLst>
                <a:cxn ang="0">
                  <a:pos x="10" y="20"/>
                </a:cxn>
                <a:cxn ang="0">
                  <a:pos x="10" y="20"/>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20"/>
                </a:cxn>
                <a:cxn ang="0">
                  <a:pos x="10" y="20"/>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355" name="Freeform 115"/>
            <p:cNvSpPr>
              <a:spLocks noChangeAspect="1"/>
            </p:cNvSpPr>
            <p:nvPr/>
          </p:nvSpPr>
          <p:spPr bwMode="auto">
            <a:xfrm>
              <a:off x="1300163" y="3221038"/>
              <a:ext cx="30162" cy="36512"/>
            </a:xfrm>
            <a:custGeom>
              <a:avLst/>
              <a:gdLst/>
              <a:ahLst/>
              <a:cxnLst>
                <a:cxn ang="0">
                  <a:pos x="10" y="20"/>
                </a:cxn>
                <a:cxn ang="0">
                  <a:pos x="10" y="20"/>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20"/>
                </a:cxn>
                <a:cxn ang="0">
                  <a:pos x="10" y="20"/>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356" name="Freeform 116"/>
            <p:cNvSpPr>
              <a:spLocks noChangeAspect="1"/>
            </p:cNvSpPr>
            <p:nvPr/>
          </p:nvSpPr>
          <p:spPr bwMode="auto">
            <a:xfrm>
              <a:off x="1265238" y="3275013"/>
              <a:ext cx="31750" cy="34925"/>
            </a:xfrm>
            <a:custGeom>
              <a:avLst/>
              <a:gdLst/>
              <a:ahLst/>
              <a:cxnLst>
                <a:cxn ang="0">
                  <a:pos x="10" y="19"/>
                </a:cxn>
                <a:cxn ang="0">
                  <a:pos x="10" y="19"/>
                </a:cxn>
                <a:cxn ang="0">
                  <a:pos x="14" y="17"/>
                </a:cxn>
                <a:cxn ang="0">
                  <a:pos x="17" y="10"/>
                </a:cxn>
                <a:cxn ang="0">
                  <a:pos x="17" y="10"/>
                </a:cxn>
                <a:cxn ang="0">
                  <a:pos x="14" y="3"/>
                </a:cxn>
                <a:cxn ang="0">
                  <a:pos x="10" y="0"/>
                </a:cxn>
                <a:cxn ang="0">
                  <a:pos x="10" y="0"/>
                </a:cxn>
                <a:cxn ang="0">
                  <a:pos x="2" y="3"/>
                </a:cxn>
                <a:cxn ang="0">
                  <a:pos x="0" y="10"/>
                </a:cxn>
                <a:cxn ang="0">
                  <a:pos x="0" y="10"/>
                </a:cxn>
                <a:cxn ang="0">
                  <a:pos x="2" y="17"/>
                </a:cxn>
                <a:cxn ang="0">
                  <a:pos x="10" y="19"/>
                </a:cxn>
                <a:cxn ang="0">
                  <a:pos x="10" y="19"/>
                </a:cxn>
              </a:cxnLst>
              <a:rect l="0" t="0" r="r" b="b"/>
              <a:pathLst>
                <a:path w="17" h="19">
                  <a:moveTo>
                    <a:pt x="10" y="19"/>
                  </a:moveTo>
                  <a:lnTo>
                    <a:pt x="10" y="19"/>
                  </a:lnTo>
                  <a:lnTo>
                    <a:pt x="14" y="17"/>
                  </a:lnTo>
                  <a:lnTo>
                    <a:pt x="17" y="10"/>
                  </a:lnTo>
                  <a:lnTo>
                    <a:pt x="17" y="10"/>
                  </a:lnTo>
                  <a:lnTo>
                    <a:pt x="14" y="3"/>
                  </a:lnTo>
                  <a:lnTo>
                    <a:pt x="10" y="0"/>
                  </a:lnTo>
                  <a:lnTo>
                    <a:pt x="10" y="0"/>
                  </a:lnTo>
                  <a:lnTo>
                    <a:pt x="2" y="3"/>
                  </a:lnTo>
                  <a:lnTo>
                    <a:pt x="0" y="10"/>
                  </a:lnTo>
                  <a:lnTo>
                    <a:pt x="0" y="10"/>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57" name="Freeform 117"/>
            <p:cNvSpPr>
              <a:spLocks noChangeAspect="1"/>
            </p:cNvSpPr>
            <p:nvPr/>
          </p:nvSpPr>
          <p:spPr bwMode="auto">
            <a:xfrm>
              <a:off x="1187450" y="3346450"/>
              <a:ext cx="30163" cy="33338"/>
            </a:xfrm>
            <a:custGeom>
              <a:avLst/>
              <a:gdLst/>
              <a:ahLst/>
              <a:cxnLst>
                <a:cxn ang="0">
                  <a:pos x="10" y="19"/>
                </a:cxn>
                <a:cxn ang="0">
                  <a:pos x="10" y="19"/>
                </a:cxn>
                <a:cxn ang="0">
                  <a:pos x="14" y="16"/>
                </a:cxn>
                <a:cxn ang="0">
                  <a:pos x="17" y="9"/>
                </a:cxn>
                <a:cxn ang="0">
                  <a:pos x="17" y="9"/>
                </a:cxn>
                <a:cxn ang="0">
                  <a:pos x="14" y="2"/>
                </a:cxn>
                <a:cxn ang="0">
                  <a:pos x="10" y="0"/>
                </a:cxn>
                <a:cxn ang="0">
                  <a:pos x="10" y="0"/>
                </a:cxn>
                <a:cxn ang="0">
                  <a:pos x="2" y="2"/>
                </a:cxn>
                <a:cxn ang="0">
                  <a:pos x="0" y="9"/>
                </a:cxn>
                <a:cxn ang="0">
                  <a:pos x="0" y="9"/>
                </a:cxn>
                <a:cxn ang="0">
                  <a:pos x="2" y="16"/>
                </a:cxn>
                <a:cxn ang="0">
                  <a:pos x="10" y="19"/>
                </a:cxn>
                <a:cxn ang="0">
                  <a:pos x="10" y="19"/>
                </a:cxn>
              </a:cxnLst>
              <a:rect l="0" t="0" r="r" b="b"/>
              <a:pathLst>
                <a:path w="17" h="19">
                  <a:moveTo>
                    <a:pt x="10" y="19"/>
                  </a:moveTo>
                  <a:lnTo>
                    <a:pt x="10" y="19"/>
                  </a:lnTo>
                  <a:lnTo>
                    <a:pt x="14" y="16"/>
                  </a:lnTo>
                  <a:lnTo>
                    <a:pt x="17" y="9"/>
                  </a:lnTo>
                  <a:lnTo>
                    <a:pt x="17" y="9"/>
                  </a:lnTo>
                  <a:lnTo>
                    <a:pt x="14" y="2"/>
                  </a:lnTo>
                  <a:lnTo>
                    <a:pt x="10" y="0"/>
                  </a:lnTo>
                  <a:lnTo>
                    <a:pt x="10" y="0"/>
                  </a:lnTo>
                  <a:lnTo>
                    <a:pt x="2" y="2"/>
                  </a:lnTo>
                  <a:lnTo>
                    <a:pt x="0" y="9"/>
                  </a:lnTo>
                  <a:lnTo>
                    <a:pt x="0" y="9"/>
                  </a:lnTo>
                  <a:lnTo>
                    <a:pt x="2"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58" name="Freeform 118"/>
            <p:cNvSpPr>
              <a:spLocks noChangeAspect="1"/>
            </p:cNvSpPr>
            <p:nvPr/>
          </p:nvSpPr>
          <p:spPr bwMode="auto">
            <a:xfrm>
              <a:off x="1103313" y="3411538"/>
              <a:ext cx="30162" cy="34925"/>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59" name="Freeform 119"/>
            <p:cNvSpPr>
              <a:spLocks noChangeAspect="1"/>
            </p:cNvSpPr>
            <p:nvPr/>
          </p:nvSpPr>
          <p:spPr bwMode="auto">
            <a:xfrm>
              <a:off x="1404938" y="3140075"/>
              <a:ext cx="31750" cy="34925"/>
            </a:xfrm>
            <a:custGeom>
              <a:avLst/>
              <a:gdLst/>
              <a:ahLst/>
              <a:cxnLst>
                <a:cxn ang="0">
                  <a:pos x="9" y="19"/>
                </a:cxn>
                <a:cxn ang="0">
                  <a:pos x="9" y="19"/>
                </a:cxn>
                <a:cxn ang="0">
                  <a:pos x="14" y="17"/>
                </a:cxn>
                <a:cxn ang="0">
                  <a:pos x="17" y="9"/>
                </a:cxn>
                <a:cxn ang="0">
                  <a:pos x="17" y="9"/>
                </a:cxn>
                <a:cxn ang="0">
                  <a:pos x="14" y="2"/>
                </a:cxn>
                <a:cxn ang="0">
                  <a:pos x="9" y="0"/>
                </a:cxn>
                <a:cxn ang="0">
                  <a:pos x="9" y="0"/>
                </a:cxn>
                <a:cxn ang="0">
                  <a:pos x="2" y="2"/>
                </a:cxn>
                <a:cxn ang="0">
                  <a:pos x="0" y="9"/>
                </a:cxn>
                <a:cxn ang="0">
                  <a:pos x="0" y="9"/>
                </a:cxn>
                <a:cxn ang="0">
                  <a:pos x="2" y="17"/>
                </a:cxn>
                <a:cxn ang="0">
                  <a:pos x="9" y="19"/>
                </a:cxn>
                <a:cxn ang="0">
                  <a:pos x="9" y="19"/>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60" name="Freeform 120"/>
            <p:cNvSpPr>
              <a:spLocks noChangeAspect="1"/>
            </p:cNvSpPr>
            <p:nvPr/>
          </p:nvSpPr>
          <p:spPr bwMode="auto">
            <a:xfrm>
              <a:off x="1471613" y="3165475"/>
              <a:ext cx="30162" cy="34925"/>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61" name="Freeform 121"/>
            <p:cNvSpPr>
              <a:spLocks noChangeAspect="1"/>
            </p:cNvSpPr>
            <p:nvPr/>
          </p:nvSpPr>
          <p:spPr bwMode="auto">
            <a:xfrm>
              <a:off x="1458913" y="3105150"/>
              <a:ext cx="28575" cy="34925"/>
            </a:xfrm>
            <a:custGeom>
              <a:avLst/>
              <a:gdLst/>
              <a:ahLst/>
              <a:cxnLst>
                <a:cxn ang="0">
                  <a:pos x="9" y="19"/>
                </a:cxn>
                <a:cxn ang="0">
                  <a:pos x="9" y="19"/>
                </a:cxn>
                <a:cxn ang="0">
                  <a:pos x="14" y="16"/>
                </a:cxn>
                <a:cxn ang="0">
                  <a:pos x="16" y="9"/>
                </a:cxn>
                <a:cxn ang="0">
                  <a:pos x="16"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6" h="19">
                  <a:moveTo>
                    <a:pt x="9" y="19"/>
                  </a:moveTo>
                  <a:lnTo>
                    <a:pt x="9" y="19"/>
                  </a:lnTo>
                  <a:lnTo>
                    <a:pt x="14" y="16"/>
                  </a:lnTo>
                  <a:lnTo>
                    <a:pt x="16" y="9"/>
                  </a:lnTo>
                  <a:lnTo>
                    <a:pt x="16"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62" name="Freeform 122"/>
            <p:cNvSpPr>
              <a:spLocks noChangeAspect="1"/>
            </p:cNvSpPr>
            <p:nvPr/>
          </p:nvSpPr>
          <p:spPr bwMode="auto">
            <a:xfrm>
              <a:off x="1552575" y="3127375"/>
              <a:ext cx="31750" cy="34925"/>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63" name="Freeform 123"/>
            <p:cNvSpPr>
              <a:spLocks noChangeAspect="1"/>
            </p:cNvSpPr>
            <p:nvPr/>
          </p:nvSpPr>
          <p:spPr bwMode="auto">
            <a:xfrm>
              <a:off x="1546225" y="3033713"/>
              <a:ext cx="28575" cy="36512"/>
            </a:xfrm>
            <a:custGeom>
              <a:avLst/>
              <a:gdLst/>
              <a:ahLst/>
              <a:cxnLst>
                <a:cxn ang="0">
                  <a:pos x="9" y="20"/>
                </a:cxn>
                <a:cxn ang="0">
                  <a:pos x="9" y="20"/>
                </a:cxn>
                <a:cxn ang="0">
                  <a:pos x="14" y="17"/>
                </a:cxn>
                <a:cxn ang="0">
                  <a:pos x="16" y="10"/>
                </a:cxn>
                <a:cxn ang="0">
                  <a:pos x="16" y="10"/>
                </a:cxn>
                <a:cxn ang="0">
                  <a:pos x="14" y="3"/>
                </a:cxn>
                <a:cxn ang="0">
                  <a:pos x="9" y="0"/>
                </a:cxn>
                <a:cxn ang="0">
                  <a:pos x="9" y="0"/>
                </a:cxn>
                <a:cxn ang="0">
                  <a:pos x="2" y="3"/>
                </a:cxn>
                <a:cxn ang="0">
                  <a:pos x="0" y="10"/>
                </a:cxn>
                <a:cxn ang="0">
                  <a:pos x="0" y="10"/>
                </a:cxn>
                <a:cxn ang="0">
                  <a:pos x="2" y="17"/>
                </a:cxn>
                <a:cxn ang="0">
                  <a:pos x="9" y="20"/>
                </a:cxn>
                <a:cxn ang="0">
                  <a:pos x="9" y="20"/>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w="9525">
              <a:noFill/>
              <a:round/>
              <a:headEnd/>
              <a:tailEnd/>
            </a:ln>
          </p:spPr>
          <p:txBody>
            <a:bodyPr/>
            <a:lstStyle/>
            <a:p>
              <a:endParaRPr lang="zh-TW" altLang="en-US"/>
            </a:p>
          </p:txBody>
        </p:sp>
        <p:sp>
          <p:nvSpPr>
            <p:cNvPr id="10364" name="Freeform 124"/>
            <p:cNvSpPr>
              <a:spLocks noChangeAspect="1"/>
            </p:cNvSpPr>
            <p:nvPr/>
          </p:nvSpPr>
          <p:spPr bwMode="auto">
            <a:xfrm>
              <a:off x="1574800" y="3055938"/>
              <a:ext cx="31750" cy="36512"/>
            </a:xfrm>
            <a:custGeom>
              <a:avLst/>
              <a:gdLst/>
              <a:ahLst/>
              <a:cxnLst>
                <a:cxn ang="0">
                  <a:pos x="10" y="20"/>
                </a:cxn>
                <a:cxn ang="0">
                  <a:pos x="10" y="20"/>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20"/>
                </a:cxn>
                <a:cxn ang="0">
                  <a:pos x="10" y="20"/>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365" name="Freeform 125"/>
            <p:cNvSpPr>
              <a:spLocks noChangeAspect="1"/>
            </p:cNvSpPr>
            <p:nvPr/>
          </p:nvSpPr>
          <p:spPr bwMode="auto">
            <a:xfrm>
              <a:off x="1581150" y="2995613"/>
              <a:ext cx="28575" cy="34925"/>
            </a:xfrm>
            <a:custGeom>
              <a:avLst/>
              <a:gdLst/>
              <a:ahLst/>
              <a:cxnLst>
                <a:cxn ang="0">
                  <a:pos x="9" y="19"/>
                </a:cxn>
                <a:cxn ang="0">
                  <a:pos x="9" y="19"/>
                </a:cxn>
                <a:cxn ang="0">
                  <a:pos x="14" y="17"/>
                </a:cxn>
                <a:cxn ang="0">
                  <a:pos x="16" y="9"/>
                </a:cxn>
                <a:cxn ang="0">
                  <a:pos x="16" y="9"/>
                </a:cxn>
                <a:cxn ang="0">
                  <a:pos x="14" y="2"/>
                </a:cxn>
                <a:cxn ang="0">
                  <a:pos x="9" y="0"/>
                </a:cxn>
                <a:cxn ang="0">
                  <a:pos x="9" y="0"/>
                </a:cxn>
                <a:cxn ang="0">
                  <a:pos x="2" y="2"/>
                </a:cxn>
                <a:cxn ang="0">
                  <a:pos x="0" y="9"/>
                </a:cxn>
                <a:cxn ang="0">
                  <a:pos x="0" y="9"/>
                </a:cxn>
                <a:cxn ang="0">
                  <a:pos x="2" y="17"/>
                </a:cxn>
                <a:cxn ang="0">
                  <a:pos x="9" y="19"/>
                </a:cxn>
                <a:cxn ang="0">
                  <a:pos x="9" y="19"/>
                </a:cxn>
              </a:cxnLst>
              <a:rect l="0" t="0" r="r" b="b"/>
              <a:pathLst>
                <a:path w="16" h="19">
                  <a:moveTo>
                    <a:pt x="9" y="19"/>
                  </a:moveTo>
                  <a:lnTo>
                    <a:pt x="9" y="19"/>
                  </a:lnTo>
                  <a:lnTo>
                    <a:pt x="14" y="17"/>
                  </a:lnTo>
                  <a:lnTo>
                    <a:pt x="16" y="9"/>
                  </a:lnTo>
                  <a:lnTo>
                    <a:pt x="16"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66" name="Freeform 126"/>
            <p:cNvSpPr>
              <a:spLocks noChangeAspect="1"/>
            </p:cNvSpPr>
            <p:nvPr/>
          </p:nvSpPr>
          <p:spPr bwMode="auto">
            <a:xfrm>
              <a:off x="1619250" y="2960688"/>
              <a:ext cx="30163" cy="34925"/>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67" name="Freeform 127"/>
            <p:cNvSpPr>
              <a:spLocks noChangeAspect="1"/>
            </p:cNvSpPr>
            <p:nvPr/>
          </p:nvSpPr>
          <p:spPr bwMode="auto">
            <a:xfrm>
              <a:off x="1627188" y="2911475"/>
              <a:ext cx="31750" cy="34925"/>
            </a:xfrm>
            <a:custGeom>
              <a:avLst/>
              <a:gdLst/>
              <a:ahLst/>
              <a:cxnLst>
                <a:cxn ang="0">
                  <a:pos x="10" y="19"/>
                </a:cxn>
                <a:cxn ang="0">
                  <a:pos x="10" y="19"/>
                </a:cxn>
                <a:cxn ang="0">
                  <a:pos x="14" y="17"/>
                </a:cxn>
                <a:cxn ang="0">
                  <a:pos x="17" y="10"/>
                </a:cxn>
                <a:cxn ang="0">
                  <a:pos x="17" y="10"/>
                </a:cxn>
                <a:cxn ang="0">
                  <a:pos x="14" y="3"/>
                </a:cxn>
                <a:cxn ang="0">
                  <a:pos x="10" y="0"/>
                </a:cxn>
                <a:cxn ang="0">
                  <a:pos x="10" y="0"/>
                </a:cxn>
                <a:cxn ang="0">
                  <a:pos x="2" y="3"/>
                </a:cxn>
                <a:cxn ang="0">
                  <a:pos x="0" y="10"/>
                </a:cxn>
                <a:cxn ang="0">
                  <a:pos x="0" y="10"/>
                </a:cxn>
                <a:cxn ang="0">
                  <a:pos x="2" y="17"/>
                </a:cxn>
                <a:cxn ang="0">
                  <a:pos x="10" y="19"/>
                </a:cxn>
                <a:cxn ang="0">
                  <a:pos x="10" y="19"/>
                </a:cxn>
              </a:cxnLst>
              <a:rect l="0" t="0" r="r" b="b"/>
              <a:pathLst>
                <a:path w="17" h="19">
                  <a:moveTo>
                    <a:pt x="10" y="19"/>
                  </a:moveTo>
                  <a:lnTo>
                    <a:pt x="10" y="19"/>
                  </a:lnTo>
                  <a:lnTo>
                    <a:pt x="14" y="17"/>
                  </a:lnTo>
                  <a:lnTo>
                    <a:pt x="17" y="10"/>
                  </a:lnTo>
                  <a:lnTo>
                    <a:pt x="17" y="10"/>
                  </a:lnTo>
                  <a:lnTo>
                    <a:pt x="14" y="3"/>
                  </a:lnTo>
                  <a:lnTo>
                    <a:pt x="10" y="0"/>
                  </a:lnTo>
                  <a:lnTo>
                    <a:pt x="10" y="0"/>
                  </a:lnTo>
                  <a:lnTo>
                    <a:pt x="2" y="3"/>
                  </a:lnTo>
                  <a:lnTo>
                    <a:pt x="0" y="10"/>
                  </a:lnTo>
                  <a:lnTo>
                    <a:pt x="0" y="10"/>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68" name="Freeform 128"/>
            <p:cNvSpPr>
              <a:spLocks noChangeAspect="1"/>
            </p:cNvSpPr>
            <p:nvPr/>
          </p:nvSpPr>
          <p:spPr bwMode="auto">
            <a:xfrm>
              <a:off x="1684338" y="2876550"/>
              <a:ext cx="31750" cy="34925"/>
            </a:xfrm>
            <a:custGeom>
              <a:avLst/>
              <a:gdLst/>
              <a:ahLst/>
              <a:cxnLst>
                <a:cxn ang="0">
                  <a:pos x="10" y="19"/>
                </a:cxn>
                <a:cxn ang="0">
                  <a:pos x="10" y="19"/>
                </a:cxn>
                <a:cxn ang="0">
                  <a:pos x="15" y="17"/>
                </a:cxn>
                <a:cxn ang="0">
                  <a:pos x="17" y="10"/>
                </a:cxn>
                <a:cxn ang="0">
                  <a:pos x="17" y="10"/>
                </a:cxn>
                <a:cxn ang="0">
                  <a:pos x="15" y="2"/>
                </a:cxn>
                <a:cxn ang="0">
                  <a:pos x="10" y="0"/>
                </a:cxn>
                <a:cxn ang="0">
                  <a:pos x="10" y="0"/>
                </a:cxn>
                <a:cxn ang="0">
                  <a:pos x="3" y="2"/>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69" name="Freeform 129"/>
            <p:cNvSpPr>
              <a:spLocks noChangeAspect="1"/>
            </p:cNvSpPr>
            <p:nvPr/>
          </p:nvSpPr>
          <p:spPr bwMode="auto">
            <a:xfrm>
              <a:off x="1736725" y="2843213"/>
              <a:ext cx="31750" cy="33337"/>
            </a:xfrm>
            <a:custGeom>
              <a:avLst/>
              <a:gdLst/>
              <a:ahLst/>
              <a:cxnLst>
                <a:cxn ang="0">
                  <a:pos x="10" y="19"/>
                </a:cxn>
                <a:cxn ang="0">
                  <a:pos x="10" y="19"/>
                </a:cxn>
                <a:cxn ang="0">
                  <a:pos x="14" y="17"/>
                </a:cxn>
                <a:cxn ang="0">
                  <a:pos x="17" y="9"/>
                </a:cxn>
                <a:cxn ang="0">
                  <a:pos x="17" y="9"/>
                </a:cxn>
                <a:cxn ang="0">
                  <a:pos x="14" y="2"/>
                </a:cxn>
                <a:cxn ang="0">
                  <a:pos x="10" y="0"/>
                </a:cxn>
                <a:cxn ang="0">
                  <a:pos x="10" y="0"/>
                </a:cxn>
                <a:cxn ang="0">
                  <a:pos x="2" y="2"/>
                </a:cxn>
                <a:cxn ang="0">
                  <a:pos x="0" y="9"/>
                </a:cxn>
                <a:cxn ang="0">
                  <a:pos x="0" y="9"/>
                </a:cxn>
                <a:cxn ang="0">
                  <a:pos x="2" y="17"/>
                </a:cxn>
                <a:cxn ang="0">
                  <a:pos x="10" y="19"/>
                </a:cxn>
                <a:cxn ang="0">
                  <a:pos x="10" y="19"/>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0" name="Freeform 130"/>
            <p:cNvSpPr>
              <a:spLocks noChangeAspect="1"/>
            </p:cNvSpPr>
            <p:nvPr/>
          </p:nvSpPr>
          <p:spPr bwMode="auto">
            <a:xfrm>
              <a:off x="1646238" y="2998788"/>
              <a:ext cx="28575" cy="34925"/>
            </a:xfrm>
            <a:custGeom>
              <a:avLst/>
              <a:gdLst/>
              <a:ahLst/>
              <a:cxnLst>
                <a:cxn ang="0">
                  <a:pos x="9" y="19"/>
                </a:cxn>
                <a:cxn ang="0">
                  <a:pos x="9" y="19"/>
                </a:cxn>
                <a:cxn ang="0">
                  <a:pos x="14" y="17"/>
                </a:cxn>
                <a:cxn ang="0">
                  <a:pos x="16" y="10"/>
                </a:cxn>
                <a:cxn ang="0">
                  <a:pos x="16"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6" h="19">
                  <a:moveTo>
                    <a:pt x="9" y="19"/>
                  </a:moveTo>
                  <a:lnTo>
                    <a:pt x="9" y="19"/>
                  </a:lnTo>
                  <a:lnTo>
                    <a:pt x="14" y="17"/>
                  </a:lnTo>
                  <a:lnTo>
                    <a:pt x="16" y="10"/>
                  </a:lnTo>
                  <a:lnTo>
                    <a:pt x="16"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71" name="Freeform 131"/>
            <p:cNvSpPr>
              <a:spLocks noChangeAspect="1"/>
            </p:cNvSpPr>
            <p:nvPr/>
          </p:nvSpPr>
          <p:spPr bwMode="auto">
            <a:xfrm>
              <a:off x="1724025" y="2933700"/>
              <a:ext cx="31750" cy="34925"/>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72" name="Freeform 132"/>
            <p:cNvSpPr>
              <a:spLocks noChangeAspect="1"/>
            </p:cNvSpPr>
            <p:nvPr/>
          </p:nvSpPr>
          <p:spPr bwMode="auto">
            <a:xfrm>
              <a:off x="1784350" y="2911475"/>
              <a:ext cx="31750" cy="34925"/>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3" name="Freeform 133"/>
            <p:cNvSpPr>
              <a:spLocks noChangeAspect="1"/>
            </p:cNvSpPr>
            <p:nvPr/>
          </p:nvSpPr>
          <p:spPr bwMode="auto">
            <a:xfrm>
              <a:off x="1816100" y="2851150"/>
              <a:ext cx="30163" cy="34925"/>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4" name="Freeform 134"/>
            <p:cNvSpPr>
              <a:spLocks noChangeAspect="1"/>
            </p:cNvSpPr>
            <p:nvPr/>
          </p:nvSpPr>
          <p:spPr bwMode="auto">
            <a:xfrm>
              <a:off x="1836738" y="2733675"/>
              <a:ext cx="31750" cy="33338"/>
            </a:xfrm>
            <a:custGeom>
              <a:avLst/>
              <a:gdLst/>
              <a:ahLst/>
              <a:cxnLst>
                <a:cxn ang="0">
                  <a:pos x="10" y="19"/>
                </a:cxn>
                <a:cxn ang="0">
                  <a:pos x="10" y="19"/>
                </a:cxn>
                <a:cxn ang="0">
                  <a:pos x="15" y="17"/>
                </a:cxn>
                <a:cxn ang="0">
                  <a:pos x="17" y="10"/>
                </a:cxn>
                <a:cxn ang="0">
                  <a:pos x="17" y="10"/>
                </a:cxn>
                <a:cxn ang="0">
                  <a:pos x="15" y="2"/>
                </a:cxn>
                <a:cxn ang="0">
                  <a:pos x="10" y="0"/>
                </a:cxn>
                <a:cxn ang="0">
                  <a:pos x="10" y="0"/>
                </a:cxn>
                <a:cxn ang="0">
                  <a:pos x="3" y="2"/>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5" name="Freeform 135"/>
            <p:cNvSpPr>
              <a:spLocks noChangeAspect="1"/>
            </p:cNvSpPr>
            <p:nvPr/>
          </p:nvSpPr>
          <p:spPr bwMode="auto">
            <a:xfrm>
              <a:off x="1946275" y="2741613"/>
              <a:ext cx="31750" cy="34925"/>
            </a:xfrm>
            <a:custGeom>
              <a:avLst/>
              <a:gdLst/>
              <a:ahLst/>
              <a:cxnLst>
                <a:cxn ang="0">
                  <a:pos x="10" y="19"/>
                </a:cxn>
                <a:cxn ang="0">
                  <a:pos x="10" y="19"/>
                </a:cxn>
                <a:cxn ang="0">
                  <a:pos x="14" y="16"/>
                </a:cxn>
                <a:cxn ang="0">
                  <a:pos x="17" y="9"/>
                </a:cxn>
                <a:cxn ang="0">
                  <a:pos x="17" y="9"/>
                </a:cxn>
                <a:cxn ang="0">
                  <a:pos x="14"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4" y="16"/>
                  </a:lnTo>
                  <a:lnTo>
                    <a:pt x="17" y="9"/>
                  </a:lnTo>
                  <a:lnTo>
                    <a:pt x="17" y="9"/>
                  </a:lnTo>
                  <a:lnTo>
                    <a:pt x="14"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6" name="Freeform 136"/>
            <p:cNvSpPr>
              <a:spLocks noChangeAspect="1"/>
            </p:cNvSpPr>
            <p:nvPr/>
          </p:nvSpPr>
          <p:spPr bwMode="auto">
            <a:xfrm>
              <a:off x="1933575" y="2654300"/>
              <a:ext cx="31750" cy="34925"/>
            </a:xfrm>
            <a:custGeom>
              <a:avLst/>
              <a:gdLst/>
              <a:ahLst/>
              <a:cxnLst>
                <a:cxn ang="0">
                  <a:pos x="10" y="19"/>
                </a:cxn>
                <a:cxn ang="0">
                  <a:pos x="10" y="19"/>
                </a:cxn>
                <a:cxn ang="0">
                  <a:pos x="14" y="17"/>
                </a:cxn>
                <a:cxn ang="0">
                  <a:pos x="17" y="9"/>
                </a:cxn>
                <a:cxn ang="0">
                  <a:pos x="17" y="9"/>
                </a:cxn>
                <a:cxn ang="0">
                  <a:pos x="14" y="2"/>
                </a:cxn>
                <a:cxn ang="0">
                  <a:pos x="10" y="0"/>
                </a:cxn>
                <a:cxn ang="0">
                  <a:pos x="10" y="0"/>
                </a:cxn>
                <a:cxn ang="0">
                  <a:pos x="2" y="2"/>
                </a:cxn>
                <a:cxn ang="0">
                  <a:pos x="0" y="9"/>
                </a:cxn>
                <a:cxn ang="0">
                  <a:pos x="0" y="9"/>
                </a:cxn>
                <a:cxn ang="0">
                  <a:pos x="2" y="17"/>
                </a:cxn>
                <a:cxn ang="0">
                  <a:pos x="10" y="19"/>
                </a:cxn>
                <a:cxn ang="0">
                  <a:pos x="10" y="19"/>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77" name="Freeform 137"/>
            <p:cNvSpPr>
              <a:spLocks noChangeAspect="1"/>
            </p:cNvSpPr>
            <p:nvPr/>
          </p:nvSpPr>
          <p:spPr bwMode="auto">
            <a:xfrm>
              <a:off x="2008188" y="2605088"/>
              <a:ext cx="30162" cy="36512"/>
            </a:xfrm>
            <a:custGeom>
              <a:avLst/>
              <a:gdLst/>
              <a:ahLst/>
              <a:cxnLst>
                <a:cxn ang="0">
                  <a:pos x="9" y="20"/>
                </a:cxn>
                <a:cxn ang="0">
                  <a:pos x="9" y="20"/>
                </a:cxn>
                <a:cxn ang="0">
                  <a:pos x="14" y="17"/>
                </a:cxn>
                <a:cxn ang="0">
                  <a:pos x="16" y="10"/>
                </a:cxn>
                <a:cxn ang="0">
                  <a:pos x="16" y="10"/>
                </a:cxn>
                <a:cxn ang="0">
                  <a:pos x="14" y="3"/>
                </a:cxn>
                <a:cxn ang="0">
                  <a:pos x="9" y="0"/>
                </a:cxn>
                <a:cxn ang="0">
                  <a:pos x="9" y="0"/>
                </a:cxn>
                <a:cxn ang="0">
                  <a:pos x="2" y="3"/>
                </a:cxn>
                <a:cxn ang="0">
                  <a:pos x="0" y="10"/>
                </a:cxn>
                <a:cxn ang="0">
                  <a:pos x="0" y="10"/>
                </a:cxn>
                <a:cxn ang="0">
                  <a:pos x="2" y="17"/>
                </a:cxn>
                <a:cxn ang="0">
                  <a:pos x="9" y="20"/>
                </a:cxn>
                <a:cxn ang="0">
                  <a:pos x="9" y="20"/>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w="9525">
              <a:noFill/>
              <a:round/>
              <a:headEnd/>
              <a:tailEnd/>
            </a:ln>
          </p:spPr>
          <p:txBody>
            <a:bodyPr/>
            <a:lstStyle/>
            <a:p>
              <a:endParaRPr lang="zh-TW" altLang="en-US"/>
            </a:p>
          </p:txBody>
        </p:sp>
        <p:sp>
          <p:nvSpPr>
            <p:cNvPr id="10378" name="Freeform 138"/>
            <p:cNvSpPr>
              <a:spLocks noChangeAspect="1"/>
            </p:cNvSpPr>
            <p:nvPr/>
          </p:nvSpPr>
          <p:spPr bwMode="auto">
            <a:xfrm>
              <a:off x="2030413" y="2667000"/>
              <a:ext cx="30162" cy="34925"/>
            </a:xfrm>
            <a:custGeom>
              <a:avLst/>
              <a:gdLst/>
              <a:ahLst/>
              <a:cxnLst>
                <a:cxn ang="0">
                  <a:pos x="9" y="19"/>
                </a:cxn>
                <a:cxn ang="0">
                  <a:pos x="9" y="19"/>
                </a:cxn>
                <a:cxn ang="0">
                  <a:pos x="14" y="17"/>
                </a:cxn>
                <a:cxn ang="0">
                  <a:pos x="16" y="10"/>
                </a:cxn>
                <a:cxn ang="0">
                  <a:pos x="16"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79" name="Freeform 139"/>
            <p:cNvSpPr>
              <a:spLocks noChangeAspect="1"/>
            </p:cNvSpPr>
            <p:nvPr/>
          </p:nvSpPr>
          <p:spPr bwMode="auto">
            <a:xfrm>
              <a:off x="2065338" y="2527300"/>
              <a:ext cx="30162" cy="34925"/>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0" name="Freeform 140"/>
            <p:cNvSpPr>
              <a:spLocks noChangeAspect="1"/>
            </p:cNvSpPr>
            <p:nvPr/>
          </p:nvSpPr>
          <p:spPr bwMode="auto">
            <a:xfrm>
              <a:off x="2087563" y="2614613"/>
              <a:ext cx="30162" cy="34925"/>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1" name="Freeform 141"/>
            <p:cNvSpPr>
              <a:spLocks noChangeAspect="1"/>
            </p:cNvSpPr>
            <p:nvPr/>
          </p:nvSpPr>
          <p:spPr bwMode="auto">
            <a:xfrm>
              <a:off x="2143125" y="2589213"/>
              <a:ext cx="31750" cy="34925"/>
            </a:xfrm>
            <a:custGeom>
              <a:avLst/>
              <a:gdLst/>
              <a:ahLst/>
              <a:cxnLst>
                <a:cxn ang="0">
                  <a:pos x="10" y="19"/>
                </a:cxn>
                <a:cxn ang="0">
                  <a:pos x="10" y="19"/>
                </a:cxn>
                <a:cxn ang="0">
                  <a:pos x="14" y="17"/>
                </a:cxn>
                <a:cxn ang="0">
                  <a:pos x="17" y="9"/>
                </a:cxn>
                <a:cxn ang="0">
                  <a:pos x="17" y="9"/>
                </a:cxn>
                <a:cxn ang="0">
                  <a:pos x="14" y="2"/>
                </a:cxn>
                <a:cxn ang="0">
                  <a:pos x="10" y="0"/>
                </a:cxn>
                <a:cxn ang="0">
                  <a:pos x="10" y="0"/>
                </a:cxn>
                <a:cxn ang="0">
                  <a:pos x="2" y="2"/>
                </a:cxn>
                <a:cxn ang="0">
                  <a:pos x="0" y="9"/>
                </a:cxn>
                <a:cxn ang="0">
                  <a:pos x="0" y="9"/>
                </a:cxn>
                <a:cxn ang="0">
                  <a:pos x="2" y="17"/>
                </a:cxn>
                <a:cxn ang="0">
                  <a:pos x="10" y="19"/>
                </a:cxn>
                <a:cxn ang="0">
                  <a:pos x="10" y="19"/>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82" name="Freeform 142"/>
            <p:cNvSpPr>
              <a:spLocks noChangeAspect="1"/>
            </p:cNvSpPr>
            <p:nvPr/>
          </p:nvSpPr>
          <p:spPr bwMode="auto">
            <a:xfrm>
              <a:off x="2152650" y="2447925"/>
              <a:ext cx="31750" cy="34925"/>
            </a:xfrm>
            <a:custGeom>
              <a:avLst/>
              <a:gdLst/>
              <a:ahLst/>
              <a:cxnLst>
                <a:cxn ang="0">
                  <a:pos x="9" y="19"/>
                </a:cxn>
                <a:cxn ang="0">
                  <a:pos x="9" y="19"/>
                </a:cxn>
                <a:cxn ang="0">
                  <a:pos x="14" y="17"/>
                </a:cxn>
                <a:cxn ang="0">
                  <a:pos x="17" y="10"/>
                </a:cxn>
                <a:cxn ang="0">
                  <a:pos x="17"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3" name="Freeform 143"/>
            <p:cNvSpPr>
              <a:spLocks noChangeAspect="1"/>
            </p:cNvSpPr>
            <p:nvPr/>
          </p:nvSpPr>
          <p:spPr bwMode="auto">
            <a:xfrm>
              <a:off x="2174875" y="2527300"/>
              <a:ext cx="30163" cy="34925"/>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4" name="Freeform 144"/>
            <p:cNvSpPr>
              <a:spLocks noChangeAspect="1"/>
            </p:cNvSpPr>
            <p:nvPr/>
          </p:nvSpPr>
          <p:spPr bwMode="auto">
            <a:xfrm>
              <a:off x="2257425" y="2479675"/>
              <a:ext cx="30163" cy="34925"/>
            </a:xfrm>
            <a:custGeom>
              <a:avLst/>
              <a:gdLst/>
              <a:ahLst/>
              <a:cxnLst>
                <a:cxn ang="0">
                  <a:pos x="10" y="19"/>
                </a:cxn>
                <a:cxn ang="0">
                  <a:pos x="10" y="19"/>
                </a:cxn>
                <a:cxn ang="0">
                  <a:pos x="15" y="17"/>
                </a:cxn>
                <a:cxn ang="0">
                  <a:pos x="17" y="9"/>
                </a:cxn>
                <a:cxn ang="0">
                  <a:pos x="17" y="9"/>
                </a:cxn>
                <a:cxn ang="0">
                  <a:pos x="15" y="2"/>
                </a:cxn>
                <a:cxn ang="0">
                  <a:pos x="10" y="0"/>
                </a:cxn>
                <a:cxn ang="0">
                  <a:pos x="10" y="0"/>
                </a:cxn>
                <a:cxn ang="0">
                  <a:pos x="3" y="2"/>
                </a:cxn>
                <a:cxn ang="0">
                  <a:pos x="0" y="9"/>
                </a:cxn>
                <a:cxn ang="0">
                  <a:pos x="0" y="9"/>
                </a:cxn>
                <a:cxn ang="0">
                  <a:pos x="3" y="17"/>
                </a:cxn>
                <a:cxn ang="0">
                  <a:pos x="10" y="19"/>
                </a:cxn>
                <a:cxn ang="0">
                  <a:pos x="10" y="19"/>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85" name="Freeform 145"/>
            <p:cNvSpPr>
              <a:spLocks noChangeAspect="1"/>
            </p:cNvSpPr>
            <p:nvPr/>
          </p:nvSpPr>
          <p:spPr bwMode="auto">
            <a:xfrm>
              <a:off x="2309813" y="2444750"/>
              <a:ext cx="30162" cy="34925"/>
            </a:xfrm>
            <a:custGeom>
              <a:avLst/>
              <a:gdLst/>
              <a:ahLst/>
              <a:cxnLst>
                <a:cxn ang="0">
                  <a:pos x="10" y="19"/>
                </a:cxn>
                <a:cxn ang="0">
                  <a:pos x="10" y="19"/>
                </a:cxn>
                <a:cxn ang="0">
                  <a:pos x="14" y="16"/>
                </a:cxn>
                <a:cxn ang="0">
                  <a:pos x="17" y="9"/>
                </a:cxn>
                <a:cxn ang="0">
                  <a:pos x="17" y="9"/>
                </a:cxn>
                <a:cxn ang="0">
                  <a:pos x="14"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4" y="16"/>
                  </a:lnTo>
                  <a:lnTo>
                    <a:pt x="17" y="9"/>
                  </a:lnTo>
                  <a:lnTo>
                    <a:pt x="17" y="9"/>
                  </a:lnTo>
                  <a:lnTo>
                    <a:pt x="14"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86" name="Freeform 146"/>
            <p:cNvSpPr>
              <a:spLocks noChangeAspect="1"/>
            </p:cNvSpPr>
            <p:nvPr/>
          </p:nvSpPr>
          <p:spPr bwMode="auto">
            <a:xfrm>
              <a:off x="2257425" y="2370138"/>
              <a:ext cx="30163" cy="34925"/>
            </a:xfrm>
            <a:custGeom>
              <a:avLst/>
              <a:gdLst/>
              <a:ahLst/>
              <a:cxnLst>
                <a:cxn ang="0">
                  <a:pos x="10" y="19"/>
                </a:cxn>
                <a:cxn ang="0">
                  <a:pos x="10" y="19"/>
                </a:cxn>
                <a:cxn ang="0">
                  <a:pos x="15" y="17"/>
                </a:cxn>
                <a:cxn ang="0">
                  <a:pos x="17" y="10"/>
                </a:cxn>
                <a:cxn ang="0">
                  <a:pos x="17" y="10"/>
                </a:cxn>
                <a:cxn ang="0">
                  <a:pos x="15" y="2"/>
                </a:cxn>
                <a:cxn ang="0">
                  <a:pos x="10" y="0"/>
                </a:cxn>
                <a:cxn ang="0">
                  <a:pos x="10" y="0"/>
                </a:cxn>
                <a:cxn ang="0">
                  <a:pos x="3" y="2"/>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87" name="Freeform 147"/>
            <p:cNvSpPr>
              <a:spLocks noChangeAspect="1"/>
            </p:cNvSpPr>
            <p:nvPr/>
          </p:nvSpPr>
          <p:spPr bwMode="auto">
            <a:xfrm>
              <a:off x="2339975" y="2344738"/>
              <a:ext cx="31750" cy="34925"/>
            </a:xfrm>
            <a:custGeom>
              <a:avLst/>
              <a:gdLst/>
              <a:ahLst/>
              <a:cxnLst>
                <a:cxn ang="0">
                  <a:pos x="9" y="19"/>
                </a:cxn>
                <a:cxn ang="0">
                  <a:pos x="9" y="19"/>
                </a:cxn>
                <a:cxn ang="0">
                  <a:pos x="14" y="16"/>
                </a:cxn>
                <a:cxn ang="0">
                  <a:pos x="17" y="9"/>
                </a:cxn>
                <a:cxn ang="0">
                  <a:pos x="17"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8" name="Freeform 148"/>
            <p:cNvSpPr>
              <a:spLocks noChangeAspect="1"/>
            </p:cNvSpPr>
            <p:nvPr/>
          </p:nvSpPr>
          <p:spPr bwMode="auto">
            <a:xfrm>
              <a:off x="2384425" y="2379663"/>
              <a:ext cx="30163" cy="34925"/>
            </a:xfrm>
            <a:custGeom>
              <a:avLst/>
              <a:gdLst/>
              <a:ahLst/>
              <a:cxnLst>
                <a:cxn ang="0">
                  <a:pos x="9" y="19"/>
                </a:cxn>
                <a:cxn ang="0">
                  <a:pos x="9" y="19"/>
                </a:cxn>
                <a:cxn ang="0">
                  <a:pos x="14" y="16"/>
                </a:cxn>
                <a:cxn ang="0">
                  <a:pos x="17" y="9"/>
                </a:cxn>
                <a:cxn ang="0">
                  <a:pos x="17"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89" name="Freeform 149"/>
            <p:cNvSpPr>
              <a:spLocks noChangeAspect="1"/>
            </p:cNvSpPr>
            <p:nvPr/>
          </p:nvSpPr>
          <p:spPr bwMode="auto">
            <a:xfrm>
              <a:off x="2422525" y="2401888"/>
              <a:ext cx="30163" cy="33337"/>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0" name="Freeform 150"/>
            <p:cNvSpPr>
              <a:spLocks noChangeAspect="1"/>
            </p:cNvSpPr>
            <p:nvPr/>
          </p:nvSpPr>
          <p:spPr bwMode="auto">
            <a:xfrm>
              <a:off x="2378075" y="2295525"/>
              <a:ext cx="31750" cy="34925"/>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1" name="Freeform 151"/>
            <p:cNvSpPr>
              <a:spLocks noChangeAspect="1"/>
            </p:cNvSpPr>
            <p:nvPr/>
          </p:nvSpPr>
          <p:spPr bwMode="auto">
            <a:xfrm>
              <a:off x="2536825" y="2339975"/>
              <a:ext cx="31750" cy="33338"/>
            </a:xfrm>
            <a:custGeom>
              <a:avLst/>
              <a:gdLst/>
              <a:ahLst/>
              <a:cxnLst>
                <a:cxn ang="0">
                  <a:pos x="9" y="19"/>
                </a:cxn>
                <a:cxn ang="0">
                  <a:pos x="9" y="19"/>
                </a:cxn>
                <a:cxn ang="0">
                  <a:pos x="14" y="17"/>
                </a:cxn>
                <a:cxn ang="0">
                  <a:pos x="17" y="10"/>
                </a:cxn>
                <a:cxn ang="0">
                  <a:pos x="17" y="10"/>
                </a:cxn>
                <a:cxn ang="0">
                  <a:pos x="14" y="3"/>
                </a:cxn>
                <a:cxn ang="0">
                  <a:pos x="9" y="0"/>
                </a:cxn>
                <a:cxn ang="0">
                  <a:pos x="9" y="0"/>
                </a:cxn>
                <a:cxn ang="0">
                  <a:pos x="2" y="3"/>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3"/>
                  </a:lnTo>
                  <a:lnTo>
                    <a:pt x="9" y="0"/>
                  </a:lnTo>
                  <a:lnTo>
                    <a:pt x="9" y="0"/>
                  </a:lnTo>
                  <a:lnTo>
                    <a:pt x="2" y="3"/>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92" name="Freeform 152"/>
            <p:cNvSpPr>
              <a:spLocks noChangeAspect="1"/>
            </p:cNvSpPr>
            <p:nvPr/>
          </p:nvSpPr>
          <p:spPr bwMode="auto">
            <a:xfrm>
              <a:off x="2624138" y="2312988"/>
              <a:ext cx="31750" cy="34925"/>
            </a:xfrm>
            <a:custGeom>
              <a:avLst/>
              <a:gdLst/>
              <a:ahLst/>
              <a:cxnLst>
                <a:cxn ang="0">
                  <a:pos x="9" y="19"/>
                </a:cxn>
                <a:cxn ang="0">
                  <a:pos x="9" y="19"/>
                </a:cxn>
                <a:cxn ang="0">
                  <a:pos x="14" y="17"/>
                </a:cxn>
                <a:cxn ang="0">
                  <a:pos x="17" y="9"/>
                </a:cxn>
                <a:cxn ang="0">
                  <a:pos x="17" y="9"/>
                </a:cxn>
                <a:cxn ang="0">
                  <a:pos x="14" y="2"/>
                </a:cxn>
                <a:cxn ang="0">
                  <a:pos x="9" y="0"/>
                </a:cxn>
                <a:cxn ang="0">
                  <a:pos x="9" y="0"/>
                </a:cxn>
                <a:cxn ang="0">
                  <a:pos x="2" y="2"/>
                </a:cxn>
                <a:cxn ang="0">
                  <a:pos x="0" y="9"/>
                </a:cxn>
                <a:cxn ang="0">
                  <a:pos x="0" y="9"/>
                </a:cxn>
                <a:cxn ang="0">
                  <a:pos x="2" y="17"/>
                </a:cxn>
                <a:cxn ang="0">
                  <a:pos x="9" y="19"/>
                </a:cxn>
                <a:cxn ang="0">
                  <a:pos x="9" y="19"/>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93" name="Freeform 153"/>
            <p:cNvSpPr>
              <a:spLocks noChangeAspect="1"/>
            </p:cNvSpPr>
            <p:nvPr/>
          </p:nvSpPr>
          <p:spPr bwMode="auto">
            <a:xfrm>
              <a:off x="2487613" y="2263775"/>
              <a:ext cx="31750" cy="36513"/>
            </a:xfrm>
            <a:custGeom>
              <a:avLst/>
              <a:gdLst/>
              <a:ahLst/>
              <a:cxnLst>
                <a:cxn ang="0">
                  <a:pos x="10" y="20"/>
                </a:cxn>
                <a:cxn ang="0">
                  <a:pos x="10" y="20"/>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20"/>
                </a:cxn>
                <a:cxn ang="0">
                  <a:pos x="10" y="20"/>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394" name="Freeform 154"/>
            <p:cNvSpPr>
              <a:spLocks noChangeAspect="1"/>
            </p:cNvSpPr>
            <p:nvPr/>
          </p:nvSpPr>
          <p:spPr bwMode="auto">
            <a:xfrm>
              <a:off x="2574925" y="2195513"/>
              <a:ext cx="31750" cy="34925"/>
            </a:xfrm>
            <a:custGeom>
              <a:avLst/>
              <a:gdLst/>
              <a:ahLst/>
              <a:cxnLst>
                <a:cxn ang="0">
                  <a:pos x="10" y="19"/>
                </a:cxn>
                <a:cxn ang="0">
                  <a:pos x="10" y="19"/>
                </a:cxn>
                <a:cxn ang="0">
                  <a:pos x="15" y="17"/>
                </a:cxn>
                <a:cxn ang="0">
                  <a:pos x="17" y="10"/>
                </a:cxn>
                <a:cxn ang="0">
                  <a:pos x="17" y="10"/>
                </a:cxn>
                <a:cxn ang="0">
                  <a:pos x="15" y="2"/>
                </a:cxn>
                <a:cxn ang="0">
                  <a:pos x="10" y="0"/>
                </a:cxn>
                <a:cxn ang="0">
                  <a:pos x="10" y="0"/>
                </a:cxn>
                <a:cxn ang="0">
                  <a:pos x="3" y="2"/>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5" name="Freeform 155"/>
            <p:cNvSpPr>
              <a:spLocks noChangeAspect="1"/>
            </p:cNvSpPr>
            <p:nvPr/>
          </p:nvSpPr>
          <p:spPr bwMode="auto">
            <a:xfrm>
              <a:off x="2741613" y="2270125"/>
              <a:ext cx="30162" cy="34925"/>
            </a:xfrm>
            <a:custGeom>
              <a:avLst/>
              <a:gdLst/>
              <a:ahLst/>
              <a:cxnLst>
                <a:cxn ang="0">
                  <a:pos x="10" y="19"/>
                </a:cxn>
                <a:cxn ang="0">
                  <a:pos x="10" y="19"/>
                </a:cxn>
                <a:cxn ang="0">
                  <a:pos x="15" y="17"/>
                </a:cxn>
                <a:cxn ang="0">
                  <a:pos x="17" y="9"/>
                </a:cxn>
                <a:cxn ang="0">
                  <a:pos x="17" y="9"/>
                </a:cxn>
                <a:cxn ang="0">
                  <a:pos x="15" y="2"/>
                </a:cxn>
                <a:cxn ang="0">
                  <a:pos x="10" y="0"/>
                </a:cxn>
                <a:cxn ang="0">
                  <a:pos x="10" y="0"/>
                </a:cxn>
                <a:cxn ang="0">
                  <a:pos x="3" y="2"/>
                </a:cxn>
                <a:cxn ang="0">
                  <a:pos x="0" y="9"/>
                </a:cxn>
                <a:cxn ang="0">
                  <a:pos x="0" y="9"/>
                </a:cxn>
                <a:cxn ang="0">
                  <a:pos x="3" y="17"/>
                </a:cxn>
                <a:cxn ang="0">
                  <a:pos x="10" y="19"/>
                </a:cxn>
                <a:cxn ang="0">
                  <a:pos x="10" y="19"/>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6" name="Freeform 156"/>
            <p:cNvSpPr>
              <a:spLocks noChangeAspect="1"/>
            </p:cNvSpPr>
            <p:nvPr/>
          </p:nvSpPr>
          <p:spPr bwMode="auto">
            <a:xfrm>
              <a:off x="2855913" y="2212975"/>
              <a:ext cx="31750" cy="34925"/>
            </a:xfrm>
            <a:custGeom>
              <a:avLst/>
              <a:gdLst/>
              <a:ahLst/>
              <a:cxnLst>
                <a:cxn ang="0">
                  <a:pos x="9" y="19"/>
                </a:cxn>
                <a:cxn ang="0">
                  <a:pos x="9" y="19"/>
                </a:cxn>
                <a:cxn ang="0">
                  <a:pos x="14" y="16"/>
                </a:cxn>
                <a:cxn ang="0">
                  <a:pos x="17" y="9"/>
                </a:cxn>
                <a:cxn ang="0">
                  <a:pos x="17"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397" name="Freeform 157"/>
            <p:cNvSpPr>
              <a:spLocks noChangeAspect="1"/>
            </p:cNvSpPr>
            <p:nvPr/>
          </p:nvSpPr>
          <p:spPr bwMode="auto">
            <a:xfrm>
              <a:off x="2716213" y="2182813"/>
              <a:ext cx="30162" cy="34925"/>
            </a:xfrm>
            <a:custGeom>
              <a:avLst/>
              <a:gdLst/>
              <a:ahLst/>
              <a:cxnLst>
                <a:cxn ang="0">
                  <a:pos x="10" y="19"/>
                </a:cxn>
                <a:cxn ang="0">
                  <a:pos x="10" y="19"/>
                </a:cxn>
                <a:cxn ang="0">
                  <a:pos x="14" y="17"/>
                </a:cxn>
                <a:cxn ang="0">
                  <a:pos x="17" y="9"/>
                </a:cxn>
                <a:cxn ang="0">
                  <a:pos x="17" y="9"/>
                </a:cxn>
                <a:cxn ang="0">
                  <a:pos x="14" y="2"/>
                </a:cxn>
                <a:cxn ang="0">
                  <a:pos x="10" y="0"/>
                </a:cxn>
                <a:cxn ang="0">
                  <a:pos x="10" y="0"/>
                </a:cxn>
                <a:cxn ang="0">
                  <a:pos x="2" y="2"/>
                </a:cxn>
                <a:cxn ang="0">
                  <a:pos x="0" y="9"/>
                </a:cxn>
                <a:cxn ang="0">
                  <a:pos x="0" y="9"/>
                </a:cxn>
                <a:cxn ang="0">
                  <a:pos x="2" y="17"/>
                </a:cxn>
                <a:cxn ang="0">
                  <a:pos x="10" y="19"/>
                </a:cxn>
                <a:cxn ang="0">
                  <a:pos x="10" y="19"/>
                </a:cxn>
              </a:cxnLst>
              <a:rect l="0" t="0" r="r" b="b"/>
              <a:pathLst>
                <a:path w="17" h="19">
                  <a:moveTo>
                    <a:pt x="10" y="19"/>
                  </a:moveTo>
                  <a:lnTo>
                    <a:pt x="10" y="19"/>
                  </a:lnTo>
                  <a:lnTo>
                    <a:pt x="14" y="17"/>
                  </a:lnTo>
                  <a:lnTo>
                    <a:pt x="17" y="9"/>
                  </a:lnTo>
                  <a:lnTo>
                    <a:pt x="17" y="9"/>
                  </a:lnTo>
                  <a:lnTo>
                    <a:pt x="14" y="2"/>
                  </a:lnTo>
                  <a:lnTo>
                    <a:pt x="10" y="0"/>
                  </a:lnTo>
                  <a:lnTo>
                    <a:pt x="10" y="0"/>
                  </a:lnTo>
                  <a:lnTo>
                    <a:pt x="2" y="2"/>
                  </a:lnTo>
                  <a:lnTo>
                    <a:pt x="0" y="9"/>
                  </a:lnTo>
                  <a:lnTo>
                    <a:pt x="0" y="9"/>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8" name="Freeform 158"/>
            <p:cNvSpPr>
              <a:spLocks noChangeAspect="1"/>
            </p:cNvSpPr>
            <p:nvPr/>
          </p:nvSpPr>
          <p:spPr bwMode="auto">
            <a:xfrm>
              <a:off x="2816225" y="2147888"/>
              <a:ext cx="30163" cy="34925"/>
            </a:xfrm>
            <a:custGeom>
              <a:avLst/>
              <a:gdLst/>
              <a:ahLst/>
              <a:cxnLst>
                <a:cxn ang="0">
                  <a:pos x="10" y="19"/>
                </a:cxn>
                <a:cxn ang="0">
                  <a:pos x="10" y="19"/>
                </a:cxn>
                <a:cxn ang="0">
                  <a:pos x="15" y="16"/>
                </a:cxn>
                <a:cxn ang="0">
                  <a:pos x="17" y="9"/>
                </a:cxn>
                <a:cxn ang="0">
                  <a:pos x="17" y="9"/>
                </a:cxn>
                <a:cxn ang="0">
                  <a:pos x="15" y="2"/>
                </a:cxn>
                <a:cxn ang="0">
                  <a:pos x="10" y="0"/>
                </a:cxn>
                <a:cxn ang="0">
                  <a:pos x="10" y="0"/>
                </a:cxn>
                <a:cxn ang="0">
                  <a:pos x="3" y="2"/>
                </a:cxn>
                <a:cxn ang="0">
                  <a:pos x="0" y="9"/>
                </a:cxn>
                <a:cxn ang="0">
                  <a:pos x="0" y="9"/>
                </a:cxn>
                <a:cxn ang="0">
                  <a:pos x="3" y="16"/>
                </a:cxn>
                <a:cxn ang="0">
                  <a:pos x="10" y="19"/>
                </a:cxn>
                <a:cxn ang="0">
                  <a:pos x="10" y="19"/>
                </a:cxn>
              </a:cxnLst>
              <a:rect l="0" t="0" r="r" b="b"/>
              <a:pathLst>
                <a:path w="17" h="19">
                  <a:moveTo>
                    <a:pt x="10" y="19"/>
                  </a:moveTo>
                  <a:lnTo>
                    <a:pt x="10" y="19"/>
                  </a:lnTo>
                  <a:lnTo>
                    <a:pt x="15" y="16"/>
                  </a:lnTo>
                  <a:lnTo>
                    <a:pt x="17" y="9"/>
                  </a:lnTo>
                  <a:lnTo>
                    <a:pt x="17" y="9"/>
                  </a:lnTo>
                  <a:lnTo>
                    <a:pt x="15" y="2"/>
                  </a:lnTo>
                  <a:lnTo>
                    <a:pt x="10" y="0"/>
                  </a:lnTo>
                  <a:lnTo>
                    <a:pt x="10" y="0"/>
                  </a:lnTo>
                  <a:lnTo>
                    <a:pt x="3" y="2"/>
                  </a:lnTo>
                  <a:lnTo>
                    <a:pt x="0" y="9"/>
                  </a:lnTo>
                  <a:lnTo>
                    <a:pt x="0" y="9"/>
                  </a:lnTo>
                  <a:lnTo>
                    <a:pt x="3" y="16"/>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399" name="Freeform 159"/>
            <p:cNvSpPr>
              <a:spLocks noChangeAspect="1"/>
            </p:cNvSpPr>
            <p:nvPr/>
          </p:nvSpPr>
          <p:spPr bwMode="auto">
            <a:xfrm>
              <a:off x="2978150" y="2085975"/>
              <a:ext cx="31750" cy="34925"/>
            </a:xfrm>
            <a:custGeom>
              <a:avLst/>
              <a:gdLst/>
              <a:ahLst/>
              <a:cxnLst>
                <a:cxn ang="0">
                  <a:pos x="10" y="19"/>
                </a:cxn>
                <a:cxn ang="0">
                  <a:pos x="10" y="19"/>
                </a:cxn>
                <a:cxn ang="0">
                  <a:pos x="14" y="17"/>
                </a:cxn>
                <a:cxn ang="0">
                  <a:pos x="17" y="10"/>
                </a:cxn>
                <a:cxn ang="0">
                  <a:pos x="17" y="10"/>
                </a:cxn>
                <a:cxn ang="0">
                  <a:pos x="14" y="2"/>
                </a:cxn>
                <a:cxn ang="0">
                  <a:pos x="10" y="0"/>
                </a:cxn>
                <a:cxn ang="0">
                  <a:pos x="10" y="0"/>
                </a:cxn>
                <a:cxn ang="0">
                  <a:pos x="2" y="2"/>
                </a:cxn>
                <a:cxn ang="0">
                  <a:pos x="0" y="10"/>
                </a:cxn>
                <a:cxn ang="0">
                  <a:pos x="0" y="10"/>
                </a:cxn>
                <a:cxn ang="0">
                  <a:pos x="2" y="17"/>
                </a:cxn>
                <a:cxn ang="0">
                  <a:pos x="10" y="19"/>
                </a:cxn>
                <a:cxn ang="0">
                  <a:pos x="10" y="19"/>
                </a:cxn>
              </a:cxnLst>
              <a:rect l="0" t="0" r="r" b="b"/>
              <a:pathLst>
                <a:path w="17" h="19">
                  <a:moveTo>
                    <a:pt x="10" y="19"/>
                  </a:moveTo>
                  <a:lnTo>
                    <a:pt x="10" y="19"/>
                  </a:lnTo>
                  <a:lnTo>
                    <a:pt x="14" y="17"/>
                  </a:lnTo>
                  <a:lnTo>
                    <a:pt x="17" y="10"/>
                  </a:lnTo>
                  <a:lnTo>
                    <a:pt x="17" y="10"/>
                  </a:lnTo>
                  <a:lnTo>
                    <a:pt x="14" y="2"/>
                  </a:lnTo>
                  <a:lnTo>
                    <a:pt x="10" y="0"/>
                  </a:lnTo>
                  <a:lnTo>
                    <a:pt x="10" y="0"/>
                  </a:lnTo>
                  <a:lnTo>
                    <a:pt x="2" y="2"/>
                  </a:lnTo>
                  <a:lnTo>
                    <a:pt x="0" y="10"/>
                  </a:lnTo>
                  <a:lnTo>
                    <a:pt x="0" y="10"/>
                  </a:lnTo>
                  <a:lnTo>
                    <a:pt x="2"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00" name="Freeform 160"/>
            <p:cNvSpPr>
              <a:spLocks noChangeAspect="1"/>
            </p:cNvSpPr>
            <p:nvPr/>
          </p:nvSpPr>
          <p:spPr bwMode="auto">
            <a:xfrm>
              <a:off x="3043238" y="2176463"/>
              <a:ext cx="31750" cy="36512"/>
            </a:xfrm>
            <a:custGeom>
              <a:avLst/>
              <a:gdLst/>
              <a:ahLst/>
              <a:cxnLst>
                <a:cxn ang="0">
                  <a:pos x="10" y="20"/>
                </a:cxn>
                <a:cxn ang="0">
                  <a:pos x="10" y="20"/>
                </a:cxn>
                <a:cxn ang="0">
                  <a:pos x="14" y="17"/>
                </a:cxn>
                <a:cxn ang="0">
                  <a:pos x="17" y="10"/>
                </a:cxn>
                <a:cxn ang="0">
                  <a:pos x="17" y="10"/>
                </a:cxn>
                <a:cxn ang="0">
                  <a:pos x="14" y="3"/>
                </a:cxn>
                <a:cxn ang="0">
                  <a:pos x="10" y="0"/>
                </a:cxn>
                <a:cxn ang="0">
                  <a:pos x="10" y="0"/>
                </a:cxn>
                <a:cxn ang="0">
                  <a:pos x="2" y="3"/>
                </a:cxn>
                <a:cxn ang="0">
                  <a:pos x="0" y="10"/>
                </a:cxn>
                <a:cxn ang="0">
                  <a:pos x="0" y="10"/>
                </a:cxn>
                <a:cxn ang="0">
                  <a:pos x="2" y="17"/>
                </a:cxn>
                <a:cxn ang="0">
                  <a:pos x="10" y="20"/>
                </a:cxn>
                <a:cxn ang="0">
                  <a:pos x="10" y="20"/>
                </a:cxn>
              </a:cxnLst>
              <a:rect l="0" t="0" r="r" b="b"/>
              <a:pathLst>
                <a:path w="17" h="20">
                  <a:moveTo>
                    <a:pt x="10" y="20"/>
                  </a:moveTo>
                  <a:lnTo>
                    <a:pt x="10" y="20"/>
                  </a:lnTo>
                  <a:lnTo>
                    <a:pt x="14" y="17"/>
                  </a:lnTo>
                  <a:lnTo>
                    <a:pt x="17" y="10"/>
                  </a:lnTo>
                  <a:lnTo>
                    <a:pt x="17" y="10"/>
                  </a:lnTo>
                  <a:lnTo>
                    <a:pt x="14" y="3"/>
                  </a:lnTo>
                  <a:lnTo>
                    <a:pt x="10" y="0"/>
                  </a:lnTo>
                  <a:lnTo>
                    <a:pt x="10" y="0"/>
                  </a:lnTo>
                  <a:lnTo>
                    <a:pt x="2" y="3"/>
                  </a:lnTo>
                  <a:lnTo>
                    <a:pt x="0" y="10"/>
                  </a:lnTo>
                  <a:lnTo>
                    <a:pt x="0" y="10"/>
                  </a:lnTo>
                  <a:lnTo>
                    <a:pt x="2"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401" name="Freeform 161"/>
            <p:cNvSpPr>
              <a:spLocks noChangeAspect="1"/>
            </p:cNvSpPr>
            <p:nvPr/>
          </p:nvSpPr>
          <p:spPr bwMode="auto">
            <a:xfrm>
              <a:off x="3135313" y="2143125"/>
              <a:ext cx="30162" cy="33338"/>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02" name="Freeform 162"/>
            <p:cNvSpPr>
              <a:spLocks noChangeAspect="1"/>
            </p:cNvSpPr>
            <p:nvPr/>
          </p:nvSpPr>
          <p:spPr bwMode="auto">
            <a:xfrm>
              <a:off x="3206750" y="2128838"/>
              <a:ext cx="28575" cy="34925"/>
            </a:xfrm>
            <a:custGeom>
              <a:avLst/>
              <a:gdLst/>
              <a:ahLst/>
              <a:cxnLst>
                <a:cxn ang="0">
                  <a:pos x="9" y="19"/>
                </a:cxn>
                <a:cxn ang="0">
                  <a:pos x="9" y="19"/>
                </a:cxn>
                <a:cxn ang="0">
                  <a:pos x="14" y="17"/>
                </a:cxn>
                <a:cxn ang="0">
                  <a:pos x="16" y="10"/>
                </a:cxn>
                <a:cxn ang="0">
                  <a:pos x="16"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03" name="Freeform 163"/>
            <p:cNvSpPr>
              <a:spLocks noChangeAspect="1"/>
            </p:cNvSpPr>
            <p:nvPr/>
          </p:nvSpPr>
          <p:spPr bwMode="auto">
            <a:xfrm>
              <a:off x="3284538" y="2103438"/>
              <a:ext cx="30162" cy="34925"/>
            </a:xfrm>
            <a:custGeom>
              <a:avLst/>
              <a:gdLst/>
              <a:ahLst/>
              <a:cxnLst>
                <a:cxn ang="0">
                  <a:pos x="9" y="19"/>
                </a:cxn>
                <a:cxn ang="0">
                  <a:pos x="9" y="19"/>
                </a:cxn>
                <a:cxn ang="0">
                  <a:pos x="14" y="16"/>
                </a:cxn>
                <a:cxn ang="0">
                  <a:pos x="17" y="9"/>
                </a:cxn>
                <a:cxn ang="0">
                  <a:pos x="17"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7" h="19">
                  <a:moveTo>
                    <a:pt x="9" y="19"/>
                  </a:moveTo>
                  <a:lnTo>
                    <a:pt x="9" y="19"/>
                  </a:lnTo>
                  <a:lnTo>
                    <a:pt x="14" y="16"/>
                  </a:lnTo>
                  <a:lnTo>
                    <a:pt x="17" y="9"/>
                  </a:lnTo>
                  <a:lnTo>
                    <a:pt x="17"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04" name="Freeform 164"/>
            <p:cNvSpPr>
              <a:spLocks noChangeAspect="1"/>
            </p:cNvSpPr>
            <p:nvPr/>
          </p:nvSpPr>
          <p:spPr bwMode="auto">
            <a:xfrm>
              <a:off x="3062288" y="2089150"/>
              <a:ext cx="28575" cy="36513"/>
            </a:xfrm>
            <a:custGeom>
              <a:avLst/>
              <a:gdLst/>
              <a:ahLst/>
              <a:cxnLst>
                <a:cxn ang="0">
                  <a:pos x="9" y="20"/>
                </a:cxn>
                <a:cxn ang="0">
                  <a:pos x="9" y="20"/>
                </a:cxn>
                <a:cxn ang="0">
                  <a:pos x="14" y="17"/>
                </a:cxn>
                <a:cxn ang="0">
                  <a:pos x="16" y="10"/>
                </a:cxn>
                <a:cxn ang="0">
                  <a:pos x="16" y="10"/>
                </a:cxn>
                <a:cxn ang="0">
                  <a:pos x="14" y="3"/>
                </a:cxn>
                <a:cxn ang="0">
                  <a:pos x="9" y="0"/>
                </a:cxn>
                <a:cxn ang="0">
                  <a:pos x="9" y="0"/>
                </a:cxn>
                <a:cxn ang="0">
                  <a:pos x="2" y="3"/>
                </a:cxn>
                <a:cxn ang="0">
                  <a:pos x="0" y="10"/>
                </a:cxn>
                <a:cxn ang="0">
                  <a:pos x="0" y="10"/>
                </a:cxn>
                <a:cxn ang="0">
                  <a:pos x="2" y="17"/>
                </a:cxn>
                <a:cxn ang="0">
                  <a:pos x="9" y="20"/>
                </a:cxn>
                <a:cxn ang="0">
                  <a:pos x="9" y="20"/>
                </a:cxn>
              </a:cxnLst>
              <a:rect l="0" t="0" r="r" b="b"/>
              <a:pathLst>
                <a:path w="16" h="20">
                  <a:moveTo>
                    <a:pt x="9" y="20"/>
                  </a:moveTo>
                  <a:lnTo>
                    <a:pt x="9" y="20"/>
                  </a:lnTo>
                  <a:lnTo>
                    <a:pt x="14" y="17"/>
                  </a:lnTo>
                  <a:lnTo>
                    <a:pt x="16" y="10"/>
                  </a:lnTo>
                  <a:lnTo>
                    <a:pt x="16" y="10"/>
                  </a:lnTo>
                  <a:lnTo>
                    <a:pt x="14" y="3"/>
                  </a:lnTo>
                  <a:lnTo>
                    <a:pt x="9" y="0"/>
                  </a:lnTo>
                  <a:lnTo>
                    <a:pt x="9" y="0"/>
                  </a:lnTo>
                  <a:lnTo>
                    <a:pt x="2" y="3"/>
                  </a:lnTo>
                  <a:lnTo>
                    <a:pt x="0" y="10"/>
                  </a:lnTo>
                  <a:lnTo>
                    <a:pt x="0" y="10"/>
                  </a:lnTo>
                  <a:lnTo>
                    <a:pt x="2" y="17"/>
                  </a:lnTo>
                  <a:lnTo>
                    <a:pt x="9" y="20"/>
                  </a:lnTo>
                  <a:lnTo>
                    <a:pt x="9" y="20"/>
                  </a:lnTo>
                  <a:close/>
                </a:path>
              </a:pathLst>
            </a:custGeom>
            <a:solidFill>
              <a:srgbClr val="000000"/>
            </a:solidFill>
            <a:ln w="9525">
              <a:noFill/>
              <a:round/>
              <a:headEnd/>
              <a:tailEnd/>
            </a:ln>
          </p:spPr>
          <p:txBody>
            <a:bodyPr/>
            <a:lstStyle/>
            <a:p>
              <a:endParaRPr lang="zh-TW" altLang="en-US"/>
            </a:p>
          </p:txBody>
        </p:sp>
        <p:sp>
          <p:nvSpPr>
            <p:cNvPr id="10405" name="Freeform 165"/>
            <p:cNvSpPr>
              <a:spLocks noChangeAspect="1"/>
            </p:cNvSpPr>
            <p:nvPr/>
          </p:nvSpPr>
          <p:spPr bwMode="auto">
            <a:xfrm>
              <a:off x="3152775" y="2051050"/>
              <a:ext cx="31750" cy="34925"/>
            </a:xfrm>
            <a:custGeom>
              <a:avLst/>
              <a:gdLst/>
              <a:ahLst/>
              <a:cxnLst>
                <a:cxn ang="0">
                  <a:pos x="9" y="19"/>
                </a:cxn>
                <a:cxn ang="0">
                  <a:pos x="9" y="19"/>
                </a:cxn>
                <a:cxn ang="0">
                  <a:pos x="14" y="17"/>
                </a:cxn>
                <a:cxn ang="0">
                  <a:pos x="17" y="9"/>
                </a:cxn>
                <a:cxn ang="0">
                  <a:pos x="17" y="9"/>
                </a:cxn>
                <a:cxn ang="0">
                  <a:pos x="14" y="2"/>
                </a:cxn>
                <a:cxn ang="0">
                  <a:pos x="9" y="0"/>
                </a:cxn>
                <a:cxn ang="0">
                  <a:pos x="9" y="0"/>
                </a:cxn>
                <a:cxn ang="0">
                  <a:pos x="2" y="2"/>
                </a:cxn>
                <a:cxn ang="0">
                  <a:pos x="0" y="9"/>
                </a:cxn>
                <a:cxn ang="0">
                  <a:pos x="0" y="9"/>
                </a:cxn>
                <a:cxn ang="0">
                  <a:pos x="2" y="17"/>
                </a:cxn>
                <a:cxn ang="0">
                  <a:pos x="9" y="19"/>
                </a:cxn>
                <a:cxn ang="0">
                  <a:pos x="9" y="19"/>
                </a:cxn>
              </a:cxnLst>
              <a:rect l="0" t="0" r="r" b="b"/>
              <a:pathLst>
                <a:path w="17" h="19">
                  <a:moveTo>
                    <a:pt x="9" y="19"/>
                  </a:moveTo>
                  <a:lnTo>
                    <a:pt x="9" y="19"/>
                  </a:lnTo>
                  <a:lnTo>
                    <a:pt x="14" y="17"/>
                  </a:lnTo>
                  <a:lnTo>
                    <a:pt x="17" y="9"/>
                  </a:lnTo>
                  <a:lnTo>
                    <a:pt x="17"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06" name="Freeform 166"/>
            <p:cNvSpPr>
              <a:spLocks noChangeAspect="1"/>
            </p:cNvSpPr>
            <p:nvPr/>
          </p:nvSpPr>
          <p:spPr bwMode="auto">
            <a:xfrm>
              <a:off x="3309938" y="2020888"/>
              <a:ext cx="31750" cy="33337"/>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07" name="Freeform 167"/>
            <p:cNvSpPr>
              <a:spLocks noChangeAspect="1"/>
            </p:cNvSpPr>
            <p:nvPr/>
          </p:nvSpPr>
          <p:spPr bwMode="auto">
            <a:xfrm>
              <a:off x="3403600" y="1995488"/>
              <a:ext cx="28575" cy="33337"/>
            </a:xfrm>
            <a:custGeom>
              <a:avLst/>
              <a:gdLst/>
              <a:ahLst/>
              <a:cxnLst>
                <a:cxn ang="0">
                  <a:pos x="9" y="19"/>
                </a:cxn>
                <a:cxn ang="0">
                  <a:pos x="9" y="19"/>
                </a:cxn>
                <a:cxn ang="0">
                  <a:pos x="14" y="17"/>
                </a:cxn>
                <a:cxn ang="0">
                  <a:pos x="16" y="9"/>
                </a:cxn>
                <a:cxn ang="0">
                  <a:pos x="16" y="9"/>
                </a:cxn>
                <a:cxn ang="0">
                  <a:pos x="14" y="2"/>
                </a:cxn>
                <a:cxn ang="0">
                  <a:pos x="9" y="0"/>
                </a:cxn>
                <a:cxn ang="0">
                  <a:pos x="9" y="0"/>
                </a:cxn>
                <a:cxn ang="0">
                  <a:pos x="2" y="2"/>
                </a:cxn>
                <a:cxn ang="0">
                  <a:pos x="0" y="9"/>
                </a:cxn>
                <a:cxn ang="0">
                  <a:pos x="0" y="9"/>
                </a:cxn>
                <a:cxn ang="0">
                  <a:pos x="2" y="17"/>
                </a:cxn>
                <a:cxn ang="0">
                  <a:pos x="9" y="19"/>
                </a:cxn>
                <a:cxn ang="0">
                  <a:pos x="9" y="19"/>
                </a:cxn>
              </a:cxnLst>
              <a:rect l="0" t="0" r="r" b="b"/>
              <a:pathLst>
                <a:path w="16" h="19">
                  <a:moveTo>
                    <a:pt x="9" y="19"/>
                  </a:moveTo>
                  <a:lnTo>
                    <a:pt x="9" y="19"/>
                  </a:lnTo>
                  <a:lnTo>
                    <a:pt x="14" y="17"/>
                  </a:lnTo>
                  <a:lnTo>
                    <a:pt x="16" y="9"/>
                  </a:lnTo>
                  <a:lnTo>
                    <a:pt x="16" y="9"/>
                  </a:lnTo>
                  <a:lnTo>
                    <a:pt x="14" y="2"/>
                  </a:lnTo>
                  <a:lnTo>
                    <a:pt x="9" y="0"/>
                  </a:lnTo>
                  <a:lnTo>
                    <a:pt x="9" y="0"/>
                  </a:lnTo>
                  <a:lnTo>
                    <a:pt x="2" y="2"/>
                  </a:lnTo>
                  <a:lnTo>
                    <a:pt x="0" y="9"/>
                  </a:lnTo>
                  <a:lnTo>
                    <a:pt x="0" y="9"/>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08" name="Freeform 168"/>
            <p:cNvSpPr>
              <a:spLocks noChangeAspect="1"/>
            </p:cNvSpPr>
            <p:nvPr/>
          </p:nvSpPr>
          <p:spPr bwMode="auto">
            <a:xfrm>
              <a:off x="3494088" y="1985963"/>
              <a:ext cx="31750" cy="34925"/>
            </a:xfrm>
            <a:custGeom>
              <a:avLst/>
              <a:gdLst/>
              <a:ahLst/>
              <a:cxnLst>
                <a:cxn ang="0">
                  <a:pos x="9" y="19"/>
                </a:cxn>
                <a:cxn ang="0">
                  <a:pos x="9" y="19"/>
                </a:cxn>
                <a:cxn ang="0">
                  <a:pos x="14" y="17"/>
                </a:cxn>
                <a:cxn ang="0">
                  <a:pos x="17" y="10"/>
                </a:cxn>
                <a:cxn ang="0">
                  <a:pos x="17"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09" name="Freeform 169"/>
            <p:cNvSpPr>
              <a:spLocks noChangeAspect="1"/>
            </p:cNvSpPr>
            <p:nvPr/>
          </p:nvSpPr>
          <p:spPr bwMode="auto">
            <a:xfrm>
              <a:off x="3384550" y="2089150"/>
              <a:ext cx="31750" cy="36513"/>
            </a:xfrm>
            <a:custGeom>
              <a:avLst/>
              <a:gdLst/>
              <a:ahLst/>
              <a:cxnLst>
                <a:cxn ang="0">
                  <a:pos x="10" y="20"/>
                </a:cxn>
                <a:cxn ang="0">
                  <a:pos x="10" y="20"/>
                </a:cxn>
                <a:cxn ang="0">
                  <a:pos x="14" y="17"/>
                </a:cxn>
                <a:cxn ang="0">
                  <a:pos x="17" y="10"/>
                </a:cxn>
                <a:cxn ang="0">
                  <a:pos x="17" y="10"/>
                </a:cxn>
                <a:cxn ang="0">
                  <a:pos x="14" y="3"/>
                </a:cxn>
                <a:cxn ang="0">
                  <a:pos x="10" y="0"/>
                </a:cxn>
                <a:cxn ang="0">
                  <a:pos x="10" y="0"/>
                </a:cxn>
                <a:cxn ang="0">
                  <a:pos x="2" y="3"/>
                </a:cxn>
                <a:cxn ang="0">
                  <a:pos x="0" y="10"/>
                </a:cxn>
                <a:cxn ang="0">
                  <a:pos x="0" y="10"/>
                </a:cxn>
                <a:cxn ang="0">
                  <a:pos x="2" y="17"/>
                </a:cxn>
                <a:cxn ang="0">
                  <a:pos x="10" y="20"/>
                </a:cxn>
                <a:cxn ang="0">
                  <a:pos x="10" y="20"/>
                </a:cxn>
              </a:cxnLst>
              <a:rect l="0" t="0" r="r" b="b"/>
              <a:pathLst>
                <a:path w="17" h="20">
                  <a:moveTo>
                    <a:pt x="10" y="20"/>
                  </a:moveTo>
                  <a:lnTo>
                    <a:pt x="10" y="20"/>
                  </a:lnTo>
                  <a:lnTo>
                    <a:pt x="14" y="17"/>
                  </a:lnTo>
                  <a:lnTo>
                    <a:pt x="17" y="10"/>
                  </a:lnTo>
                  <a:lnTo>
                    <a:pt x="17" y="10"/>
                  </a:lnTo>
                  <a:lnTo>
                    <a:pt x="14" y="3"/>
                  </a:lnTo>
                  <a:lnTo>
                    <a:pt x="10" y="0"/>
                  </a:lnTo>
                  <a:lnTo>
                    <a:pt x="10" y="0"/>
                  </a:lnTo>
                  <a:lnTo>
                    <a:pt x="2" y="3"/>
                  </a:lnTo>
                  <a:lnTo>
                    <a:pt x="0" y="10"/>
                  </a:lnTo>
                  <a:lnTo>
                    <a:pt x="0" y="10"/>
                  </a:lnTo>
                  <a:lnTo>
                    <a:pt x="2"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410" name="Freeform 170"/>
            <p:cNvSpPr>
              <a:spLocks noChangeAspect="1"/>
            </p:cNvSpPr>
            <p:nvPr/>
          </p:nvSpPr>
          <p:spPr bwMode="auto">
            <a:xfrm>
              <a:off x="3436938" y="2063750"/>
              <a:ext cx="30162" cy="34925"/>
            </a:xfrm>
            <a:custGeom>
              <a:avLst/>
              <a:gdLst/>
              <a:ahLst/>
              <a:cxnLst>
                <a:cxn ang="0">
                  <a:pos x="9" y="19"/>
                </a:cxn>
                <a:cxn ang="0">
                  <a:pos x="9" y="19"/>
                </a:cxn>
                <a:cxn ang="0">
                  <a:pos x="14" y="17"/>
                </a:cxn>
                <a:cxn ang="0">
                  <a:pos x="16" y="10"/>
                </a:cxn>
                <a:cxn ang="0">
                  <a:pos x="16"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6" h="19">
                  <a:moveTo>
                    <a:pt x="9" y="19"/>
                  </a:moveTo>
                  <a:lnTo>
                    <a:pt x="9" y="19"/>
                  </a:lnTo>
                  <a:lnTo>
                    <a:pt x="14" y="17"/>
                  </a:lnTo>
                  <a:lnTo>
                    <a:pt x="16" y="10"/>
                  </a:lnTo>
                  <a:lnTo>
                    <a:pt x="16"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11" name="Freeform 171"/>
            <p:cNvSpPr>
              <a:spLocks noChangeAspect="1"/>
            </p:cNvSpPr>
            <p:nvPr/>
          </p:nvSpPr>
          <p:spPr bwMode="auto">
            <a:xfrm>
              <a:off x="3538538" y="2085975"/>
              <a:ext cx="30162" cy="34925"/>
            </a:xfrm>
            <a:custGeom>
              <a:avLst/>
              <a:gdLst/>
              <a:ahLst/>
              <a:cxnLst>
                <a:cxn ang="0">
                  <a:pos x="9" y="19"/>
                </a:cxn>
                <a:cxn ang="0">
                  <a:pos x="9" y="19"/>
                </a:cxn>
                <a:cxn ang="0">
                  <a:pos x="14" y="17"/>
                </a:cxn>
                <a:cxn ang="0">
                  <a:pos x="17" y="10"/>
                </a:cxn>
                <a:cxn ang="0">
                  <a:pos x="17" y="10"/>
                </a:cxn>
                <a:cxn ang="0">
                  <a:pos x="14" y="2"/>
                </a:cxn>
                <a:cxn ang="0">
                  <a:pos x="9" y="0"/>
                </a:cxn>
                <a:cxn ang="0">
                  <a:pos x="9" y="0"/>
                </a:cxn>
                <a:cxn ang="0">
                  <a:pos x="2" y="2"/>
                </a:cxn>
                <a:cxn ang="0">
                  <a:pos x="0" y="10"/>
                </a:cxn>
                <a:cxn ang="0">
                  <a:pos x="0" y="10"/>
                </a:cxn>
                <a:cxn ang="0">
                  <a:pos x="2" y="17"/>
                </a:cxn>
                <a:cxn ang="0">
                  <a:pos x="9" y="19"/>
                </a:cxn>
                <a:cxn ang="0">
                  <a:pos x="9" y="19"/>
                </a:cxn>
              </a:cxnLst>
              <a:rect l="0" t="0" r="r" b="b"/>
              <a:pathLst>
                <a:path w="17" h="19">
                  <a:moveTo>
                    <a:pt x="9" y="19"/>
                  </a:moveTo>
                  <a:lnTo>
                    <a:pt x="9" y="19"/>
                  </a:lnTo>
                  <a:lnTo>
                    <a:pt x="14" y="17"/>
                  </a:lnTo>
                  <a:lnTo>
                    <a:pt x="17" y="10"/>
                  </a:lnTo>
                  <a:lnTo>
                    <a:pt x="17" y="10"/>
                  </a:lnTo>
                  <a:lnTo>
                    <a:pt x="14" y="2"/>
                  </a:lnTo>
                  <a:lnTo>
                    <a:pt x="9" y="0"/>
                  </a:lnTo>
                  <a:lnTo>
                    <a:pt x="9" y="0"/>
                  </a:lnTo>
                  <a:lnTo>
                    <a:pt x="2" y="2"/>
                  </a:lnTo>
                  <a:lnTo>
                    <a:pt x="0" y="10"/>
                  </a:lnTo>
                  <a:lnTo>
                    <a:pt x="0" y="10"/>
                  </a:lnTo>
                  <a:lnTo>
                    <a:pt x="2" y="17"/>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12" name="Freeform 172"/>
            <p:cNvSpPr>
              <a:spLocks noChangeAspect="1"/>
            </p:cNvSpPr>
            <p:nvPr/>
          </p:nvSpPr>
          <p:spPr bwMode="auto">
            <a:xfrm>
              <a:off x="3584575" y="2073275"/>
              <a:ext cx="31750" cy="34925"/>
            </a:xfrm>
            <a:custGeom>
              <a:avLst/>
              <a:gdLst/>
              <a:ahLst/>
              <a:cxnLst>
                <a:cxn ang="0">
                  <a:pos x="10" y="19"/>
                </a:cxn>
                <a:cxn ang="0">
                  <a:pos x="10" y="19"/>
                </a:cxn>
                <a:cxn ang="0">
                  <a:pos x="15" y="17"/>
                </a:cxn>
                <a:cxn ang="0">
                  <a:pos x="17" y="9"/>
                </a:cxn>
                <a:cxn ang="0">
                  <a:pos x="17" y="9"/>
                </a:cxn>
                <a:cxn ang="0">
                  <a:pos x="15" y="2"/>
                </a:cxn>
                <a:cxn ang="0">
                  <a:pos x="10" y="0"/>
                </a:cxn>
                <a:cxn ang="0">
                  <a:pos x="10" y="0"/>
                </a:cxn>
                <a:cxn ang="0">
                  <a:pos x="3" y="2"/>
                </a:cxn>
                <a:cxn ang="0">
                  <a:pos x="0" y="9"/>
                </a:cxn>
                <a:cxn ang="0">
                  <a:pos x="0" y="9"/>
                </a:cxn>
                <a:cxn ang="0">
                  <a:pos x="3" y="17"/>
                </a:cxn>
                <a:cxn ang="0">
                  <a:pos x="10" y="19"/>
                </a:cxn>
                <a:cxn ang="0">
                  <a:pos x="10" y="19"/>
                </a:cxn>
              </a:cxnLst>
              <a:rect l="0" t="0" r="r" b="b"/>
              <a:pathLst>
                <a:path w="17" h="19">
                  <a:moveTo>
                    <a:pt x="10" y="19"/>
                  </a:moveTo>
                  <a:lnTo>
                    <a:pt x="10" y="19"/>
                  </a:lnTo>
                  <a:lnTo>
                    <a:pt x="15" y="17"/>
                  </a:lnTo>
                  <a:lnTo>
                    <a:pt x="17" y="9"/>
                  </a:lnTo>
                  <a:lnTo>
                    <a:pt x="17" y="9"/>
                  </a:lnTo>
                  <a:lnTo>
                    <a:pt x="15" y="2"/>
                  </a:lnTo>
                  <a:lnTo>
                    <a:pt x="10" y="0"/>
                  </a:lnTo>
                  <a:lnTo>
                    <a:pt x="10" y="0"/>
                  </a:lnTo>
                  <a:lnTo>
                    <a:pt x="3" y="2"/>
                  </a:lnTo>
                  <a:lnTo>
                    <a:pt x="0" y="9"/>
                  </a:lnTo>
                  <a:lnTo>
                    <a:pt x="0" y="9"/>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13" name="Freeform 173"/>
            <p:cNvSpPr>
              <a:spLocks noChangeAspect="1"/>
            </p:cNvSpPr>
            <p:nvPr/>
          </p:nvSpPr>
          <p:spPr bwMode="auto">
            <a:xfrm>
              <a:off x="3663950" y="2066925"/>
              <a:ext cx="30163" cy="36513"/>
            </a:xfrm>
            <a:custGeom>
              <a:avLst/>
              <a:gdLst/>
              <a:ahLst/>
              <a:cxnLst>
                <a:cxn ang="0">
                  <a:pos x="10" y="20"/>
                </a:cxn>
                <a:cxn ang="0">
                  <a:pos x="10" y="20"/>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20"/>
                </a:cxn>
                <a:cxn ang="0">
                  <a:pos x="10" y="20"/>
                </a:cxn>
              </a:cxnLst>
              <a:rect l="0" t="0" r="r" b="b"/>
              <a:pathLst>
                <a:path w="17" h="20">
                  <a:moveTo>
                    <a:pt x="10" y="20"/>
                  </a:moveTo>
                  <a:lnTo>
                    <a:pt x="10" y="20"/>
                  </a:lnTo>
                  <a:lnTo>
                    <a:pt x="15" y="17"/>
                  </a:lnTo>
                  <a:lnTo>
                    <a:pt x="17" y="10"/>
                  </a:lnTo>
                  <a:lnTo>
                    <a:pt x="17" y="10"/>
                  </a:lnTo>
                  <a:lnTo>
                    <a:pt x="15" y="3"/>
                  </a:lnTo>
                  <a:lnTo>
                    <a:pt x="10" y="0"/>
                  </a:lnTo>
                  <a:lnTo>
                    <a:pt x="10" y="0"/>
                  </a:lnTo>
                  <a:lnTo>
                    <a:pt x="3" y="3"/>
                  </a:lnTo>
                  <a:lnTo>
                    <a:pt x="0" y="10"/>
                  </a:lnTo>
                  <a:lnTo>
                    <a:pt x="0" y="10"/>
                  </a:lnTo>
                  <a:lnTo>
                    <a:pt x="3" y="17"/>
                  </a:lnTo>
                  <a:lnTo>
                    <a:pt x="10" y="20"/>
                  </a:lnTo>
                  <a:lnTo>
                    <a:pt x="10" y="20"/>
                  </a:lnTo>
                  <a:close/>
                </a:path>
              </a:pathLst>
            </a:custGeom>
            <a:solidFill>
              <a:srgbClr val="000000"/>
            </a:solidFill>
            <a:ln w="9525">
              <a:noFill/>
              <a:round/>
              <a:headEnd/>
              <a:tailEnd/>
            </a:ln>
          </p:spPr>
          <p:txBody>
            <a:bodyPr/>
            <a:lstStyle/>
            <a:p>
              <a:endParaRPr lang="zh-TW" altLang="en-US"/>
            </a:p>
          </p:txBody>
        </p:sp>
        <p:sp>
          <p:nvSpPr>
            <p:cNvPr id="10414" name="Freeform 174"/>
            <p:cNvSpPr>
              <a:spLocks noChangeAspect="1"/>
            </p:cNvSpPr>
            <p:nvPr/>
          </p:nvSpPr>
          <p:spPr bwMode="auto">
            <a:xfrm>
              <a:off x="3765550" y="2060575"/>
              <a:ext cx="28575" cy="34925"/>
            </a:xfrm>
            <a:custGeom>
              <a:avLst/>
              <a:gdLst/>
              <a:ahLst/>
              <a:cxnLst>
                <a:cxn ang="0">
                  <a:pos x="9" y="19"/>
                </a:cxn>
                <a:cxn ang="0">
                  <a:pos x="9" y="19"/>
                </a:cxn>
                <a:cxn ang="0">
                  <a:pos x="14" y="16"/>
                </a:cxn>
                <a:cxn ang="0">
                  <a:pos x="16" y="9"/>
                </a:cxn>
                <a:cxn ang="0">
                  <a:pos x="16" y="9"/>
                </a:cxn>
                <a:cxn ang="0">
                  <a:pos x="14" y="2"/>
                </a:cxn>
                <a:cxn ang="0">
                  <a:pos x="9" y="0"/>
                </a:cxn>
                <a:cxn ang="0">
                  <a:pos x="9" y="0"/>
                </a:cxn>
                <a:cxn ang="0">
                  <a:pos x="2" y="2"/>
                </a:cxn>
                <a:cxn ang="0">
                  <a:pos x="0" y="9"/>
                </a:cxn>
                <a:cxn ang="0">
                  <a:pos x="0" y="9"/>
                </a:cxn>
                <a:cxn ang="0">
                  <a:pos x="2" y="16"/>
                </a:cxn>
                <a:cxn ang="0">
                  <a:pos x="9" y="19"/>
                </a:cxn>
                <a:cxn ang="0">
                  <a:pos x="9" y="19"/>
                </a:cxn>
              </a:cxnLst>
              <a:rect l="0" t="0" r="r" b="b"/>
              <a:pathLst>
                <a:path w="16" h="19">
                  <a:moveTo>
                    <a:pt x="9" y="19"/>
                  </a:moveTo>
                  <a:lnTo>
                    <a:pt x="9" y="19"/>
                  </a:lnTo>
                  <a:lnTo>
                    <a:pt x="14" y="16"/>
                  </a:lnTo>
                  <a:lnTo>
                    <a:pt x="16" y="9"/>
                  </a:lnTo>
                  <a:lnTo>
                    <a:pt x="16" y="9"/>
                  </a:lnTo>
                  <a:lnTo>
                    <a:pt x="14" y="2"/>
                  </a:lnTo>
                  <a:lnTo>
                    <a:pt x="9" y="0"/>
                  </a:lnTo>
                  <a:lnTo>
                    <a:pt x="9" y="0"/>
                  </a:lnTo>
                  <a:lnTo>
                    <a:pt x="2" y="2"/>
                  </a:lnTo>
                  <a:lnTo>
                    <a:pt x="0" y="9"/>
                  </a:lnTo>
                  <a:lnTo>
                    <a:pt x="0" y="9"/>
                  </a:lnTo>
                  <a:lnTo>
                    <a:pt x="2" y="16"/>
                  </a:lnTo>
                  <a:lnTo>
                    <a:pt x="9" y="19"/>
                  </a:lnTo>
                  <a:lnTo>
                    <a:pt x="9" y="19"/>
                  </a:lnTo>
                  <a:close/>
                </a:path>
              </a:pathLst>
            </a:custGeom>
            <a:solidFill>
              <a:srgbClr val="000000"/>
            </a:solidFill>
            <a:ln w="9525">
              <a:noFill/>
              <a:round/>
              <a:headEnd/>
              <a:tailEnd/>
            </a:ln>
          </p:spPr>
          <p:txBody>
            <a:bodyPr/>
            <a:lstStyle/>
            <a:p>
              <a:endParaRPr lang="zh-TW" altLang="en-US"/>
            </a:p>
          </p:txBody>
        </p:sp>
        <p:sp>
          <p:nvSpPr>
            <p:cNvPr id="10415" name="Freeform 175"/>
            <p:cNvSpPr>
              <a:spLocks noChangeAspect="1"/>
            </p:cNvSpPr>
            <p:nvPr/>
          </p:nvSpPr>
          <p:spPr bwMode="auto">
            <a:xfrm>
              <a:off x="3584575" y="1998663"/>
              <a:ext cx="31750" cy="34925"/>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16" name="Freeform 176"/>
            <p:cNvSpPr>
              <a:spLocks noChangeAspect="1"/>
            </p:cNvSpPr>
            <p:nvPr/>
          </p:nvSpPr>
          <p:spPr bwMode="auto">
            <a:xfrm>
              <a:off x="3663950" y="1985963"/>
              <a:ext cx="30163" cy="34925"/>
            </a:xfrm>
            <a:custGeom>
              <a:avLst/>
              <a:gdLst/>
              <a:ahLst/>
              <a:cxnLst>
                <a:cxn ang="0">
                  <a:pos x="10" y="19"/>
                </a:cxn>
                <a:cxn ang="0">
                  <a:pos x="10" y="19"/>
                </a:cxn>
                <a:cxn ang="0">
                  <a:pos x="15" y="17"/>
                </a:cxn>
                <a:cxn ang="0">
                  <a:pos x="17" y="10"/>
                </a:cxn>
                <a:cxn ang="0">
                  <a:pos x="17" y="10"/>
                </a:cxn>
                <a:cxn ang="0">
                  <a:pos x="15" y="2"/>
                </a:cxn>
                <a:cxn ang="0">
                  <a:pos x="10" y="0"/>
                </a:cxn>
                <a:cxn ang="0">
                  <a:pos x="10" y="0"/>
                </a:cxn>
                <a:cxn ang="0">
                  <a:pos x="3" y="2"/>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2"/>
                  </a:lnTo>
                  <a:lnTo>
                    <a:pt x="10" y="0"/>
                  </a:lnTo>
                  <a:lnTo>
                    <a:pt x="10" y="0"/>
                  </a:lnTo>
                  <a:lnTo>
                    <a:pt x="3" y="2"/>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17" name="Freeform 177"/>
            <p:cNvSpPr>
              <a:spLocks noChangeAspect="1"/>
            </p:cNvSpPr>
            <p:nvPr/>
          </p:nvSpPr>
          <p:spPr bwMode="auto">
            <a:xfrm>
              <a:off x="3694113" y="1931988"/>
              <a:ext cx="31750" cy="34925"/>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18" name="Freeform 178"/>
            <p:cNvSpPr>
              <a:spLocks noChangeAspect="1"/>
            </p:cNvSpPr>
            <p:nvPr/>
          </p:nvSpPr>
          <p:spPr bwMode="auto">
            <a:xfrm>
              <a:off x="3773488" y="1976438"/>
              <a:ext cx="30162" cy="34925"/>
            </a:xfrm>
            <a:custGeom>
              <a:avLst/>
              <a:gdLst/>
              <a:ahLst/>
              <a:cxnLst>
                <a:cxn ang="0">
                  <a:pos x="10" y="19"/>
                </a:cxn>
                <a:cxn ang="0">
                  <a:pos x="10" y="19"/>
                </a:cxn>
                <a:cxn ang="0">
                  <a:pos x="15" y="17"/>
                </a:cxn>
                <a:cxn ang="0">
                  <a:pos x="17" y="10"/>
                </a:cxn>
                <a:cxn ang="0">
                  <a:pos x="17" y="10"/>
                </a:cxn>
                <a:cxn ang="0">
                  <a:pos x="15" y="3"/>
                </a:cxn>
                <a:cxn ang="0">
                  <a:pos x="10" y="0"/>
                </a:cxn>
                <a:cxn ang="0">
                  <a:pos x="10" y="0"/>
                </a:cxn>
                <a:cxn ang="0">
                  <a:pos x="3" y="3"/>
                </a:cxn>
                <a:cxn ang="0">
                  <a:pos x="0" y="10"/>
                </a:cxn>
                <a:cxn ang="0">
                  <a:pos x="0" y="10"/>
                </a:cxn>
                <a:cxn ang="0">
                  <a:pos x="3" y="17"/>
                </a:cxn>
                <a:cxn ang="0">
                  <a:pos x="10" y="19"/>
                </a:cxn>
                <a:cxn ang="0">
                  <a:pos x="10" y="19"/>
                </a:cxn>
              </a:cxnLst>
              <a:rect l="0" t="0" r="r" b="b"/>
              <a:pathLst>
                <a:path w="17" h="19">
                  <a:moveTo>
                    <a:pt x="10" y="19"/>
                  </a:moveTo>
                  <a:lnTo>
                    <a:pt x="10" y="19"/>
                  </a:lnTo>
                  <a:lnTo>
                    <a:pt x="15" y="17"/>
                  </a:lnTo>
                  <a:lnTo>
                    <a:pt x="17" y="10"/>
                  </a:lnTo>
                  <a:lnTo>
                    <a:pt x="17" y="10"/>
                  </a:lnTo>
                  <a:lnTo>
                    <a:pt x="15" y="3"/>
                  </a:lnTo>
                  <a:lnTo>
                    <a:pt x="10" y="0"/>
                  </a:lnTo>
                  <a:lnTo>
                    <a:pt x="10" y="0"/>
                  </a:lnTo>
                  <a:lnTo>
                    <a:pt x="3" y="3"/>
                  </a:lnTo>
                  <a:lnTo>
                    <a:pt x="0" y="10"/>
                  </a:lnTo>
                  <a:lnTo>
                    <a:pt x="0" y="10"/>
                  </a:lnTo>
                  <a:lnTo>
                    <a:pt x="3" y="17"/>
                  </a:lnTo>
                  <a:lnTo>
                    <a:pt x="10" y="19"/>
                  </a:lnTo>
                  <a:lnTo>
                    <a:pt x="10" y="19"/>
                  </a:lnTo>
                  <a:close/>
                </a:path>
              </a:pathLst>
            </a:custGeom>
            <a:solidFill>
              <a:srgbClr val="000000"/>
            </a:solidFill>
            <a:ln w="9525">
              <a:noFill/>
              <a:round/>
              <a:headEnd/>
              <a:tailEnd/>
            </a:ln>
          </p:spPr>
          <p:txBody>
            <a:bodyPr/>
            <a:lstStyle/>
            <a:p>
              <a:endParaRPr lang="zh-TW" altLang="en-US"/>
            </a:p>
          </p:txBody>
        </p:sp>
        <p:sp>
          <p:nvSpPr>
            <p:cNvPr id="10419" name="Rectangle 179"/>
            <p:cNvSpPr>
              <a:spLocks noChangeAspect="1" noChangeArrowheads="1"/>
            </p:cNvSpPr>
            <p:nvPr/>
          </p:nvSpPr>
          <p:spPr bwMode="auto">
            <a:xfrm>
              <a:off x="304800" y="3279775"/>
              <a:ext cx="5492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Intercept </a:t>
              </a:r>
              <a:r>
                <a:rPr lang="en-US" altLang="zh-TW" sz="1000" i="1">
                  <a:solidFill>
                    <a:srgbClr val="000000"/>
                  </a:solidFill>
                  <a:ea typeface="新細明體" pitchFamily="18" charset="-120"/>
                </a:rPr>
                <a:t>b</a:t>
              </a:r>
            </a:p>
          </p:txBody>
        </p:sp>
        <p:sp>
          <p:nvSpPr>
            <p:cNvPr id="10432" name="Rectangle 192"/>
            <p:cNvSpPr>
              <a:spLocks noChangeAspect="1" noChangeArrowheads="1"/>
            </p:cNvSpPr>
            <p:nvPr/>
          </p:nvSpPr>
          <p:spPr bwMode="auto">
            <a:xfrm>
              <a:off x="1539875" y="3205163"/>
              <a:ext cx="18573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D</a:t>
              </a:r>
              <a:r>
                <a:rPr lang="en-US" altLang="zh-TW" sz="1000" i="1">
                  <a:solidFill>
                    <a:srgbClr val="000000"/>
                  </a:solidFill>
                  <a:ea typeface="新細明體" pitchFamily="18" charset="-120"/>
                </a:rPr>
                <a:t>x</a:t>
              </a:r>
              <a:r>
                <a:rPr lang="en-US" altLang="zh-TW" sz="1200" baseline="-25000">
                  <a:solidFill>
                    <a:srgbClr val="000000"/>
                  </a:solidFill>
                  <a:ea typeface="新細明體" pitchFamily="18" charset="-120"/>
                </a:rPr>
                <a:t>d</a:t>
              </a:r>
            </a:p>
          </p:txBody>
        </p:sp>
        <p:sp>
          <p:nvSpPr>
            <p:cNvPr id="10435" name="Rectangle 195"/>
            <p:cNvSpPr>
              <a:spLocks noChangeAspect="1" noChangeArrowheads="1"/>
            </p:cNvSpPr>
            <p:nvPr/>
          </p:nvSpPr>
          <p:spPr bwMode="auto">
            <a:xfrm>
              <a:off x="1898650" y="2930525"/>
              <a:ext cx="7778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D</a:t>
              </a:r>
              <a:endParaRPr lang="en-US" altLang="zh-TW" sz="1000">
                <a:ea typeface="新細明體" pitchFamily="18" charset="-120"/>
              </a:endParaRPr>
            </a:p>
          </p:txBody>
        </p:sp>
        <p:sp>
          <p:nvSpPr>
            <p:cNvPr id="10436" name="Rectangle 196"/>
            <p:cNvSpPr>
              <a:spLocks noChangeAspect="1" noChangeArrowheads="1"/>
            </p:cNvSpPr>
            <p:nvPr/>
          </p:nvSpPr>
          <p:spPr bwMode="auto">
            <a:xfrm>
              <a:off x="1978025" y="2938463"/>
              <a:ext cx="5715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a:t>
              </a:r>
              <a:endParaRPr lang="en-US" altLang="zh-TW" sz="1000">
                <a:ea typeface="新細明體" pitchFamily="18" charset="-120"/>
              </a:endParaRPr>
            </a:p>
          </p:txBody>
        </p:sp>
        <p:sp>
          <p:nvSpPr>
            <p:cNvPr id="10437" name="Rectangle 197"/>
            <p:cNvSpPr>
              <a:spLocks noChangeAspect="1" noChangeArrowheads="1"/>
            </p:cNvSpPr>
            <p:nvPr/>
          </p:nvSpPr>
          <p:spPr bwMode="auto">
            <a:xfrm>
              <a:off x="2890838" y="2270125"/>
              <a:ext cx="2444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D </a:t>
              </a:r>
              <a:r>
                <a:rPr lang="en-US" altLang="zh-TW" sz="1000" i="1">
                  <a:solidFill>
                    <a:srgbClr val="000000"/>
                  </a:solidFill>
                  <a:ea typeface="新細明體" pitchFamily="18" charset="-120"/>
                </a:rPr>
                <a:t>x'</a:t>
              </a:r>
              <a:r>
                <a:rPr lang="en-US" altLang="zh-TW" sz="1200" baseline="-25000">
                  <a:solidFill>
                    <a:srgbClr val="000000"/>
                  </a:solidFill>
                  <a:ea typeface="新細明體" pitchFamily="18" charset="-120"/>
                </a:rPr>
                <a:t>d</a:t>
              </a:r>
            </a:p>
          </p:txBody>
        </p:sp>
        <p:sp>
          <p:nvSpPr>
            <p:cNvPr id="10440" name="Rectangle 200"/>
            <p:cNvSpPr>
              <a:spLocks noChangeAspect="1" noChangeArrowheads="1"/>
            </p:cNvSpPr>
            <p:nvPr/>
          </p:nvSpPr>
          <p:spPr bwMode="auto">
            <a:xfrm>
              <a:off x="3260725" y="2133600"/>
              <a:ext cx="193675" cy="152400"/>
            </a:xfrm>
            <a:prstGeom prst="rect">
              <a:avLst/>
            </a:prstGeom>
            <a:noFill/>
            <a:ln w="9525">
              <a:noFill/>
              <a:miter lim="800000"/>
              <a:headEnd/>
              <a:tailEnd/>
            </a:ln>
          </p:spPr>
          <p:txBody>
            <a:bodyPr wrap="none" lIns="0" tIns="0" rIns="0" bIns="0">
              <a:spAutoFit/>
            </a:bodyPr>
            <a:lstStyle/>
            <a:p>
              <a:pPr algn="ctr"/>
              <a:r>
                <a:rPr lang="en-US" altLang="zh-TW" sz="1000">
                  <a:solidFill>
                    <a:srgbClr val="000000"/>
                  </a:solidFill>
                  <a:latin typeface="Symbol" pitchFamily="18" charset="2"/>
                  <a:ea typeface="新細明體" pitchFamily="18" charset="-120"/>
                </a:rPr>
                <a:t>D </a:t>
              </a:r>
              <a:r>
                <a:rPr lang="en-US" altLang="zh-TW" sz="1000" i="1">
                  <a:solidFill>
                    <a:srgbClr val="000000"/>
                  </a:solidFill>
                  <a:ea typeface="新細明體" pitchFamily="18" charset="-120"/>
                </a:rPr>
                <a:t>y'</a:t>
              </a:r>
            </a:p>
          </p:txBody>
        </p:sp>
        <p:sp>
          <p:nvSpPr>
            <p:cNvPr id="10443" name="Rectangle 203"/>
            <p:cNvSpPr>
              <a:spLocks noChangeAspect="1" noChangeArrowheads="1"/>
            </p:cNvSpPr>
            <p:nvPr/>
          </p:nvSpPr>
          <p:spPr bwMode="auto">
            <a:xfrm>
              <a:off x="1090613" y="1828800"/>
              <a:ext cx="5588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1000" i="1">
                  <a:solidFill>
                    <a:srgbClr val="000000"/>
                  </a:solidFill>
                  <a:ea typeface="新細明體" pitchFamily="18" charset="-120"/>
                </a:rPr>
                <a:t>y </a:t>
              </a:r>
              <a:r>
                <a:rPr lang="en-US" altLang="zh-TW" sz="1000">
                  <a:solidFill>
                    <a:srgbClr val="000000"/>
                  </a:solidFill>
                  <a:ea typeface="新細明體" pitchFamily="18" charset="-120"/>
                </a:rPr>
                <a:t>(Output)</a:t>
              </a:r>
            </a:p>
          </p:txBody>
        </p:sp>
        <p:sp>
          <p:nvSpPr>
            <p:cNvPr id="10447" name="Rectangle 207"/>
            <p:cNvSpPr>
              <a:spLocks noChangeAspect="1" noChangeArrowheads="1"/>
            </p:cNvSpPr>
            <p:nvPr/>
          </p:nvSpPr>
          <p:spPr bwMode="auto">
            <a:xfrm>
              <a:off x="1981200" y="3657600"/>
              <a:ext cx="598488"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 = mx</a:t>
              </a:r>
              <a:r>
                <a:rPr lang="en-US" altLang="zh-TW" sz="1200" baseline="-25000">
                  <a:solidFill>
                    <a:srgbClr val="000000"/>
                  </a:solidFill>
                  <a:ea typeface="新細明體" pitchFamily="18" charset="-120"/>
                </a:rPr>
                <a:t>d </a:t>
              </a:r>
              <a:r>
                <a:rPr lang="en-US" altLang="zh-TW" sz="1000">
                  <a:solidFill>
                    <a:srgbClr val="000000"/>
                  </a:solidFill>
                  <a:ea typeface="新細明體" pitchFamily="18" charset="-120"/>
                </a:rPr>
                <a:t>+ </a:t>
              </a:r>
              <a:r>
                <a:rPr lang="en-US" altLang="zh-TW" sz="1000" i="1">
                  <a:solidFill>
                    <a:srgbClr val="000000"/>
                  </a:solidFill>
                  <a:ea typeface="新細明體" pitchFamily="18" charset="-120"/>
                </a:rPr>
                <a:t>b</a:t>
              </a:r>
            </a:p>
          </p:txBody>
        </p:sp>
        <p:sp>
          <p:nvSpPr>
            <p:cNvPr id="10453" name="Rectangle 213"/>
            <p:cNvSpPr>
              <a:spLocks noChangeAspect="1" noChangeArrowheads="1"/>
            </p:cNvSpPr>
            <p:nvPr/>
          </p:nvSpPr>
          <p:spPr bwMode="auto">
            <a:xfrm>
              <a:off x="3459163" y="3949700"/>
              <a:ext cx="525462"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1000" i="1">
                  <a:solidFill>
                    <a:srgbClr val="000000"/>
                  </a:solidFill>
                  <a:ea typeface="新細明體" pitchFamily="18" charset="-120"/>
                </a:rPr>
                <a:t>x</a:t>
              </a:r>
              <a:r>
                <a:rPr lang="en-US" altLang="zh-TW" sz="1200" baseline="-25000">
                  <a:solidFill>
                    <a:srgbClr val="000000"/>
                  </a:solidFill>
                  <a:ea typeface="新細明體" pitchFamily="18" charset="-120"/>
                </a:rPr>
                <a:t>d</a:t>
              </a:r>
              <a:r>
                <a:rPr lang="en-US" altLang="zh-TW" sz="1000">
                  <a:solidFill>
                    <a:srgbClr val="000000"/>
                  </a:solidFill>
                  <a:ea typeface="新細明體" pitchFamily="18" charset="-120"/>
                </a:rPr>
                <a:t> (Input)</a:t>
              </a:r>
            </a:p>
          </p:txBody>
        </p:sp>
        <p:sp>
          <p:nvSpPr>
            <p:cNvPr id="10454" name="Rectangle 214"/>
            <p:cNvSpPr>
              <a:spLocks noChangeAspect="1" noChangeArrowheads="1"/>
            </p:cNvSpPr>
            <p:nvPr/>
          </p:nvSpPr>
          <p:spPr bwMode="auto">
            <a:xfrm>
              <a:off x="436563" y="4175125"/>
              <a:ext cx="1428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(a)</a:t>
              </a:r>
              <a:endParaRPr lang="en-US" altLang="zh-TW" sz="1000">
                <a:ea typeface="新細明體" pitchFamily="18" charset="-120"/>
              </a:endParaRPr>
            </a:p>
          </p:txBody>
        </p:sp>
        <p:sp>
          <p:nvSpPr>
            <p:cNvPr id="10461" name="Rectangle 221"/>
            <p:cNvSpPr>
              <a:spLocks noChangeAspect="1" noChangeArrowheads="1"/>
            </p:cNvSpPr>
            <p:nvPr/>
          </p:nvSpPr>
          <p:spPr bwMode="auto">
            <a:xfrm>
              <a:off x="2438400" y="3005138"/>
              <a:ext cx="54768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Slope </a:t>
              </a:r>
              <a:r>
                <a:rPr lang="en-US" altLang="zh-TW" sz="1000" i="1">
                  <a:solidFill>
                    <a:srgbClr val="000000"/>
                  </a:solidFill>
                  <a:ea typeface="新細明體" pitchFamily="18" charset="-120"/>
                </a:rPr>
                <a:t>m </a:t>
              </a:r>
              <a:r>
                <a:rPr lang="en-US" altLang="zh-TW" sz="1000">
                  <a:solidFill>
                    <a:srgbClr val="000000"/>
                  </a:solidFill>
                  <a:ea typeface="新細明體" pitchFamily="18" charset="-120"/>
                </a:rPr>
                <a:t> =</a:t>
              </a:r>
            </a:p>
          </p:txBody>
        </p:sp>
        <p:sp>
          <p:nvSpPr>
            <p:cNvPr id="10464" name="Rectangle 224"/>
            <p:cNvSpPr>
              <a:spLocks noChangeAspect="1" noChangeArrowheads="1"/>
            </p:cNvSpPr>
            <p:nvPr/>
          </p:nvSpPr>
          <p:spPr bwMode="auto">
            <a:xfrm>
              <a:off x="3125788" y="2925763"/>
              <a:ext cx="13493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D</a:t>
              </a:r>
              <a:r>
                <a:rPr lang="en-US" altLang="zh-TW" sz="1000" i="1">
                  <a:solidFill>
                    <a:srgbClr val="000000"/>
                  </a:solidFill>
                  <a:ea typeface="新細明體" pitchFamily="18" charset="-120"/>
                </a:rPr>
                <a:t>y</a:t>
              </a:r>
              <a:endParaRPr lang="en-US" altLang="zh-TW" sz="1000">
                <a:ea typeface="新細明體" pitchFamily="18" charset="-120"/>
              </a:endParaRPr>
            </a:p>
          </p:txBody>
        </p:sp>
        <p:sp>
          <p:nvSpPr>
            <p:cNvPr id="10466" name="Rectangle 226"/>
            <p:cNvSpPr>
              <a:spLocks noChangeAspect="1" noChangeArrowheads="1"/>
            </p:cNvSpPr>
            <p:nvPr/>
          </p:nvSpPr>
          <p:spPr bwMode="auto">
            <a:xfrm>
              <a:off x="3100388" y="3082925"/>
              <a:ext cx="185737" cy="182563"/>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D</a:t>
              </a:r>
              <a:r>
                <a:rPr lang="en-US" altLang="zh-TW" sz="1000" i="1">
                  <a:solidFill>
                    <a:srgbClr val="000000"/>
                  </a:solidFill>
                  <a:ea typeface="新細明體" pitchFamily="18" charset="-120"/>
                </a:rPr>
                <a:t>x</a:t>
              </a:r>
              <a:r>
                <a:rPr lang="en-US" altLang="zh-TW" sz="1200" baseline="-25000">
                  <a:solidFill>
                    <a:srgbClr val="000000"/>
                  </a:solidFill>
                  <a:ea typeface="新細明體" pitchFamily="18" charset="-120"/>
                </a:rPr>
                <a:t>d</a:t>
              </a:r>
              <a:endParaRPr lang="en-US" altLang="zh-TW" sz="1000">
                <a:ea typeface="新細明體" pitchFamily="18" charset="-120"/>
              </a:endParaRPr>
            </a:p>
          </p:txBody>
        </p:sp>
        <p:sp>
          <p:nvSpPr>
            <p:cNvPr id="10469" name="Line 229"/>
            <p:cNvSpPr>
              <a:spLocks noChangeAspect="1" noChangeShapeType="1"/>
            </p:cNvSpPr>
            <p:nvPr/>
          </p:nvSpPr>
          <p:spPr bwMode="auto">
            <a:xfrm>
              <a:off x="3100388" y="3092450"/>
              <a:ext cx="187325" cy="1588"/>
            </a:xfrm>
            <a:prstGeom prst="line">
              <a:avLst/>
            </a:prstGeom>
            <a:noFill/>
            <a:ln w="3175">
              <a:solidFill>
                <a:srgbClr val="000000"/>
              </a:solidFill>
              <a:round/>
              <a:headEnd/>
              <a:tailEnd/>
            </a:ln>
          </p:spPr>
          <p:txBody>
            <a:bodyPr/>
            <a:lstStyle/>
            <a:p>
              <a:endParaRPr lang="zh-TW" altLang="en-US"/>
            </a:p>
          </p:txBody>
        </p:sp>
      </p:grpSp>
      <p:pic>
        <p:nvPicPr>
          <p:cNvPr id="10478" name="Picture 238" descr="D:\Webster Medical\Scans\Chapter 01\Fig1-3aL.jpg"/>
          <p:cNvPicPr>
            <a:picLocks noChangeAspect="1" noChangeArrowheads="1"/>
          </p:cNvPicPr>
          <p:nvPr/>
        </p:nvPicPr>
        <p:blipFill>
          <a:blip r:embed="rId3" cstate="print"/>
          <a:srcRect/>
          <a:stretch>
            <a:fillRect/>
          </a:stretch>
        </p:blipFill>
        <p:spPr bwMode="auto">
          <a:xfrm>
            <a:off x="430212" y="1258887"/>
            <a:ext cx="5149899" cy="3631129"/>
          </a:xfrm>
          <a:prstGeom prst="rect">
            <a:avLst/>
          </a:prstGeom>
          <a:noFill/>
        </p:spPr>
      </p:pic>
      <p:sp>
        <p:nvSpPr>
          <p:cNvPr id="2" name="TextBox 1"/>
          <p:cNvSpPr txBox="1"/>
          <p:nvPr/>
        </p:nvSpPr>
        <p:spPr>
          <a:xfrm>
            <a:off x="619125" y="567502"/>
            <a:ext cx="1901825" cy="369332"/>
          </a:xfrm>
          <a:prstGeom prst="rect">
            <a:avLst/>
          </a:prstGeom>
          <a:noFill/>
        </p:spPr>
        <p:txBody>
          <a:bodyPr wrap="square" rtlCol="0">
            <a:spAutoFit/>
          </a:bodyPr>
          <a:lstStyle/>
          <a:p>
            <a:r>
              <a:rPr lang="en-US" dirty="0"/>
              <a:t>Calibration:</a:t>
            </a:r>
          </a:p>
        </p:txBody>
      </p:sp>
      <p:sp>
        <p:nvSpPr>
          <p:cNvPr id="202" name="Rectangle 5"/>
          <p:cNvSpPr>
            <a:spLocks noChangeArrowheads="1"/>
          </p:cNvSpPr>
          <p:nvPr/>
        </p:nvSpPr>
        <p:spPr bwMode="auto">
          <a:xfrm>
            <a:off x="8393495" y="3642924"/>
            <a:ext cx="552450" cy="276999"/>
          </a:xfrm>
          <a:prstGeom prst="rect">
            <a:avLst/>
          </a:prstGeom>
          <a:noFill/>
          <a:ln w="9525">
            <a:noFill/>
            <a:miter lim="800000"/>
            <a:headEnd/>
            <a:tailEnd/>
          </a:ln>
          <a:effectLst/>
        </p:spPr>
        <p:txBody>
          <a:bodyPr wrap="square">
            <a:spAutoFit/>
          </a:bodyPr>
          <a:lstStyle/>
          <a:p>
            <a:r>
              <a:rPr lang="en-US" altLang="zh-TW" sz="1200" dirty="0">
                <a:ea typeface="新細明體" pitchFamily="18" charset="-120"/>
                <a:cs typeface="Times New Roman" pitchFamily="18" charset="0"/>
              </a:rPr>
              <a:t>(1.11)</a:t>
            </a:r>
            <a:endParaRPr lang="en-US" altLang="zh-TW" sz="2400" dirty="0">
              <a:ea typeface="新細明體" pitchFamily="18" charset="-120"/>
            </a:endParaRPr>
          </a:p>
        </p:txBody>
      </p:sp>
      <p:graphicFrame>
        <p:nvGraphicFramePr>
          <p:cNvPr id="203" name="Object 4"/>
          <p:cNvGraphicFramePr>
            <a:graphicFrameLocks noChangeAspect="1"/>
          </p:cNvGraphicFramePr>
          <p:nvPr>
            <p:extLst>
              <p:ext uri="{D42A27DB-BD31-4B8C-83A1-F6EECF244321}">
                <p14:modId xmlns:p14="http://schemas.microsoft.com/office/powerpoint/2010/main" val="2258345532"/>
              </p:ext>
            </p:extLst>
          </p:nvPr>
        </p:nvGraphicFramePr>
        <p:xfrm>
          <a:off x="6228184" y="1533524"/>
          <a:ext cx="1743075" cy="523875"/>
        </p:xfrm>
        <a:graphic>
          <a:graphicData uri="http://schemas.openxmlformats.org/presentationml/2006/ole">
            <mc:AlternateContent xmlns:mc="http://schemas.openxmlformats.org/markup-compatibility/2006">
              <mc:Choice xmlns:v="urn:schemas-microsoft-com:vml" Requires="v">
                <p:oleObj spid="_x0000_s45205" r:id="rId4" imgW="1739900" imgH="520700" progId="Equation.3">
                  <p:embed/>
                </p:oleObj>
              </mc:Choice>
              <mc:Fallback>
                <p:oleObj r:id="rId4" imgW="1739900" imgH="5207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184" y="1533524"/>
                        <a:ext cx="1743075"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 name="Rectangle 6"/>
          <p:cNvSpPr>
            <a:spLocks noChangeArrowheads="1"/>
          </p:cNvSpPr>
          <p:nvPr/>
        </p:nvSpPr>
        <p:spPr bwMode="auto">
          <a:xfrm>
            <a:off x="8484096" y="1658142"/>
            <a:ext cx="4762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(1.9)</a:t>
            </a:r>
          </a:p>
        </p:txBody>
      </p:sp>
      <p:graphicFrame>
        <p:nvGraphicFramePr>
          <p:cNvPr id="205" name="Object 7"/>
          <p:cNvGraphicFramePr>
            <a:graphicFrameLocks noChangeAspect="1"/>
          </p:cNvGraphicFramePr>
          <p:nvPr>
            <p:extLst>
              <p:ext uri="{D42A27DB-BD31-4B8C-83A1-F6EECF244321}">
                <p14:modId xmlns:p14="http://schemas.microsoft.com/office/powerpoint/2010/main" val="2283395302"/>
              </p:ext>
            </p:extLst>
          </p:nvPr>
        </p:nvGraphicFramePr>
        <p:xfrm>
          <a:off x="6075784" y="2600324"/>
          <a:ext cx="2124075" cy="533400"/>
        </p:xfrm>
        <a:graphic>
          <a:graphicData uri="http://schemas.openxmlformats.org/presentationml/2006/ole">
            <mc:AlternateContent xmlns:mc="http://schemas.openxmlformats.org/markup-compatibility/2006">
              <mc:Choice xmlns:v="urn:schemas-microsoft-com:vml" Requires="v">
                <p:oleObj spid="_x0000_s45206" r:id="rId6" imgW="2120900" imgH="533400" progId="Equation.3">
                  <p:embed/>
                </p:oleObj>
              </mc:Choice>
              <mc:Fallback>
                <p:oleObj r:id="rId6" imgW="2120900" imgH="5334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75784" y="2600324"/>
                        <a:ext cx="2124075"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6" name="Rectangle 8"/>
          <p:cNvSpPr>
            <a:spLocks noChangeArrowheads="1"/>
          </p:cNvSpPr>
          <p:nvPr/>
        </p:nvSpPr>
        <p:spPr bwMode="auto">
          <a:xfrm>
            <a:off x="8393495" y="2677318"/>
            <a:ext cx="552450" cy="274638"/>
          </a:xfrm>
          <a:prstGeom prst="rect">
            <a:avLst/>
          </a:prstGeom>
          <a:noFill/>
          <a:ln w="9525">
            <a:noFill/>
            <a:miter lim="800000"/>
            <a:headEnd/>
            <a:tailEnd/>
          </a:ln>
          <a:effectLst/>
        </p:spPr>
        <p:txBody>
          <a:bodyPr wrap="none">
            <a:spAutoFit/>
          </a:bodyPr>
          <a:lstStyle/>
          <a:p>
            <a:pPr eaLnBrk="0" hangingPunct="0"/>
            <a:r>
              <a:rPr lang="en-US" altLang="zh-TW" sz="1200" dirty="0">
                <a:ea typeface="新細明體" pitchFamily="18" charset="-120"/>
                <a:cs typeface="Times New Roman" pitchFamily="18" charset="0"/>
              </a:rPr>
              <a:t>(1.10)</a:t>
            </a:r>
          </a:p>
        </p:txBody>
      </p:sp>
      <p:graphicFrame>
        <p:nvGraphicFramePr>
          <p:cNvPr id="207" name="Object 9"/>
          <p:cNvGraphicFramePr>
            <a:graphicFrameLocks noChangeAspect="1"/>
          </p:cNvGraphicFramePr>
          <p:nvPr>
            <p:extLst>
              <p:ext uri="{D42A27DB-BD31-4B8C-83A1-F6EECF244321}">
                <p14:modId xmlns:p14="http://schemas.microsoft.com/office/powerpoint/2010/main" val="1652329619"/>
              </p:ext>
            </p:extLst>
          </p:nvPr>
        </p:nvGraphicFramePr>
        <p:xfrm>
          <a:off x="6990184" y="3667124"/>
          <a:ext cx="762000" cy="228600"/>
        </p:xfrm>
        <a:graphic>
          <a:graphicData uri="http://schemas.openxmlformats.org/presentationml/2006/ole">
            <mc:AlternateContent xmlns:mc="http://schemas.openxmlformats.org/markup-compatibility/2006">
              <mc:Choice xmlns:v="urn:schemas-microsoft-com:vml" Requires="v">
                <p:oleObj spid="_x0000_s45207" r:id="rId8" imgW="761669" imgH="228501" progId="Equation.3">
                  <p:embed/>
                </p:oleObj>
              </mc:Choice>
              <mc:Fallback>
                <p:oleObj r:id="rId8" imgW="761669" imgH="228501"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90184" y="3667124"/>
                        <a:ext cx="76200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2769401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42119" y="4797152"/>
            <a:ext cx="8229600" cy="1143000"/>
          </a:xfrm>
        </p:spPr>
        <p:txBody>
          <a:bodyPr>
            <a:noAutofit/>
          </a:bodyPr>
          <a:lstStyle/>
          <a:p>
            <a:pPr algn="l"/>
            <a:r>
              <a:rPr lang="en-US" altLang="zh-TW" sz="1600" b="1" dirty="0">
                <a:ea typeface="新細明體" pitchFamily="18" charset="-120"/>
                <a:cs typeface="Times New Roman" pitchFamily="18" charset="0"/>
              </a:rPr>
              <a:t>Figure 1.3  </a:t>
            </a:r>
            <a:r>
              <a:rPr lang="en-US" altLang="zh-TW" sz="1600" dirty="0">
                <a:ea typeface="新細明體" pitchFamily="18" charset="-120"/>
                <a:cs typeface="Times New Roman" pitchFamily="18" charset="0"/>
              </a:rPr>
              <a:t>(b) Static sensitivity: zero drift and sensitivity drift.  Dotted lines indicate that zero drift and sensitivity drift can be negative.</a:t>
            </a:r>
          </a:p>
        </p:txBody>
      </p:sp>
      <p:grpSp>
        <p:nvGrpSpPr>
          <p:cNvPr id="3" name="Group 2"/>
          <p:cNvGrpSpPr/>
          <p:nvPr/>
        </p:nvGrpSpPr>
        <p:grpSpPr>
          <a:xfrm>
            <a:off x="2925763" y="1325562"/>
            <a:ext cx="3808413" cy="3000375"/>
            <a:chOff x="4572000" y="1295400"/>
            <a:chExt cx="3808413" cy="3000375"/>
          </a:xfrm>
        </p:grpSpPr>
        <p:sp>
          <p:nvSpPr>
            <p:cNvPr id="10250" name="Line 10"/>
            <p:cNvSpPr>
              <a:spLocks noChangeAspect="1" noChangeShapeType="1"/>
            </p:cNvSpPr>
            <p:nvPr/>
          </p:nvSpPr>
          <p:spPr bwMode="auto">
            <a:xfrm>
              <a:off x="5091113" y="1679575"/>
              <a:ext cx="3175" cy="2432050"/>
            </a:xfrm>
            <a:prstGeom prst="line">
              <a:avLst/>
            </a:prstGeom>
            <a:noFill/>
            <a:ln w="7938">
              <a:solidFill>
                <a:srgbClr val="000000"/>
              </a:solidFill>
              <a:round/>
              <a:headEnd/>
              <a:tailEnd/>
            </a:ln>
          </p:spPr>
          <p:txBody>
            <a:bodyPr/>
            <a:lstStyle/>
            <a:p>
              <a:endParaRPr lang="zh-TW" altLang="en-US"/>
            </a:p>
          </p:txBody>
        </p:sp>
        <p:sp>
          <p:nvSpPr>
            <p:cNvPr id="10251" name="Line 11"/>
            <p:cNvSpPr>
              <a:spLocks noChangeAspect="1" noChangeShapeType="1"/>
            </p:cNvSpPr>
            <p:nvPr/>
          </p:nvSpPr>
          <p:spPr bwMode="auto">
            <a:xfrm>
              <a:off x="4926013" y="3865563"/>
              <a:ext cx="3375025" cy="1587"/>
            </a:xfrm>
            <a:prstGeom prst="line">
              <a:avLst/>
            </a:prstGeom>
            <a:noFill/>
            <a:ln w="7938">
              <a:solidFill>
                <a:srgbClr val="000000"/>
              </a:solidFill>
              <a:round/>
              <a:headEnd/>
              <a:tailEnd/>
            </a:ln>
          </p:spPr>
          <p:txBody>
            <a:bodyPr/>
            <a:lstStyle/>
            <a:p>
              <a:endParaRPr lang="zh-TW" altLang="en-US"/>
            </a:p>
          </p:txBody>
        </p:sp>
        <p:sp>
          <p:nvSpPr>
            <p:cNvPr id="10255" name="Freeform 15"/>
            <p:cNvSpPr>
              <a:spLocks noChangeAspect="1"/>
            </p:cNvSpPr>
            <p:nvPr/>
          </p:nvSpPr>
          <p:spPr bwMode="auto">
            <a:xfrm>
              <a:off x="4978400" y="1636713"/>
              <a:ext cx="1871663" cy="1662112"/>
            </a:xfrm>
            <a:custGeom>
              <a:avLst/>
              <a:gdLst/>
              <a:ahLst/>
              <a:cxnLst>
                <a:cxn ang="0">
                  <a:pos x="0" y="911"/>
                </a:cxn>
                <a:cxn ang="0">
                  <a:pos x="815" y="182"/>
                </a:cxn>
                <a:cxn ang="0">
                  <a:pos x="1026" y="0"/>
                </a:cxn>
              </a:cxnLst>
              <a:rect l="0" t="0" r="r" b="b"/>
              <a:pathLst>
                <a:path w="1026" h="911">
                  <a:moveTo>
                    <a:pt x="0" y="911"/>
                  </a:moveTo>
                  <a:lnTo>
                    <a:pt x="815" y="182"/>
                  </a:lnTo>
                  <a:lnTo>
                    <a:pt x="1026" y="0"/>
                  </a:lnTo>
                </a:path>
              </a:pathLst>
            </a:custGeom>
            <a:noFill/>
            <a:ln w="15875">
              <a:solidFill>
                <a:srgbClr val="000000"/>
              </a:solidFill>
              <a:prstDash val="solid"/>
              <a:round/>
              <a:headEnd/>
              <a:tailEnd/>
            </a:ln>
          </p:spPr>
          <p:txBody>
            <a:bodyPr/>
            <a:lstStyle/>
            <a:p>
              <a:endParaRPr lang="zh-TW" altLang="en-US"/>
            </a:p>
          </p:txBody>
        </p:sp>
        <p:sp>
          <p:nvSpPr>
            <p:cNvPr id="10256" name="Line 16"/>
            <p:cNvSpPr>
              <a:spLocks noChangeAspect="1" noChangeShapeType="1"/>
            </p:cNvSpPr>
            <p:nvPr/>
          </p:nvSpPr>
          <p:spPr bwMode="auto">
            <a:xfrm flipV="1">
              <a:off x="5091113" y="3140075"/>
              <a:ext cx="87312" cy="58738"/>
            </a:xfrm>
            <a:prstGeom prst="line">
              <a:avLst/>
            </a:prstGeom>
            <a:noFill/>
            <a:ln w="7938">
              <a:solidFill>
                <a:srgbClr val="000000"/>
              </a:solidFill>
              <a:round/>
              <a:headEnd/>
              <a:tailEnd/>
            </a:ln>
          </p:spPr>
          <p:txBody>
            <a:bodyPr/>
            <a:lstStyle/>
            <a:p>
              <a:endParaRPr lang="zh-TW" altLang="en-US"/>
            </a:p>
          </p:txBody>
        </p:sp>
        <p:sp>
          <p:nvSpPr>
            <p:cNvPr id="10257" name="Line 17"/>
            <p:cNvSpPr>
              <a:spLocks noChangeAspect="1" noChangeShapeType="1"/>
            </p:cNvSpPr>
            <p:nvPr/>
          </p:nvSpPr>
          <p:spPr bwMode="auto">
            <a:xfrm flipV="1">
              <a:off x="5210175" y="3067050"/>
              <a:ext cx="87313" cy="57150"/>
            </a:xfrm>
            <a:prstGeom prst="line">
              <a:avLst/>
            </a:prstGeom>
            <a:noFill/>
            <a:ln w="7938">
              <a:solidFill>
                <a:srgbClr val="000000"/>
              </a:solidFill>
              <a:round/>
              <a:headEnd/>
              <a:tailEnd/>
            </a:ln>
          </p:spPr>
          <p:txBody>
            <a:bodyPr/>
            <a:lstStyle/>
            <a:p>
              <a:endParaRPr lang="zh-TW" altLang="en-US"/>
            </a:p>
          </p:txBody>
        </p:sp>
        <p:sp>
          <p:nvSpPr>
            <p:cNvPr id="10258" name="Line 18"/>
            <p:cNvSpPr>
              <a:spLocks noChangeAspect="1" noChangeShapeType="1"/>
            </p:cNvSpPr>
            <p:nvPr/>
          </p:nvSpPr>
          <p:spPr bwMode="auto">
            <a:xfrm flipV="1">
              <a:off x="5327650" y="2992438"/>
              <a:ext cx="92075" cy="55562"/>
            </a:xfrm>
            <a:prstGeom prst="line">
              <a:avLst/>
            </a:prstGeom>
            <a:noFill/>
            <a:ln w="7938">
              <a:solidFill>
                <a:srgbClr val="000000"/>
              </a:solidFill>
              <a:round/>
              <a:headEnd/>
              <a:tailEnd/>
            </a:ln>
          </p:spPr>
          <p:txBody>
            <a:bodyPr/>
            <a:lstStyle/>
            <a:p>
              <a:endParaRPr lang="zh-TW" altLang="en-US"/>
            </a:p>
          </p:txBody>
        </p:sp>
        <p:sp>
          <p:nvSpPr>
            <p:cNvPr id="10259" name="Line 19"/>
            <p:cNvSpPr>
              <a:spLocks noChangeAspect="1" noChangeShapeType="1"/>
            </p:cNvSpPr>
            <p:nvPr/>
          </p:nvSpPr>
          <p:spPr bwMode="auto">
            <a:xfrm flipV="1">
              <a:off x="5445125" y="2917825"/>
              <a:ext cx="92075" cy="55563"/>
            </a:xfrm>
            <a:prstGeom prst="line">
              <a:avLst/>
            </a:prstGeom>
            <a:noFill/>
            <a:ln w="7938">
              <a:solidFill>
                <a:srgbClr val="000000"/>
              </a:solidFill>
              <a:round/>
              <a:headEnd/>
              <a:tailEnd/>
            </a:ln>
          </p:spPr>
          <p:txBody>
            <a:bodyPr/>
            <a:lstStyle/>
            <a:p>
              <a:endParaRPr lang="zh-TW" altLang="en-US"/>
            </a:p>
          </p:txBody>
        </p:sp>
        <p:sp>
          <p:nvSpPr>
            <p:cNvPr id="10260" name="Line 20"/>
            <p:cNvSpPr>
              <a:spLocks noChangeAspect="1" noChangeShapeType="1"/>
            </p:cNvSpPr>
            <p:nvPr/>
          </p:nvSpPr>
          <p:spPr bwMode="auto">
            <a:xfrm flipV="1">
              <a:off x="5564188" y="2843213"/>
              <a:ext cx="90487" cy="57150"/>
            </a:xfrm>
            <a:prstGeom prst="line">
              <a:avLst/>
            </a:prstGeom>
            <a:noFill/>
            <a:ln w="7938">
              <a:solidFill>
                <a:srgbClr val="000000"/>
              </a:solidFill>
              <a:round/>
              <a:headEnd/>
              <a:tailEnd/>
            </a:ln>
          </p:spPr>
          <p:txBody>
            <a:bodyPr/>
            <a:lstStyle/>
            <a:p>
              <a:endParaRPr lang="zh-TW" altLang="en-US"/>
            </a:p>
          </p:txBody>
        </p:sp>
        <p:sp>
          <p:nvSpPr>
            <p:cNvPr id="10261" name="Line 21"/>
            <p:cNvSpPr>
              <a:spLocks noChangeAspect="1" noChangeShapeType="1"/>
            </p:cNvSpPr>
            <p:nvPr/>
          </p:nvSpPr>
          <p:spPr bwMode="auto">
            <a:xfrm flipV="1">
              <a:off x="5686425" y="2770188"/>
              <a:ext cx="87313" cy="55562"/>
            </a:xfrm>
            <a:prstGeom prst="line">
              <a:avLst/>
            </a:prstGeom>
            <a:noFill/>
            <a:ln w="7938">
              <a:solidFill>
                <a:srgbClr val="000000"/>
              </a:solidFill>
              <a:round/>
              <a:headEnd/>
              <a:tailEnd/>
            </a:ln>
          </p:spPr>
          <p:txBody>
            <a:bodyPr/>
            <a:lstStyle/>
            <a:p>
              <a:endParaRPr lang="zh-TW" altLang="en-US"/>
            </a:p>
          </p:txBody>
        </p:sp>
        <p:sp>
          <p:nvSpPr>
            <p:cNvPr id="10262" name="Line 22"/>
            <p:cNvSpPr>
              <a:spLocks noChangeAspect="1" noChangeShapeType="1"/>
            </p:cNvSpPr>
            <p:nvPr/>
          </p:nvSpPr>
          <p:spPr bwMode="auto">
            <a:xfrm flipV="1">
              <a:off x="5803900" y="2693988"/>
              <a:ext cx="88900" cy="57150"/>
            </a:xfrm>
            <a:prstGeom prst="line">
              <a:avLst/>
            </a:prstGeom>
            <a:noFill/>
            <a:ln w="7938">
              <a:solidFill>
                <a:srgbClr val="000000"/>
              </a:solidFill>
              <a:round/>
              <a:headEnd/>
              <a:tailEnd/>
            </a:ln>
          </p:spPr>
          <p:txBody>
            <a:bodyPr/>
            <a:lstStyle/>
            <a:p>
              <a:endParaRPr lang="zh-TW" altLang="en-US"/>
            </a:p>
          </p:txBody>
        </p:sp>
        <p:sp>
          <p:nvSpPr>
            <p:cNvPr id="10263" name="Line 23"/>
            <p:cNvSpPr>
              <a:spLocks noChangeAspect="1" noChangeShapeType="1"/>
            </p:cNvSpPr>
            <p:nvPr/>
          </p:nvSpPr>
          <p:spPr bwMode="auto">
            <a:xfrm flipV="1">
              <a:off x="5921375" y="2619375"/>
              <a:ext cx="87313" cy="57150"/>
            </a:xfrm>
            <a:prstGeom prst="line">
              <a:avLst/>
            </a:prstGeom>
            <a:noFill/>
            <a:ln w="7938">
              <a:solidFill>
                <a:srgbClr val="000000"/>
              </a:solidFill>
              <a:round/>
              <a:headEnd/>
              <a:tailEnd/>
            </a:ln>
          </p:spPr>
          <p:txBody>
            <a:bodyPr/>
            <a:lstStyle/>
            <a:p>
              <a:endParaRPr lang="zh-TW" altLang="en-US"/>
            </a:p>
          </p:txBody>
        </p:sp>
        <p:sp>
          <p:nvSpPr>
            <p:cNvPr id="10264" name="Line 24"/>
            <p:cNvSpPr>
              <a:spLocks noChangeAspect="1" noChangeShapeType="1"/>
            </p:cNvSpPr>
            <p:nvPr/>
          </p:nvSpPr>
          <p:spPr bwMode="auto">
            <a:xfrm flipV="1">
              <a:off x="6040438" y="2544763"/>
              <a:ext cx="87312" cy="58737"/>
            </a:xfrm>
            <a:prstGeom prst="line">
              <a:avLst/>
            </a:prstGeom>
            <a:noFill/>
            <a:ln w="7938">
              <a:solidFill>
                <a:srgbClr val="000000"/>
              </a:solidFill>
              <a:round/>
              <a:headEnd/>
              <a:tailEnd/>
            </a:ln>
          </p:spPr>
          <p:txBody>
            <a:bodyPr/>
            <a:lstStyle/>
            <a:p>
              <a:endParaRPr lang="zh-TW" altLang="en-US"/>
            </a:p>
          </p:txBody>
        </p:sp>
        <p:sp>
          <p:nvSpPr>
            <p:cNvPr id="10265" name="Line 25"/>
            <p:cNvSpPr>
              <a:spLocks noChangeAspect="1" noChangeShapeType="1"/>
            </p:cNvSpPr>
            <p:nvPr/>
          </p:nvSpPr>
          <p:spPr bwMode="auto">
            <a:xfrm flipV="1">
              <a:off x="6157913" y="2471738"/>
              <a:ext cx="87312" cy="57150"/>
            </a:xfrm>
            <a:prstGeom prst="line">
              <a:avLst/>
            </a:prstGeom>
            <a:noFill/>
            <a:ln w="7938">
              <a:solidFill>
                <a:srgbClr val="000000"/>
              </a:solidFill>
              <a:round/>
              <a:headEnd/>
              <a:tailEnd/>
            </a:ln>
          </p:spPr>
          <p:txBody>
            <a:bodyPr/>
            <a:lstStyle/>
            <a:p>
              <a:endParaRPr lang="zh-TW" altLang="en-US"/>
            </a:p>
          </p:txBody>
        </p:sp>
        <p:sp>
          <p:nvSpPr>
            <p:cNvPr id="10266" name="Line 26"/>
            <p:cNvSpPr>
              <a:spLocks noChangeAspect="1" noChangeShapeType="1"/>
            </p:cNvSpPr>
            <p:nvPr/>
          </p:nvSpPr>
          <p:spPr bwMode="auto">
            <a:xfrm flipV="1">
              <a:off x="6276975" y="2397125"/>
              <a:ext cx="87313" cy="57150"/>
            </a:xfrm>
            <a:prstGeom prst="line">
              <a:avLst/>
            </a:prstGeom>
            <a:noFill/>
            <a:ln w="7938">
              <a:solidFill>
                <a:srgbClr val="000000"/>
              </a:solidFill>
              <a:round/>
              <a:headEnd/>
              <a:tailEnd/>
            </a:ln>
          </p:spPr>
          <p:txBody>
            <a:bodyPr/>
            <a:lstStyle/>
            <a:p>
              <a:endParaRPr lang="zh-TW" altLang="en-US"/>
            </a:p>
          </p:txBody>
        </p:sp>
        <p:sp>
          <p:nvSpPr>
            <p:cNvPr id="10267" name="Line 27"/>
            <p:cNvSpPr>
              <a:spLocks noChangeAspect="1" noChangeShapeType="1"/>
            </p:cNvSpPr>
            <p:nvPr/>
          </p:nvSpPr>
          <p:spPr bwMode="auto">
            <a:xfrm flipV="1">
              <a:off x="6392863" y="2322513"/>
              <a:ext cx="88900" cy="57150"/>
            </a:xfrm>
            <a:prstGeom prst="line">
              <a:avLst/>
            </a:prstGeom>
            <a:noFill/>
            <a:ln w="7938">
              <a:solidFill>
                <a:srgbClr val="000000"/>
              </a:solidFill>
              <a:round/>
              <a:headEnd/>
              <a:tailEnd/>
            </a:ln>
          </p:spPr>
          <p:txBody>
            <a:bodyPr/>
            <a:lstStyle/>
            <a:p>
              <a:endParaRPr lang="zh-TW" altLang="en-US"/>
            </a:p>
          </p:txBody>
        </p:sp>
        <p:sp>
          <p:nvSpPr>
            <p:cNvPr id="10268" name="Line 28"/>
            <p:cNvSpPr>
              <a:spLocks noChangeAspect="1" noChangeShapeType="1"/>
            </p:cNvSpPr>
            <p:nvPr/>
          </p:nvSpPr>
          <p:spPr bwMode="auto">
            <a:xfrm flipV="1">
              <a:off x="6511925" y="2247900"/>
              <a:ext cx="92075" cy="57150"/>
            </a:xfrm>
            <a:prstGeom prst="line">
              <a:avLst/>
            </a:prstGeom>
            <a:noFill/>
            <a:ln w="7938">
              <a:solidFill>
                <a:srgbClr val="000000"/>
              </a:solidFill>
              <a:round/>
              <a:headEnd/>
              <a:tailEnd/>
            </a:ln>
          </p:spPr>
          <p:txBody>
            <a:bodyPr/>
            <a:lstStyle/>
            <a:p>
              <a:endParaRPr lang="zh-TW" altLang="en-US"/>
            </a:p>
          </p:txBody>
        </p:sp>
        <p:sp>
          <p:nvSpPr>
            <p:cNvPr id="10269" name="Line 29"/>
            <p:cNvSpPr>
              <a:spLocks noChangeAspect="1" noChangeShapeType="1"/>
            </p:cNvSpPr>
            <p:nvPr/>
          </p:nvSpPr>
          <p:spPr bwMode="auto">
            <a:xfrm flipV="1">
              <a:off x="6630988" y="2174875"/>
              <a:ext cx="90487" cy="57150"/>
            </a:xfrm>
            <a:prstGeom prst="line">
              <a:avLst/>
            </a:prstGeom>
            <a:noFill/>
            <a:ln w="7938">
              <a:solidFill>
                <a:srgbClr val="000000"/>
              </a:solidFill>
              <a:round/>
              <a:headEnd/>
              <a:tailEnd/>
            </a:ln>
          </p:spPr>
          <p:txBody>
            <a:bodyPr/>
            <a:lstStyle/>
            <a:p>
              <a:endParaRPr lang="zh-TW" altLang="en-US"/>
            </a:p>
          </p:txBody>
        </p:sp>
        <p:sp>
          <p:nvSpPr>
            <p:cNvPr id="10270" name="Line 30"/>
            <p:cNvSpPr>
              <a:spLocks noChangeAspect="1" noChangeShapeType="1"/>
            </p:cNvSpPr>
            <p:nvPr/>
          </p:nvSpPr>
          <p:spPr bwMode="auto">
            <a:xfrm flipV="1">
              <a:off x="6748463" y="2100263"/>
              <a:ext cx="92075" cy="55562"/>
            </a:xfrm>
            <a:prstGeom prst="line">
              <a:avLst/>
            </a:prstGeom>
            <a:noFill/>
            <a:ln w="7938">
              <a:solidFill>
                <a:srgbClr val="000000"/>
              </a:solidFill>
              <a:round/>
              <a:headEnd/>
              <a:tailEnd/>
            </a:ln>
          </p:spPr>
          <p:txBody>
            <a:bodyPr/>
            <a:lstStyle/>
            <a:p>
              <a:endParaRPr lang="zh-TW" altLang="en-US"/>
            </a:p>
          </p:txBody>
        </p:sp>
        <p:sp>
          <p:nvSpPr>
            <p:cNvPr id="10271" name="Line 31"/>
            <p:cNvSpPr>
              <a:spLocks noChangeAspect="1" noChangeShapeType="1"/>
            </p:cNvSpPr>
            <p:nvPr/>
          </p:nvSpPr>
          <p:spPr bwMode="auto">
            <a:xfrm flipV="1">
              <a:off x="6870700" y="2025650"/>
              <a:ext cx="88900" cy="55563"/>
            </a:xfrm>
            <a:prstGeom prst="line">
              <a:avLst/>
            </a:prstGeom>
            <a:noFill/>
            <a:ln w="7938">
              <a:solidFill>
                <a:srgbClr val="000000"/>
              </a:solidFill>
              <a:round/>
              <a:headEnd/>
              <a:tailEnd/>
            </a:ln>
          </p:spPr>
          <p:txBody>
            <a:bodyPr/>
            <a:lstStyle/>
            <a:p>
              <a:endParaRPr lang="zh-TW" altLang="en-US"/>
            </a:p>
          </p:txBody>
        </p:sp>
        <p:sp>
          <p:nvSpPr>
            <p:cNvPr id="10272" name="Line 32"/>
            <p:cNvSpPr>
              <a:spLocks noChangeAspect="1" noChangeShapeType="1"/>
            </p:cNvSpPr>
            <p:nvPr/>
          </p:nvSpPr>
          <p:spPr bwMode="auto">
            <a:xfrm flipV="1">
              <a:off x="6988175" y="1951038"/>
              <a:ext cx="87313" cy="55562"/>
            </a:xfrm>
            <a:prstGeom prst="line">
              <a:avLst/>
            </a:prstGeom>
            <a:noFill/>
            <a:ln w="7938">
              <a:solidFill>
                <a:srgbClr val="000000"/>
              </a:solidFill>
              <a:round/>
              <a:headEnd/>
              <a:tailEnd/>
            </a:ln>
          </p:spPr>
          <p:txBody>
            <a:bodyPr/>
            <a:lstStyle/>
            <a:p>
              <a:endParaRPr lang="zh-TW" altLang="en-US"/>
            </a:p>
          </p:txBody>
        </p:sp>
        <p:sp>
          <p:nvSpPr>
            <p:cNvPr id="10273" name="Line 33"/>
            <p:cNvSpPr>
              <a:spLocks noChangeAspect="1" noChangeShapeType="1"/>
            </p:cNvSpPr>
            <p:nvPr/>
          </p:nvSpPr>
          <p:spPr bwMode="auto">
            <a:xfrm flipV="1">
              <a:off x="7107238" y="1878013"/>
              <a:ext cx="87312" cy="55562"/>
            </a:xfrm>
            <a:prstGeom prst="line">
              <a:avLst/>
            </a:prstGeom>
            <a:noFill/>
            <a:ln w="7938">
              <a:solidFill>
                <a:srgbClr val="000000"/>
              </a:solidFill>
              <a:round/>
              <a:headEnd/>
              <a:tailEnd/>
            </a:ln>
          </p:spPr>
          <p:txBody>
            <a:bodyPr/>
            <a:lstStyle/>
            <a:p>
              <a:endParaRPr lang="zh-TW" altLang="en-US"/>
            </a:p>
          </p:txBody>
        </p:sp>
        <p:sp>
          <p:nvSpPr>
            <p:cNvPr id="10274" name="Line 34"/>
            <p:cNvSpPr>
              <a:spLocks noChangeAspect="1" noChangeShapeType="1"/>
            </p:cNvSpPr>
            <p:nvPr/>
          </p:nvSpPr>
          <p:spPr bwMode="auto">
            <a:xfrm flipV="1">
              <a:off x="7224713" y="1801813"/>
              <a:ext cx="87312" cy="57150"/>
            </a:xfrm>
            <a:prstGeom prst="line">
              <a:avLst/>
            </a:prstGeom>
            <a:noFill/>
            <a:ln w="7938">
              <a:solidFill>
                <a:srgbClr val="000000"/>
              </a:solidFill>
              <a:round/>
              <a:headEnd/>
              <a:tailEnd/>
            </a:ln>
          </p:spPr>
          <p:txBody>
            <a:bodyPr/>
            <a:lstStyle/>
            <a:p>
              <a:endParaRPr lang="zh-TW" altLang="en-US"/>
            </a:p>
          </p:txBody>
        </p:sp>
        <p:sp>
          <p:nvSpPr>
            <p:cNvPr id="10275" name="Line 35"/>
            <p:cNvSpPr>
              <a:spLocks noChangeAspect="1" noChangeShapeType="1"/>
            </p:cNvSpPr>
            <p:nvPr/>
          </p:nvSpPr>
          <p:spPr bwMode="auto">
            <a:xfrm flipV="1">
              <a:off x="7343775" y="1727200"/>
              <a:ext cx="87313" cy="57150"/>
            </a:xfrm>
            <a:prstGeom prst="line">
              <a:avLst/>
            </a:prstGeom>
            <a:noFill/>
            <a:ln w="7938">
              <a:solidFill>
                <a:srgbClr val="000000"/>
              </a:solidFill>
              <a:round/>
              <a:headEnd/>
              <a:tailEnd/>
            </a:ln>
          </p:spPr>
          <p:txBody>
            <a:bodyPr/>
            <a:lstStyle/>
            <a:p>
              <a:endParaRPr lang="zh-TW" altLang="en-US"/>
            </a:p>
          </p:txBody>
        </p:sp>
        <p:sp>
          <p:nvSpPr>
            <p:cNvPr id="10276" name="Line 36"/>
            <p:cNvSpPr>
              <a:spLocks noChangeAspect="1" noChangeShapeType="1"/>
            </p:cNvSpPr>
            <p:nvPr/>
          </p:nvSpPr>
          <p:spPr bwMode="auto">
            <a:xfrm flipV="1">
              <a:off x="7459663" y="1687513"/>
              <a:ext cx="36512" cy="22225"/>
            </a:xfrm>
            <a:prstGeom prst="line">
              <a:avLst/>
            </a:prstGeom>
            <a:noFill/>
            <a:ln w="7938">
              <a:solidFill>
                <a:srgbClr val="000000"/>
              </a:solidFill>
              <a:round/>
              <a:headEnd/>
              <a:tailEnd/>
            </a:ln>
          </p:spPr>
          <p:txBody>
            <a:bodyPr/>
            <a:lstStyle/>
            <a:p>
              <a:endParaRPr lang="zh-TW" altLang="en-US"/>
            </a:p>
          </p:txBody>
        </p:sp>
        <p:sp>
          <p:nvSpPr>
            <p:cNvPr id="10277" name="Line 37"/>
            <p:cNvSpPr>
              <a:spLocks noChangeAspect="1" noChangeShapeType="1"/>
            </p:cNvSpPr>
            <p:nvPr/>
          </p:nvSpPr>
          <p:spPr bwMode="auto">
            <a:xfrm flipV="1">
              <a:off x="4906963" y="1898650"/>
              <a:ext cx="2684462" cy="1722438"/>
            </a:xfrm>
            <a:prstGeom prst="line">
              <a:avLst/>
            </a:prstGeom>
            <a:noFill/>
            <a:ln w="15875">
              <a:solidFill>
                <a:srgbClr val="000000"/>
              </a:solidFill>
              <a:round/>
              <a:headEnd/>
              <a:tailEnd/>
            </a:ln>
          </p:spPr>
          <p:txBody>
            <a:bodyPr/>
            <a:lstStyle/>
            <a:p>
              <a:endParaRPr lang="zh-TW" altLang="en-US"/>
            </a:p>
          </p:txBody>
        </p:sp>
        <p:sp>
          <p:nvSpPr>
            <p:cNvPr id="10278" name="Line 38"/>
            <p:cNvSpPr>
              <a:spLocks noChangeAspect="1" noChangeShapeType="1"/>
            </p:cNvSpPr>
            <p:nvPr/>
          </p:nvSpPr>
          <p:spPr bwMode="auto">
            <a:xfrm>
              <a:off x="5135563" y="3700463"/>
              <a:ext cx="1587" cy="1587"/>
            </a:xfrm>
            <a:prstGeom prst="line">
              <a:avLst/>
            </a:prstGeom>
            <a:noFill/>
            <a:ln w="46038">
              <a:solidFill>
                <a:srgbClr val="000000"/>
              </a:solidFill>
              <a:round/>
              <a:headEnd/>
              <a:tailEnd/>
            </a:ln>
          </p:spPr>
          <p:txBody>
            <a:bodyPr/>
            <a:lstStyle/>
            <a:p>
              <a:endParaRPr lang="zh-TW" altLang="en-US"/>
            </a:p>
          </p:txBody>
        </p:sp>
        <p:sp>
          <p:nvSpPr>
            <p:cNvPr id="10280" name="Line 40"/>
            <p:cNvSpPr>
              <a:spLocks noChangeAspect="1" noChangeShapeType="1"/>
            </p:cNvSpPr>
            <p:nvPr/>
          </p:nvSpPr>
          <p:spPr bwMode="auto">
            <a:xfrm>
              <a:off x="5370513" y="3552825"/>
              <a:ext cx="1587" cy="1588"/>
            </a:xfrm>
            <a:prstGeom prst="line">
              <a:avLst/>
            </a:prstGeom>
            <a:noFill/>
            <a:ln w="46038">
              <a:solidFill>
                <a:srgbClr val="000000"/>
              </a:solidFill>
              <a:round/>
              <a:headEnd/>
              <a:tailEnd/>
            </a:ln>
          </p:spPr>
          <p:txBody>
            <a:bodyPr/>
            <a:lstStyle/>
            <a:p>
              <a:endParaRPr lang="zh-TW" altLang="en-US"/>
            </a:p>
          </p:txBody>
        </p:sp>
        <p:sp>
          <p:nvSpPr>
            <p:cNvPr id="10281" name="Line 41"/>
            <p:cNvSpPr>
              <a:spLocks noChangeAspect="1" noChangeShapeType="1"/>
            </p:cNvSpPr>
            <p:nvPr/>
          </p:nvSpPr>
          <p:spPr bwMode="auto">
            <a:xfrm>
              <a:off x="5489575" y="3478213"/>
              <a:ext cx="1588" cy="1587"/>
            </a:xfrm>
            <a:prstGeom prst="line">
              <a:avLst/>
            </a:prstGeom>
            <a:noFill/>
            <a:ln w="46038">
              <a:solidFill>
                <a:srgbClr val="000000"/>
              </a:solidFill>
              <a:round/>
              <a:headEnd/>
              <a:tailEnd/>
            </a:ln>
          </p:spPr>
          <p:txBody>
            <a:bodyPr/>
            <a:lstStyle/>
            <a:p>
              <a:endParaRPr lang="zh-TW" altLang="en-US"/>
            </a:p>
          </p:txBody>
        </p:sp>
        <p:sp>
          <p:nvSpPr>
            <p:cNvPr id="10282" name="Line 42"/>
            <p:cNvSpPr>
              <a:spLocks noChangeAspect="1" noChangeShapeType="1"/>
            </p:cNvSpPr>
            <p:nvPr/>
          </p:nvSpPr>
          <p:spPr bwMode="auto">
            <a:xfrm>
              <a:off x="5607050" y="3402013"/>
              <a:ext cx="3175" cy="3175"/>
            </a:xfrm>
            <a:prstGeom prst="line">
              <a:avLst/>
            </a:prstGeom>
            <a:noFill/>
            <a:ln w="46038">
              <a:solidFill>
                <a:srgbClr val="000000"/>
              </a:solidFill>
              <a:round/>
              <a:headEnd/>
              <a:tailEnd/>
            </a:ln>
          </p:spPr>
          <p:txBody>
            <a:bodyPr/>
            <a:lstStyle/>
            <a:p>
              <a:endParaRPr lang="zh-TW" altLang="en-US"/>
            </a:p>
          </p:txBody>
        </p:sp>
        <p:sp>
          <p:nvSpPr>
            <p:cNvPr id="10283" name="Line 43"/>
            <p:cNvSpPr>
              <a:spLocks noChangeAspect="1" noChangeShapeType="1"/>
            </p:cNvSpPr>
            <p:nvPr/>
          </p:nvSpPr>
          <p:spPr bwMode="auto">
            <a:xfrm>
              <a:off x="5729288" y="3328988"/>
              <a:ext cx="3175" cy="3175"/>
            </a:xfrm>
            <a:prstGeom prst="line">
              <a:avLst/>
            </a:prstGeom>
            <a:noFill/>
            <a:ln w="46038">
              <a:solidFill>
                <a:srgbClr val="000000"/>
              </a:solidFill>
              <a:round/>
              <a:headEnd/>
              <a:tailEnd/>
            </a:ln>
          </p:spPr>
          <p:txBody>
            <a:bodyPr/>
            <a:lstStyle/>
            <a:p>
              <a:endParaRPr lang="zh-TW" altLang="en-US"/>
            </a:p>
          </p:txBody>
        </p:sp>
        <p:sp>
          <p:nvSpPr>
            <p:cNvPr id="10285" name="Line 45"/>
            <p:cNvSpPr>
              <a:spLocks noChangeAspect="1" noChangeShapeType="1"/>
            </p:cNvSpPr>
            <p:nvPr/>
          </p:nvSpPr>
          <p:spPr bwMode="auto">
            <a:xfrm>
              <a:off x="5965825" y="3179763"/>
              <a:ext cx="1588" cy="1587"/>
            </a:xfrm>
            <a:prstGeom prst="line">
              <a:avLst/>
            </a:prstGeom>
            <a:noFill/>
            <a:ln w="46038">
              <a:solidFill>
                <a:srgbClr val="000000"/>
              </a:solidFill>
              <a:round/>
              <a:headEnd/>
              <a:tailEnd/>
            </a:ln>
          </p:spPr>
          <p:txBody>
            <a:bodyPr/>
            <a:lstStyle/>
            <a:p>
              <a:endParaRPr lang="zh-TW" altLang="en-US"/>
            </a:p>
          </p:txBody>
        </p:sp>
        <p:sp>
          <p:nvSpPr>
            <p:cNvPr id="10286" name="Line 46"/>
            <p:cNvSpPr>
              <a:spLocks noChangeAspect="1" noChangeShapeType="1"/>
            </p:cNvSpPr>
            <p:nvPr/>
          </p:nvSpPr>
          <p:spPr bwMode="auto">
            <a:xfrm>
              <a:off x="6083300" y="3105150"/>
              <a:ext cx="1588" cy="1588"/>
            </a:xfrm>
            <a:prstGeom prst="line">
              <a:avLst/>
            </a:prstGeom>
            <a:noFill/>
            <a:ln w="46038">
              <a:solidFill>
                <a:srgbClr val="000000"/>
              </a:solidFill>
              <a:round/>
              <a:headEnd/>
              <a:tailEnd/>
            </a:ln>
          </p:spPr>
          <p:txBody>
            <a:bodyPr/>
            <a:lstStyle/>
            <a:p>
              <a:endParaRPr lang="zh-TW" altLang="en-US"/>
            </a:p>
          </p:txBody>
        </p:sp>
        <p:sp>
          <p:nvSpPr>
            <p:cNvPr id="10287" name="Line 47"/>
            <p:cNvSpPr>
              <a:spLocks noChangeAspect="1" noChangeShapeType="1"/>
            </p:cNvSpPr>
            <p:nvPr/>
          </p:nvSpPr>
          <p:spPr bwMode="auto">
            <a:xfrm>
              <a:off x="6202363" y="3030538"/>
              <a:ext cx="1587" cy="1587"/>
            </a:xfrm>
            <a:prstGeom prst="line">
              <a:avLst/>
            </a:prstGeom>
            <a:noFill/>
            <a:ln w="46038">
              <a:solidFill>
                <a:srgbClr val="000000"/>
              </a:solidFill>
              <a:round/>
              <a:headEnd/>
              <a:tailEnd/>
            </a:ln>
          </p:spPr>
          <p:txBody>
            <a:bodyPr/>
            <a:lstStyle/>
            <a:p>
              <a:endParaRPr lang="zh-TW" altLang="en-US"/>
            </a:p>
          </p:txBody>
        </p:sp>
        <p:sp>
          <p:nvSpPr>
            <p:cNvPr id="10289" name="Line 49"/>
            <p:cNvSpPr>
              <a:spLocks noChangeAspect="1" noChangeShapeType="1"/>
            </p:cNvSpPr>
            <p:nvPr/>
          </p:nvSpPr>
          <p:spPr bwMode="auto">
            <a:xfrm>
              <a:off x="6437313" y="2882900"/>
              <a:ext cx="1587" cy="1588"/>
            </a:xfrm>
            <a:prstGeom prst="line">
              <a:avLst/>
            </a:prstGeom>
            <a:noFill/>
            <a:ln w="46038">
              <a:solidFill>
                <a:srgbClr val="000000"/>
              </a:solidFill>
              <a:round/>
              <a:headEnd/>
              <a:tailEnd/>
            </a:ln>
          </p:spPr>
          <p:txBody>
            <a:bodyPr/>
            <a:lstStyle/>
            <a:p>
              <a:endParaRPr lang="zh-TW" altLang="en-US"/>
            </a:p>
          </p:txBody>
        </p:sp>
        <p:sp>
          <p:nvSpPr>
            <p:cNvPr id="10291" name="Line 51"/>
            <p:cNvSpPr>
              <a:spLocks noChangeAspect="1" noChangeShapeType="1"/>
            </p:cNvSpPr>
            <p:nvPr/>
          </p:nvSpPr>
          <p:spPr bwMode="auto">
            <a:xfrm>
              <a:off x="6673850" y="2733675"/>
              <a:ext cx="3175" cy="1588"/>
            </a:xfrm>
            <a:prstGeom prst="line">
              <a:avLst/>
            </a:prstGeom>
            <a:noFill/>
            <a:ln w="46038">
              <a:solidFill>
                <a:srgbClr val="000000"/>
              </a:solidFill>
              <a:round/>
              <a:headEnd/>
              <a:tailEnd/>
            </a:ln>
          </p:spPr>
          <p:txBody>
            <a:bodyPr/>
            <a:lstStyle/>
            <a:p>
              <a:endParaRPr lang="zh-TW" altLang="en-US"/>
            </a:p>
          </p:txBody>
        </p:sp>
        <p:sp>
          <p:nvSpPr>
            <p:cNvPr id="10292" name="Line 52"/>
            <p:cNvSpPr>
              <a:spLocks noChangeAspect="1" noChangeShapeType="1"/>
            </p:cNvSpPr>
            <p:nvPr/>
          </p:nvSpPr>
          <p:spPr bwMode="auto">
            <a:xfrm>
              <a:off x="6796088" y="2660650"/>
              <a:ext cx="1587" cy="1588"/>
            </a:xfrm>
            <a:prstGeom prst="line">
              <a:avLst/>
            </a:prstGeom>
            <a:noFill/>
            <a:ln w="46038">
              <a:solidFill>
                <a:srgbClr val="000000"/>
              </a:solidFill>
              <a:round/>
              <a:headEnd/>
              <a:tailEnd/>
            </a:ln>
          </p:spPr>
          <p:txBody>
            <a:bodyPr/>
            <a:lstStyle/>
            <a:p>
              <a:endParaRPr lang="zh-TW" altLang="en-US"/>
            </a:p>
          </p:txBody>
        </p:sp>
        <p:sp>
          <p:nvSpPr>
            <p:cNvPr id="10293" name="Line 53"/>
            <p:cNvSpPr>
              <a:spLocks noChangeAspect="1" noChangeShapeType="1"/>
            </p:cNvSpPr>
            <p:nvPr/>
          </p:nvSpPr>
          <p:spPr bwMode="auto">
            <a:xfrm>
              <a:off x="6915150" y="2586038"/>
              <a:ext cx="1588" cy="1587"/>
            </a:xfrm>
            <a:prstGeom prst="line">
              <a:avLst/>
            </a:prstGeom>
            <a:noFill/>
            <a:ln w="46038">
              <a:solidFill>
                <a:srgbClr val="000000"/>
              </a:solidFill>
              <a:round/>
              <a:headEnd/>
              <a:tailEnd/>
            </a:ln>
          </p:spPr>
          <p:txBody>
            <a:bodyPr/>
            <a:lstStyle/>
            <a:p>
              <a:endParaRPr lang="zh-TW" altLang="en-US"/>
            </a:p>
          </p:txBody>
        </p:sp>
        <p:sp>
          <p:nvSpPr>
            <p:cNvPr id="10294" name="Line 54"/>
            <p:cNvSpPr>
              <a:spLocks noChangeAspect="1" noChangeShapeType="1"/>
            </p:cNvSpPr>
            <p:nvPr/>
          </p:nvSpPr>
          <p:spPr bwMode="auto">
            <a:xfrm>
              <a:off x="7032625" y="2509838"/>
              <a:ext cx="1588" cy="3175"/>
            </a:xfrm>
            <a:prstGeom prst="line">
              <a:avLst/>
            </a:prstGeom>
            <a:noFill/>
            <a:ln w="46038">
              <a:solidFill>
                <a:srgbClr val="000000"/>
              </a:solidFill>
              <a:round/>
              <a:headEnd/>
              <a:tailEnd/>
            </a:ln>
          </p:spPr>
          <p:txBody>
            <a:bodyPr/>
            <a:lstStyle/>
            <a:p>
              <a:endParaRPr lang="zh-TW" altLang="en-US"/>
            </a:p>
          </p:txBody>
        </p:sp>
        <p:sp>
          <p:nvSpPr>
            <p:cNvPr id="10295" name="Line 55"/>
            <p:cNvSpPr>
              <a:spLocks noChangeAspect="1" noChangeShapeType="1"/>
            </p:cNvSpPr>
            <p:nvPr/>
          </p:nvSpPr>
          <p:spPr bwMode="auto">
            <a:xfrm>
              <a:off x="7150100" y="2435225"/>
              <a:ext cx="1588" cy="1588"/>
            </a:xfrm>
            <a:prstGeom prst="line">
              <a:avLst/>
            </a:prstGeom>
            <a:noFill/>
            <a:ln w="46038">
              <a:solidFill>
                <a:srgbClr val="000000"/>
              </a:solidFill>
              <a:round/>
              <a:headEnd/>
              <a:tailEnd/>
            </a:ln>
          </p:spPr>
          <p:txBody>
            <a:bodyPr/>
            <a:lstStyle/>
            <a:p>
              <a:endParaRPr lang="zh-TW" altLang="en-US"/>
            </a:p>
          </p:txBody>
        </p:sp>
        <p:sp>
          <p:nvSpPr>
            <p:cNvPr id="10296" name="Line 56"/>
            <p:cNvSpPr>
              <a:spLocks noChangeAspect="1" noChangeShapeType="1"/>
            </p:cNvSpPr>
            <p:nvPr/>
          </p:nvSpPr>
          <p:spPr bwMode="auto">
            <a:xfrm>
              <a:off x="7269163" y="2362200"/>
              <a:ext cx="1587" cy="1588"/>
            </a:xfrm>
            <a:prstGeom prst="line">
              <a:avLst/>
            </a:prstGeom>
            <a:noFill/>
            <a:ln w="46038">
              <a:solidFill>
                <a:srgbClr val="000000"/>
              </a:solidFill>
              <a:round/>
              <a:headEnd/>
              <a:tailEnd/>
            </a:ln>
          </p:spPr>
          <p:txBody>
            <a:bodyPr/>
            <a:lstStyle/>
            <a:p>
              <a:endParaRPr lang="zh-TW" altLang="en-US"/>
            </a:p>
          </p:txBody>
        </p:sp>
        <p:sp>
          <p:nvSpPr>
            <p:cNvPr id="10297" name="Line 57"/>
            <p:cNvSpPr>
              <a:spLocks noChangeAspect="1" noChangeShapeType="1"/>
            </p:cNvSpPr>
            <p:nvPr/>
          </p:nvSpPr>
          <p:spPr bwMode="auto">
            <a:xfrm>
              <a:off x="7386638" y="2287588"/>
              <a:ext cx="3175" cy="1587"/>
            </a:xfrm>
            <a:prstGeom prst="line">
              <a:avLst/>
            </a:prstGeom>
            <a:noFill/>
            <a:ln w="46038">
              <a:solidFill>
                <a:srgbClr val="000000"/>
              </a:solidFill>
              <a:round/>
              <a:headEnd/>
              <a:tailEnd/>
            </a:ln>
          </p:spPr>
          <p:txBody>
            <a:bodyPr/>
            <a:lstStyle/>
            <a:p>
              <a:endParaRPr lang="zh-TW" altLang="en-US"/>
            </a:p>
          </p:txBody>
        </p:sp>
        <p:sp>
          <p:nvSpPr>
            <p:cNvPr id="10298" name="Line 58"/>
            <p:cNvSpPr>
              <a:spLocks noChangeAspect="1" noChangeShapeType="1"/>
            </p:cNvSpPr>
            <p:nvPr/>
          </p:nvSpPr>
          <p:spPr bwMode="auto">
            <a:xfrm>
              <a:off x="7504113" y="2212975"/>
              <a:ext cx="1587" cy="1588"/>
            </a:xfrm>
            <a:prstGeom prst="line">
              <a:avLst/>
            </a:prstGeom>
            <a:noFill/>
            <a:ln w="46038">
              <a:solidFill>
                <a:srgbClr val="000000"/>
              </a:solidFill>
              <a:round/>
              <a:headEnd/>
              <a:tailEnd/>
            </a:ln>
          </p:spPr>
          <p:txBody>
            <a:bodyPr/>
            <a:lstStyle/>
            <a:p>
              <a:endParaRPr lang="zh-TW" altLang="en-US"/>
            </a:p>
          </p:txBody>
        </p:sp>
        <p:sp>
          <p:nvSpPr>
            <p:cNvPr id="10299" name="Line 59"/>
            <p:cNvSpPr>
              <a:spLocks noChangeAspect="1" noChangeShapeType="1"/>
            </p:cNvSpPr>
            <p:nvPr/>
          </p:nvSpPr>
          <p:spPr bwMode="auto">
            <a:xfrm>
              <a:off x="7623175" y="2138363"/>
              <a:ext cx="1588" cy="1587"/>
            </a:xfrm>
            <a:prstGeom prst="line">
              <a:avLst/>
            </a:prstGeom>
            <a:noFill/>
            <a:ln w="46038">
              <a:solidFill>
                <a:srgbClr val="000000"/>
              </a:solidFill>
              <a:round/>
              <a:headEnd/>
              <a:tailEnd/>
            </a:ln>
          </p:spPr>
          <p:txBody>
            <a:bodyPr/>
            <a:lstStyle/>
            <a:p>
              <a:endParaRPr lang="zh-TW" altLang="en-US"/>
            </a:p>
          </p:txBody>
        </p:sp>
        <p:sp>
          <p:nvSpPr>
            <p:cNvPr id="10300" name="Line 60"/>
            <p:cNvSpPr>
              <a:spLocks noChangeAspect="1" noChangeShapeType="1"/>
            </p:cNvSpPr>
            <p:nvPr/>
          </p:nvSpPr>
          <p:spPr bwMode="auto">
            <a:xfrm>
              <a:off x="5135563" y="3490913"/>
              <a:ext cx="1587" cy="1587"/>
            </a:xfrm>
            <a:prstGeom prst="line">
              <a:avLst/>
            </a:prstGeom>
            <a:noFill/>
            <a:ln w="46038">
              <a:solidFill>
                <a:srgbClr val="000000"/>
              </a:solidFill>
              <a:round/>
              <a:headEnd/>
              <a:tailEnd/>
            </a:ln>
          </p:spPr>
          <p:txBody>
            <a:bodyPr/>
            <a:lstStyle/>
            <a:p>
              <a:endParaRPr lang="zh-TW" altLang="en-US"/>
            </a:p>
          </p:txBody>
        </p:sp>
        <p:sp>
          <p:nvSpPr>
            <p:cNvPr id="10301" name="Line 61"/>
            <p:cNvSpPr>
              <a:spLocks noChangeAspect="1" noChangeShapeType="1"/>
            </p:cNvSpPr>
            <p:nvPr/>
          </p:nvSpPr>
          <p:spPr bwMode="auto">
            <a:xfrm>
              <a:off x="5270500" y="3455988"/>
              <a:ext cx="1588" cy="1587"/>
            </a:xfrm>
            <a:prstGeom prst="line">
              <a:avLst/>
            </a:prstGeom>
            <a:noFill/>
            <a:ln w="46038">
              <a:solidFill>
                <a:srgbClr val="000000"/>
              </a:solidFill>
              <a:round/>
              <a:headEnd/>
              <a:tailEnd/>
            </a:ln>
          </p:spPr>
          <p:txBody>
            <a:bodyPr/>
            <a:lstStyle/>
            <a:p>
              <a:endParaRPr lang="zh-TW" altLang="en-US"/>
            </a:p>
          </p:txBody>
        </p:sp>
        <p:sp>
          <p:nvSpPr>
            <p:cNvPr id="10302" name="Line 62"/>
            <p:cNvSpPr>
              <a:spLocks noChangeAspect="1" noChangeShapeType="1"/>
            </p:cNvSpPr>
            <p:nvPr/>
          </p:nvSpPr>
          <p:spPr bwMode="auto">
            <a:xfrm>
              <a:off x="5405438" y="3414713"/>
              <a:ext cx="1587" cy="3175"/>
            </a:xfrm>
            <a:prstGeom prst="line">
              <a:avLst/>
            </a:prstGeom>
            <a:noFill/>
            <a:ln w="46038">
              <a:solidFill>
                <a:srgbClr val="000000"/>
              </a:solidFill>
              <a:round/>
              <a:headEnd/>
              <a:tailEnd/>
            </a:ln>
          </p:spPr>
          <p:txBody>
            <a:bodyPr/>
            <a:lstStyle/>
            <a:p>
              <a:endParaRPr lang="zh-TW" altLang="en-US"/>
            </a:p>
          </p:txBody>
        </p:sp>
        <p:sp>
          <p:nvSpPr>
            <p:cNvPr id="10303" name="Line 63"/>
            <p:cNvSpPr>
              <a:spLocks noChangeAspect="1" noChangeShapeType="1"/>
            </p:cNvSpPr>
            <p:nvPr/>
          </p:nvSpPr>
          <p:spPr bwMode="auto">
            <a:xfrm>
              <a:off x="5541963" y="3381375"/>
              <a:ext cx="1587" cy="1588"/>
            </a:xfrm>
            <a:prstGeom prst="line">
              <a:avLst/>
            </a:prstGeom>
            <a:noFill/>
            <a:ln w="46038">
              <a:solidFill>
                <a:srgbClr val="000000"/>
              </a:solidFill>
              <a:round/>
              <a:headEnd/>
              <a:tailEnd/>
            </a:ln>
          </p:spPr>
          <p:txBody>
            <a:bodyPr/>
            <a:lstStyle/>
            <a:p>
              <a:endParaRPr lang="zh-TW" altLang="en-US"/>
            </a:p>
          </p:txBody>
        </p:sp>
        <p:sp>
          <p:nvSpPr>
            <p:cNvPr id="10304" name="Line 64"/>
            <p:cNvSpPr>
              <a:spLocks noChangeAspect="1" noChangeShapeType="1"/>
            </p:cNvSpPr>
            <p:nvPr/>
          </p:nvSpPr>
          <p:spPr bwMode="auto">
            <a:xfrm>
              <a:off x="5676900" y="3346450"/>
              <a:ext cx="1588" cy="1588"/>
            </a:xfrm>
            <a:prstGeom prst="line">
              <a:avLst/>
            </a:prstGeom>
            <a:noFill/>
            <a:ln w="46038">
              <a:solidFill>
                <a:srgbClr val="000000"/>
              </a:solidFill>
              <a:round/>
              <a:headEnd/>
              <a:tailEnd/>
            </a:ln>
          </p:spPr>
          <p:txBody>
            <a:bodyPr/>
            <a:lstStyle/>
            <a:p>
              <a:endParaRPr lang="zh-TW" altLang="en-US"/>
            </a:p>
          </p:txBody>
        </p:sp>
        <p:sp>
          <p:nvSpPr>
            <p:cNvPr id="10305" name="Line 65"/>
            <p:cNvSpPr>
              <a:spLocks noChangeAspect="1" noChangeShapeType="1"/>
            </p:cNvSpPr>
            <p:nvPr/>
          </p:nvSpPr>
          <p:spPr bwMode="auto">
            <a:xfrm>
              <a:off x="5811838" y="3308350"/>
              <a:ext cx="1587" cy="1588"/>
            </a:xfrm>
            <a:prstGeom prst="line">
              <a:avLst/>
            </a:prstGeom>
            <a:noFill/>
            <a:ln w="46038">
              <a:solidFill>
                <a:srgbClr val="000000"/>
              </a:solidFill>
              <a:round/>
              <a:headEnd/>
              <a:tailEnd/>
            </a:ln>
          </p:spPr>
          <p:txBody>
            <a:bodyPr/>
            <a:lstStyle/>
            <a:p>
              <a:endParaRPr lang="zh-TW" altLang="en-US"/>
            </a:p>
          </p:txBody>
        </p:sp>
        <p:sp>
          <p:nvSpPr>
            <p:cNvPr id="10306" name="Line 66"/>
            <p:cNvSpPr>
              <a:spLocks noChangeAspect="1" noChangeShapeType="1"/>
            </p:cNvSpPr>
            <p:nvPr/>
          </p:nvSpPr>
          <p:spPr bwMode="auto">
            <a:xfrm>
              <a:off x="5943600" y="3271838"/>
              <a:ext cx="1588" cy="1587"/>
            </a:xfrm>
            <a:prstGeom prst="line">
              <a:avLst/>
            </a:prstGeom>
            <a:noFill/>
            <a:ln w="46038">
              <a:solidFill>
                <a:srgbClr val="000000"/>
              </a:solidFill>
              <a:round/>
              <a:headEnd/>
              <a:tailEnd/>
            </a:ln>
          </p:spPr>
          <p:txBody>
            <a:bodyPr/>
            <a:lstStyle/>
            <a:p>
              <a:endParaRPr lang="zh-TW" altLang="en-US"/>
            </a:p>
          </p:txBody>
        </p:sp>
        <p:sp>
          <p:nvSpPr>
            <p:cNvPr id="10307" name="Line 67"/>
            <p:cNvSpPr>
              <a:spLocks noChangeAspect="1" noChangeShapeType="1"/>
            </p:cNvSpPr>
            <p:nvPr/>
          </p:nvSpPr>
          <p:spPr bwMode="auto">
            <a:xfrm>
              <a:off x="6080125" y="3236913"/>
              <a:ext cx="1588" cy="1587"/>
            </a:xfrm>
            <a:prstGeom prst="line">
              <a:avLst/>
            </a:prstGeom>
            <a:noFill/>
            <a:ln w="46038">
              <a:solidFill>
                <a:srgbClr val="000000"/>
              </a:solidFill>
              <a:round/>
              <a:headEnd/>
              <a:tailEnd/>
            </a:ln>
          </p:spPr>
          <p:txBody>
            <a:bodyPr/>
            <a:lstStyle/>
            <a:p>
              <a:endParaRPr lang="zh-TW" altLang="en-US"/>
            </a:p>
          </p:txBody>
        </p:sp>
        <p:sp>
          <p:nvSpPr>
            <p:cNvPr id="10308" name="Line 68"/>
            <p:cNvSpPr>
              <a:spLocks noChangeAspect="1" noChangeShapeType="1"/>
            </p:cNvSpPr>
            <p:nvPr/>
          </p:nvSpPr>
          <p:spPr bwMode="auto">
            <a:xfrm>
              <a:off x="6215063" y="3201988"/>
              <a:ext cx="1587" cy="1587"/>
            </a:xfrm>
            <a:prstGeom prst="line">
              <a:avLst/>
            </a:prstGeom>
            <a:noFill/>
            <a:ln w="46038">
              <a:solidFill>
                <a:srgbClr val="000000"/>
              </a:solidFill>
              <a:round/>
              <a:headEnd/>
              <a:tailEnd/>
            </a:ln>
          </p:spPr>
          <p:txBody>
            <a:bodyPr/>
            <a:lstStyle/>
            <a:p>
              <a:endParaRPr lang="zh-TW" altLang="en-US"/>
            </a:p>
          </p:txBody>
        </p:sp>
        <p:sp>
          <p:nvSpPr>
            <p:cNvPr id="10309" name="Line 69"/>
            <p:cNvSpPr>
              <a:spLocks noChangeAspect="1" noChangeShapeType="1"/>
            </p:cNvSpPr>
            <p:nvPr/>
          </p:nvSpPr>
          <p:spPr bwMode="auto">
            <a:xfrm>
              <a:off x="6350000" y="3162300"/>
              <a:ext cx="1588" cy="1588"/>
            </a:xfrm>
            <a:prstGeom prst="line">
              <a:avLst/>
            </a:prstGeom>
            <a:noFill/>
            <a:ln w="46038">
              <a:solidFill>
                <a:srgbClr val="000000"/>
              </a:solidFill>
              <a:round/>
              <a:headEnd/>
              <a:tailEnd/>
            </a:ln>
          </p:spPr>
          <p:txBody>
            <a:bodyPr/>
            <a:lstStyle/>
            <a:p>
              <a:endParaRPr lang="zh-TW" altLang="en-US"/>
            </a:p>
          </p:txBody>
        </p:sp>
        <p:sp>
          <p:nvSpPr>
            <p:cNvPr id="10310" name="Line 70"/>
            <p:cNvSpPr>
              <a:spLocks noChangeAspect="1" noChangeShapeType="1"/>
            </p:cNvSpPr>
            <p:nvPr/>
          </p:nvSpPr>
          <p:spPr bwMode="auto">
            <a:xfrm>
              <a:off x="6486525" y="3127375"/>
              <a:ext cx="1588" cy="1588"/>
            </a:xfrm>
            <a:prstGeom prst="line">
              <a:avLst/>
            </a:prstGeom>
            <a:noFill/>
            <a:ln w="46038">
              <a:solidFill>
                <a:srgbClr val="000000"/>
              </a:solidFill>
              <a:round/>
              <a:headEnd/>
              <a:tailEnd/>
            </a:ln>
          </p:spPr>
          <p:txBody>
            <a:bodyPr/>
            <a:lstStyle/>
            <a:p>
              <a:endParaRPr lang="zh-TW" altLang="en-US"/>
            </a:p>
          </p:txBody>
        </p:sp>
        <p:sp>
          <p:nvSpPr>
            <p:cNvPr id="10311" name="Line 71"/>
            <p:cNvSpPr>
              <a:spLocks noChangeAspect="1" noChangeShapeType="1"/>
            </p:cNvSpPr>
            <p:nvPr/>
          </p:nvSpPr>
          <p:spPr bwMode="auto">
            <a:xfrm>
              <a:off x="6621463" y="3092450"/>
              <a:ext cx="1587" cy="1588"/>
            </a:xfrm>
            <a:prstGeom prst="line">
              <a:avLst/>
            </a:prstGeom>
            <a:noFill/>
            <a:ln w="46038">
              <a:solidFill>
                <a:srgbClr val="000000"/>
              </a:solidFill>
              <a:round/>
              <a:headEnd/>
              <a:tailEnd/>
            </a:ln>
          </p:spPr>
          <p:txBody>
            <a:bodyPr/>
            <a:lstStyle/>
            <a:p>
              <a:endParaRPr lang="zh-TW" altLang="en-US"/>
            </a:p>
          </p:txBody>
        </p:sp>
        <p:sp>
          <p:nvSpPr>
            <p:cNvPr id="10312" name="Line 72"/>
            <p:cNvSpPr>
              <a:spLocks noChangeAspect="1" noChangeShapeType="1"/>
            </p:cNvSpPr>
            <p:nvPr/>
          </p:nvSpPr>
          <p:spPr bwMode="auto">
            <a:xfrm>
              <a:off x="6756400" y="3052763"/>
              <a:ext cx="1588" cy="1587"/>
            </a:xfrm>
            <a:prstGeom prst="line">
              <a:avLst/>
            </a:prstGeom>
            <a:noFill/>
            <a:ln w="46038">
              <a:solidFill>
                <a:srgbClr val="000000"/>
              </a:solidFill>
              <a:round/>
              <a:headEnd/>
              <a:tailEnd/>
            </a:ln>
          </p:spPr>
          <p:txBody>
            <a:bodyPr/>
            <a:lstStyle/>
            <a:p>
              <a:endParaRPr lang="zh-TW" altLang="en-US"/>
            </a:p>
          </p:txBody>
        </p:sp>
        <p:sp>
          <p:nvSpPr>
            <p:cNvPr id="10313" name="Line 73"/>
            <p:cNvSpPr>
              <a:spLocks noChangeAspect="1" noChangeShapeType="1"/>
            </p:cNvSpPr>
            <p:nvPr/>
          </p:nvSpPr>
          <p:spPr bwMode="auto">
            <a:xfrm>
              <a:off x="6892925" y="3017838"/>
              <a:ext cx="1588" cy="1587"/>
            </a:xfrm>
            <a:prstGeom prst="line">
              <a:avLst/>
            </a:prstGeom>
            <a:noFill/>
            <a:ln w="46038">
              <a:solidFill>
                <a:srgbClr val="000000"/>
              </a:solidFill>
              <a:round/>
              <a:headEnd/>
              <a:tailEnd/>
            </a:ln>
          </p:spPr>
          <p:txBody>
            <a:bodyPr/>
            <a:lstStyle/>
            <a:p>
              <a:endParaRPr lang="zh-TW" altLang="en-US"/>
            </a:p>
          </p:txBody>
        </p:sp>
        <p:sp>
          <p:nvSpPr>
            <p:cNvPr id="10314" name="Line 74"/>
            <p:cNvSpPr>
              <a:spLocks noChangeAspect="1" noChangeShapeType="1"/>
            </p:cNvSpPr>
            <p:nvPr/>
          </p:nvSpPr>
          <p:spPr bwMode="auto">
            <a:xfrm>
              <a:off x="7027863" y="2982913"/>
              <a:ext cx="1587" cy="1587"/>
            </a:xfrm>
            <a:prstGeom prst="line">
              <a:avLst/>
            </a:prstGeom>
            <a:noFill/>
            <a:ln w="46038">
              <a:solidFill>
                <a:srgbClr val="000000"/>
              </a:solidFill>
              <a:round/>
              <a:headEnd/>
              <a:tailEnd/>
            </a:ln>
          </p:spPr>
          <p:txBody>
            <a:bodyPr/>
            <a:lstStyle/>
            <a:p>
              <a:endParaRPr lang="zh-TW" altLang="en-US"/>
            </a:p>
          </p:txBody>
        </p:sp>
        <p:sp>
          <p:nvSpPr>
            <p:cNvPr id="10315" name="Line 75"/>
            <p:cNvSpPr>
              <a:spLocks noChangeAspect="1" noChangeShapeType="1"/>
            </p:cNvSpPr>
            <p:nvPr/>
          </p:nvSpPr>
          <p:spPr bwMode="auto">
            <a:xfrm>
              <a:off x="7162800" y="2944813"/>
              <a:ext cx="1588" cy="1587"/>
            </a:xfrm>
            <a:prstGeom prst="line">
              <a:avLst/>
            </a:prstGeom>
            <a:noFill/>
            <a:ln w="46038">
              <a:solidFill>
                <a:srgbClr val="000000"/>
              </a:solidFill>
              <a:round/>
              <a:headEnd/>
              <a:tailEnd/>
            </a:ln>
          </p:spPr>
          <p:txBody>
            <a:bodyPr/>
            <a:lstStyle/>
            <a:p>
              <a:endParaRPr lang="zh-TW" altLang="en-US"/>
            </a:p>
          </p:txBody>
        </p:sp>
        <p:sp>
          <p:nvSpPr>
            <p:cNvPr id="10316" name="Line 76"/>
            <p:cNvSpPr>
              <a:spLocks noChangeAspect="1" noChangeShapeType="1"/>
            </p:cNvSpPr>
            <p:nvPr/>
          </p:nvSpPr>
          <p:spPr bwMode="auto">
            <a:xfrm>
              <a:off x="7294563" y="2908300"/>
              <a:ext cx="1587" cy="1588"/>
            </a:xfrm>
            <a:prstGeom prst="line">
              <a:avLst/>
            </a:prstGeom>
            <a:noFill/>
            <a:ln w="46038">
              <a:solidFill>
                <a:srgbClr val="000000"/>
              </a:solidFill>
              <a:round/>
              <a:headEnd/>
              <a:tailEnd/>
            </a:ln>
          </p:spPr>
          <p:txBody>
            <a:bodyPr/>
            <a:lstStyle/>
            <a:p>
              <a:endParaRPr lang="zh-TW" altLang="en-US"/>
            </a:p>
          </p:txBody>
        </p:sp>
        <p:sp>
          <p:nvSpPr>
            <p:cNvPr id="10317" name="Line 77"/>
            <p:cNvSpPr>
              <a:spLocks noChangeAspect="1" noChangeShapeType="1"/>
            </p:cNvSpPr>
            <p:nvPr/>
          </p:nvSpPr>
          <p:spPr bwMode="auto">
            <a:xfrm>
              <a:off x="7431088" y="2873375"/>
              <a:ext cx="1587" cy="1588"/>
            </a:xfrm>
            <a:prstGeom prst="line">
              <a:avLst/>
            </a:prstGeom>
            <a:noFill/>
            <a:ln w="46038">
              <a:solidFill>
                <a:srgbClr val="000000"/>
              </a:solidFill>
              <a:round/>
              <a:headEnd/>
              <a:tailEnd/>
            </a:ln>
          </p:spPr>
          <p:txBody>
            <a:bodyPr/>
            <a:lstStyle/>
            <a:p>
              <a:endParaRPr lang="zh-TW" altLang="en-US"/>
            </a:p>
          </p:txBody>
        </p:sp>
        <p:sp>
          <p:nvSpPr>
            <p:cNvPr id="10318" name="Line 78"/>
            <p:cNvSpPr>
              <a:spLocks noChangeAspect="1" noChangeShapeType="1"/>
            </p:cNvSpPr>
            <p:nvPr/>
          </p:nvSpPr>
          <p:spPr bwMode="auto">
            <a:xfrm>
              <a:off x="7566025" y="2838450"/>
              <a:ext cx="1588" cy="1588"/>
            </a:xfrm>
            <a:prstGeom prst="line">
              <a:avLst/>
            </a:prstGeom>
            <a:noFill/>
            <a:ln w="46038">
              <a:solidFill>
                <a:srgbClr val="000000"/>
              </a:solidFill>
              <a:round/>
              <a:headEnd/>
              <a:tailEnd/>
            </a:ln>
          </p:spPr>
          <p:txBody>
            <a:bodyPr/>
            <a:lstStyle/>
            <a:p>
              <a:endParaRPr lang="zh-TW" altLang="en-US"/>
            </a:p>
          </p:txBody>
        </p:sp>
        <p:sp>
          <p:nvSpPr>
            <p:cNvPr id="10319" name="Line 79"/>
            <p:cNvSpPr>
              <a:spLocks noChangeAspect="1" noChangeShapeType="1"/>
            </p:cNvSpPr>
            <p:nvPr/>
          </p:nvSpPr>
          <p:spPr bwMode="auto">
            <a:xfrm>
              <a:off x="7700963" y="2798763"/>
              <a:ext cx="1587" cy="1587"/>
            </a:xfrm>
            <a:prstGeom prst="line">
              <a:avLst/>
            </a:prstGeom>
            <a:noFill/>
            <a:ln w="46038">
              <a:solidFill>
                <a:srgbClr val="000000"/>
              </a:solidFill>
              <a:round/>
              <a:headEnd/>
              <a:tailEnd/>
            </a:ln>
          </p:spPr>
          <p:txBody>
            <a:bodyPr/>
            <a:lstStyle/>
            <a:p>
              <a:endParaRPr lang="zh-TW" altLang="en-US"/>
            </a:p>
          </p:txBody>
        </p:sp>
        <p:sp>
          <p:nvSpPr>
            <p:cNvPr id="10321" name="Line 81"/>
            <p:cNvSpPr>
              <a:spLocks noChangeAspect="1" noChangeShapeType="1"/>
            </p:cNvSpPr>
            <p:nvPr/>
          </p:nvSpPr>
          <p:spPr bwMode="auto">
            <a:xfrm>
              <a:off x="7972425" y="2728913"/>
              <a:ext cx="1588" cy="1587"/>
            </a:xfrm>
            <a:prstGeom prst="line">
              <a:avLst/>
            </a:prstGeom>
            <a:noFill/>
            <a:ln w="46038">
              <a:solidFill>
                <a:srgbClr val="000000"/>
              </a:solidFill>
              <a:round/>
              <a:headEnd/>
              <a:tailEnd/>
            </a:ln>
          </p:spPr>
          <p:txBody>
            <a:bodyPr/>
            <a:lstStyle/>
            <a:p>
              <a:endParaRPr lang="zh-TW" altLang="en-US"/>
            </a:p>
          </p:txBody>
        </p:sp>
        <p:sp>
          <p:nvSpPr>
            <p:cNvPr id="10322" name="Line 82"/>
            <p:cNvSpPr>
              <a:spLocks noChangeAspect="1" noChangeShapeType="1"/>
            </p:cNvSpPr>
            <p:nvPr/>
          </p:nvSpPr>
          <p:spPr bwMode="auto">
            <a:xfrm>
              <a:off x="8107363" y="2689225"/>
              <a:ext cx="1587" cy="1588"/>
            </a:xfrm>
            <a:prstGeom prst="line">
              <a:avLst/>
            </a:prstGeom>
            <a:noFill/>
            <a:ln w="46038">
              <a:solidFill>
                <a:srgbClr val="000000"/>
              </a:solidFill>
              <a:round/>
              <a:headEnd/>
              <a:tailEnd/>
            </a:ln>
          </p:spPr>
          <p:txBody>
            <a:bodyPr/>
            <a:lstStyle/>
            <a:p>
              <a:endParaRPr lang="zh-TW" altLang="en-US"/>
            </a:p>
          </p:txBody>
        </p:sp>
        <p:sp>
          <p:nvSpPr>
            <p:cNvPr id="10323" name="Line 83"/>
            <p:cNvSpPr>
              <a:spLocks noChangeAspect="1" noChangeShapeType="1"/>
            </p:cNvSpPr>
            <p:nvPr/>
          </p:nvSpPr>
          <p:spPr bwMode="auto">
            <a:xfrm>
              <a:off x="6734175" y="1811338"/>
              <a:ext cx="1588" cy="555625"/>
            </a:xfrm>
            <a:prstGeom prst="line">
              <a:avLst/>
            </a:prstGeom>
            <a:noFill/>
            <a:ln w="7938">
              <a:solidFill>
                <a:srgbClr val="000000"/>
              </a:solidFill>
              <a:round/>
              <a:headEnd/>
              <a:tailEnd/>
            </a:ln>
          </p:spPr>
          <p:txBody>
            <a:bodyPr/>
            <a:lstStyle/>
            <a:p>
              <a:endParaRPr lang="zh-TW" altLang="en-US"/>
            </a:p>
          </p:txBody>
        </p:sp>
        <p:sp>
          <p:nvSpPr>
            <p:cNvPr id="10324" name="Line 84"/>
            <p:cNvSpPr>
              <a:spLocks noChangeAspect="1" noChangeShapeType="1"/>
            </p:cNvSpPr>
            <p:nvPr/>
          </p:nvSpPr>
          <p:spPr bwMode="auto">
            <a:xfrm flipH="1">
              <a:off x="6608763" y="1443038"/>
              <a:ext cx="112712" cy="346075"/>
            </a:xfrm>
            <a:prstGeom prst="line">
              <a:avLst/>
            </a:prstGeom>
            <a:noFill/>
            <a:ln w="7938">
              <a:solidFill>
                <a:srgbClr val="000000"/>
              </a:solidFill>
              <a:round/>
              <a:headEnd/>
              <a:tailEnd/>
            </a:ln>
          </p:spPr>
          <p:txBody>
            <a:bodyPr/>
            <a:lstStyle/>
            <a:p>
              <a:endParaRPr lang="zh-TW" altLang="en-US"/>
            </a:p>
          </p:txBody>
        </p:sp>
        <p:sp>
          <p:nvSpPr>
            <p:cNvPr id="10325" name="Freeform 85"/>
            <p:cNvSpPr>
              <a:spLocks noChangeAspect="1"/>
            </p:cNvSpPr>
            <p:nvPr/>
          </p:nvSpPr>
          <p:spPr bwMode="auto">
            <a:xfrm>
              <a:off x="6586538" y="1768475"/>
              <a:ext cx="47625" cy="77788"/>
            </a:xfrm>
            <a:custGeom>
              <a:avLst/>
              <a:gdLst/>
              <a:ahLst/>
              <a:cxnLst>
                <a:cxn ang="0">
                  <a:pos x="12" y="7"/>
                </a:cxn>
                <a:cxn ang="0">
                  <a:pos x="12" y="7"/>
                </a:cxn>
                <a:cxn ang="0">
                  <a:pos x="19" y="9"/>
                </a:cxn>
                <a:cxn ang="0">
                  <a:pos x="26" y="7"/>
                </a:cxn>
                <a:cxn ang="0">
                  <a:pos x="26" y="7"/>
                </a:cxn>
                <a:cxn ang="0">
                  <a:pos x="12" y="24"/>
                </a:cxn>
                <a:cxn ang="0">
                  <a:pos x="0" y="43"/>
                </a:cxn>
                <a:cxn ang="0">
                  <a:pos x="0" y="43"/>
                </a:cxn>
                <a:cxn ang="0">
                  <a:pos x="2" y="21"/>
                </a:cxn>
                <a:cxn ang="0">
                  <a:pos x="2" y="0"/>
                </a:cxn>
                <a:cxn ang="0">
                  <a:pos x="2" y="0"/>
                </a:cxn>
                <a:cxn ang="0">
                  <a:pos x="7" y="4"/>
                </a:cxn>
                <a:cxn ang="0">
                  <a:pos x="12" y="7"/>
                </a:cxn>
                <a:cxn ang="0">
                  <a:pos x="12" y="7"/>
                </a:cxn>
              </a:cxnLst>
              <a:rect l="0" t="0" r="r" b="b"/>
              <a:pathLst>
                <a:path w="26" h="43">
                  <a:moveTo>
                    <a:pt x="12" y="7"/>
                  </a:moveTo>
                  <a:lnTo>
                    <a:pt x="12" y="7"/>
                  </a:lnTo>
                  <a:lnTo>
                    <a:pt x="19" y="9"/>
                  </a:lnTo>
                  <a:lnTo>
                    <a:pt x="26" y="7"/>
                  </a:lnTo>
                  <a:lnTo>
                    <a:pt x="26" y="7"/>
                  </a:lnTo>
                  <a:lnTo>
                    <a:pt x="12" y="24"/>
                  </a:lnTo>
                  <a:lnTo>
                    <a:pt x="0" y="43"/>
                  </a:lnTo>
                  <a:lnTo>
                    <a:pt x="0" y="43"/>
                  </a:lnTo>
                  <a:lnTo>
                    <a:pt x="2" y="21"/>
                  </a:lnTo>
                  <a:lnTo>
                    <a:pt x="2" y="0"/>
                  </a:lnTo>
                  <a:lnTo>
                    <a:pt x="2" y="0"/>
                  </a:lnTo>
                  <a:lnTo>
                    <a:pt x="7" y="4"/>
                  </a:lnTo>
                  <a:lnTo>
                    <a:pt x="12" y="7"/>
                  </a:lnTo>
                  <a:lnTo>
                    <a:pt x="12" y="7"/>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26" name="Line 86"/>
            <p:cNvSpPr>
              <a:spLocks noChangeAspect="1" noChangeShapeType="1"/>
            </p:cNvSpPr>
            <p:nvPr/>
          </p:nvSpPr>
          <p:spPr bwMode="auto">
            <a:xfrm flipH="1">
              <a:off x="7566025" y="1906588"/>
              <a:ext cx="293688" cy="49212"/>
            </a:xfrm>
            <a:prstGeom prst="line">
              <a:avLst/>
            </a:prstGeom>
            <a:noFill/>
            <a:ln w="7938">
              <a:solidFill>
                <a:srgbClr val="000000"/>
              </a:solidFill>
              <a:round/>
              <a:headEnd/>
              <a:tailEnd/>
            </a:ln>
          </p:spPr>
          <p:txBody>
            <a:bodyPr/>
            <a:lstStyle/>
            <a:p>
              <a:endParaRPr lang="zh-TW" altLang="en-US"/>
            </a:p>
          </p:txBody>
        </p:sp>
        <p:sp>
          <p:nvSpPr>
            <p:cNvPr id="10327" name="Freeform 87"/>
            <p:cNvSpPr>
              <a:spLocks noChangeAspect="1"/>
            </p:cNvSpPr>
            <p:nvPr/>
          </p:nvSpPr>
          <p:spPr bwMode="auto">
            <a:xfrm>
              <a:off x="7504113" y="1933575"/>
              <a:ext cx="77787" cy="44450"/>
            </a:xfrm>
            <a:custGeom>
              <a:avLst/>
              <a:gdLst/>
              <a:ahLst/>
              <a:cxnLst>
                <a:cxn ang="0">
                  <a:pos x="39" y="12"/>
                </a:cxn>
                <a:cxn ang="0">
                  <a:pos x="39" y="12"/>
                </a:cxn>
                <a:cxn ang="0">
                  <a:pos x="41" y="19"/>
                </a:cxn>
                <a:cxn ang="0">
                  <a:pos x="43" y="24"/>
                </a:cxn>
                <a:cxn ang="0">
                  <a:pos x="43" y="24"/>
                </a:cxn>
                <a:cxn ang="0">
                  <a:pos x="22" y="19"/>
                </a:cxn>
                <a:cxn ang="0">
                  <a:pos x="0" y="19"/>
                </a:cxn>
                <a:cxn ang="0">
                  <a:pos x="0" y="19"/>
                </a:cxn>
                <a:cxn ang="0">
                  <a:pos x="20" y="9"/>
                </a:cxn>
                <a:cxn ang="0">
                  <a:pos x="39" y="0"/>
                </a:cxn>
                <a:cxn ang="0">
                  <a:pos x="39" y="0"/>
                </a:cxn>
                <a:cxn ang="0">
                  <a:pos x="39" y="7"/>
                </a:cxn>
                <a:cxn ang="0">
                  <a:pos x="39" y="12"/>
                </a:cxn>
                <a:cxn ang="0">
                  <a:pos x="39" y="12"/>
                </a:cxn>
              </a:cxnLst>
              <a:rect l="0" t="0" r="r" b="b"/>
              <a:pathLst>
                <a:path w="43" h="24">
                  <a:moveTo>
                    <a:pt x="39" y="12"/>
                  </a:moveTo>
                  <a:lnTo>
                    <a:pt x="39" y="12"/>
                  </a:lnTo>
                  <a:lnTo>
                    <a:pt x="41" y="19"/>
                  </a:lnTo>
                  <a:lnTo>
                    <a:pt x="43" y="24"/>
                  </a:lnTo>
                  <a:lnTo>
                    <a:pt x="43" y="24"/>
                  </a:lnTo>
                  <a:lnTo>
                    <a:pt x="22" y="19"/>
                  </a:lnTo>
                  <a:lnTo>
                    <a:pt x="0" y="19"/>
                  </a:lnTo>
                  <a:lnTo>
                    <a:pt x="0" y="19"/>
                  </a:lnTo>
                  <a:lnTo>
                    <a:pt x="20" y="9"/>
                  </a:lnTo>
                  <a:lnTo>
                    <a:pt x="39" y="0"/>
                  </a:lnTo>
                  <a:lnTo>
                    <a:pt x="39" y="0"/>
                  </a:lnTo>
                  <a:lnTo>
                    <a:pt x="39" y="7"/>
                  </a:lnTo>
                  <a:lnTo>
                    <a:pt x="39" y="12"/>
                  </a:lnTo>
                  <a:lnTo>
                    <a:pt x="39" y="1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28" name="Line 88"/>
            <p:cNvSpPr>
              <a:spLocks noChangeAspect="1" noChangeShapeType="1"/>
            </p:cNvSpPr>
            <p:nvPr/>
          </p:nvSpPr>
          <p:spPr bwMode="auto">
            <a:xfrm flipH="1">
              <a:off x="6788150" y="1577975"/>
              <a:ext cx="423863" cy="333375"/>
            </a:xfrm>
            <a:prstGeom prst="line">
              <a:avLst/>
            </a:prstGeom>
            <a:noFill/>
            <a:ln w="7938">
              <a:solidFill>
                <a:srgbClr val="000000"/>
              </a:solidFill>
              <a:round/>
              <a:headEnd/>
              <a:tailEnd/>
            </a:ln>
          </p:spPr>
          <p:txBody>
            <a:bodyPr/>
            <a:lstStyle/>
            <a:p>
              <a:endParaRPr lang="zh-TW" altLang="en-US"/>
            </a:p>
          </p:txBody>
        </p:sp>
        <p:sp>
          <p:nvSpPr>
            <p:cNvPr id="10329" name="Freeform 89"/>
            <p:cNvSpPr>
              <a:spLocks noChangeAspect="1"/>
            </p:cNvSpPr>
            <p:nvPr/>
          </p:nvSpPr>
          <p:spPr bwMode="auto">
            <a:xfrm>
              <a:off x="6740525" y="1884363"/>
              <a:ext cx="74613" cy="66675"/>
            </a:xfrm>
            <a:custGeom>
              <a:avLst/>
              <a:gdLst/>
              <a:ahLst/>
              <a:cxnLst>
                <a:cxn ang="0">
                  <a:pos x="31" y="12"/>
                </a:cxn>
                <a:cxn ang="0">
                  <a:pos x="31" y="12"/>
                </a:cxn>
                <a:cxn ang="0">
                  <a:pos x="36" y="17"/>
                </a:cxn>
                <a:cxn ang="0">
                  <a:pos x="41" y="20"/>
                </a:cxn>
                <a:cxn ang="0">
                  <a:pos x="41" y="20"/>
                </a:cxn>
                <a:cxn ang="0">
                  <a:pos x="19" y="27"/>
                </a:cxn>
                <a:cxn ang="0">
                  <a:pos x="0" y="36"/>
                </a:cxn>
                <a:cxn ang="0">
                  <a:pos x="0" y="36"/>
                </a:cxn>
                <a:cxn ang="0">
                  <a:pos x="14" y="20"/>
                </a:cxn>
                <a:cxn ang="0">
                  <a:pos x="26" y="0"/>
                </a:cxn>
                <a:cxn ang="0">
                  <a:pos x="26" y="0"/>
                </a:cxn>
                <a:cxn ang="0">
                  <a:pos x="29" y="10"/>
                </a:cxn>
                <a:cxn ang="0">
                  <a:pos x="31" y="12"/>
                </a:cxn>
                <a:cxn ang="0">
                  <a:pos x="31" y="12"/>
                </a:cxn>
              </a:cxnLst>
              <a:rect l="0" t="0" r="r" b="b"/>
              <a:pathLst>
                <a:path w="41" h="36">
                  <a:moveTo>
                    <a:pt x="31" y="12"/>
                  </a:moveTo>
                  <a:lnTo>
                    <a:pt x="31" y="12"/>
                  </a:lnTo>
                  <a:lnTo>
                    <a:pt x="36" y="17"/>
                  </a:lnTo>
                  <a:lnTo>
                    <a:pt x="41" y="20"/>
                  </a:lnTo>
                  <a:lnTo>
                    <a:pt x="41" y="20"/>
                  </a:lnTo>
                  <a:lnTo>
                    <a:pt x="19" y="27"/>
                  </a:lnTo>
                  <a:lnTo>
                    <a:pt x="0" y="36"/>
                  </a:lnTo>
                  <a:lnTo>
                    <a:pt x="0" y="36"/>
                  </a:lnTo>
                  <a:lnTo>
                    <a:pt x="14" y="20"/>
                  </a:lnTo>
                  <a:lnTo>
                    <a:pt x="26" y="0"/>
                  </a:lnTo>
                  <a:lnTo>
                    <a:pt x="26" y="0"/>
                  </a:lnTo>
                  <a:lnTo>
                    <a:pt x="29" y="10"/>
                  </a:lnTo>
                  <a:lnTo>
                    <a:pt x="31" y="12"/>
                  </a:lnTo>
                  <a:lnTo>
                    <a:pt x="31" y="1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0" name="Freeform 90"/>
            <p:cNvSpPr>
              <a:spLocks noChangeAspect="1"/>
            </p:cNvSpPr>
            <p:nvPr/>
          </p:nvSpPr>
          <p:spPr bwMode="auto">
            <a:xfrm>
              <a:off x="6711950" y="1746250"/>
              <a:ext cx="44450" cy="77788"/>
            </a:xfrm>
            <a:custGeom>
              <a:avLst/>
              <a:gdLst/>
              <a:ahLst/>
              <a:cxnLst>
                <a:cxn ang="0">
                  <a:pos x="12" y="40"/>
                </a:cxn>
                <a:cxn ang="0">
                  <a:pos x="12" y="40"/>
                </a:cxn>
                <a:cxn ang="0">
                  <a:pos x="5" y="40"/>
                </a:cxn>
                <a:cxn ang="0">
                  <a:pos x="0" y="43"/>
                </a:cxn>
                <a:cxn ang="0">
                  <a:pos x="0" y="43"/>
                </a:cxn>
                <a:cxn ang="0">
                  <a:pos x="8" y="21"/>
                </a:cxn>
                <a:cxn ang="0">
                  <a:pos x="12" y="0"/>
                </a:cxn>
                <a:cxn ang="0">
                  <a:pos x="12" y="0"/>
                </a:cxn>
                <a:cxn ang="0">
                  <a:pos x="17" y="21"/>
                </a:cxn>
                <a:cxn ang="0">
                  <a:pos x="24" y="43"/>
                </a:cxn>
                <a:cxn ang="0">
                  <a:pos x="24" y="43"/>
                </a:cxn>
                <a:cxn ang="0">
                  <a:pos x="17" y="40"/>
                </a:cxn>
                <a:cxn ang="0">
                  <a:pos x="12" y="40"/>
                </a:cxn>
                <a:cxn ang="0">
                  <a:pos x="12" y="40"/>
                </a:cxn>
              </a:cxnLst>
              <a:rect l="0" t="0" r="r" b="b"/>
              <a:pathLst>
                <a:path w="24" h="43">
                  <a:moveTo>
                    <a:pt x="12" y="40"/>
                  </a:moveTo>
                  <a:lnTo>
                    <a:pt x="12" y="40"/>
                  </a:lnTo>
                  <a:lnTo>
                    <a:pt x="5" y="40"/>
                  </a:lnTo>
                  <a:lnTo>
                    <a:pt x="0" y="43"/>
                  </a:lnTo>
                  <a:lnTo>
                    <a:pt x="0" y="43"/>
                  </a:lnTo>
                  <a:lnTo>
                    <a:pt x="8" y="21"/>
                  </a:lnTo>
                  <a:lnTo>
                    <a:pt x="12" y="0"/>
                  </a:lnTo>
                  <a:lnTo>
                    <a:pt x="12" y="0"/>
                  </a:lnTo>
                  <a:lnTo>
                    <a:pt x="17" y="21"/>
                  </a:lnTo>
                  <a:lnTo>
                    <a:pt x="24" y="43"/>
                  </a:lnTo>
                  <a:lnTo>
                    <a:pt x="24" y="43"/>
                  </a:lnTo>
                  <a:lnTo>
                    <a:pt x="17" y="40"/>
                  </a:lnTo>
                  <a:lnTo>
                    <a:pt x="12" y="40"/>
                  </a:lnTo>
                  <a:lnTo>
                    <a:pt x="12" y="40"/>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2" name="Freeform 92"/>
            <p:cNvSpPr>
              <a:spLocks noChangeAspect="1"/>
            </p:cNvSpPr>
            <p:nvPr/>
          </p:nvSpPr>
          <p:spPr bwMode="auto">
            <a:xfrm>
              <a:off x="4719638" y="3127375"/>
              <a:ext cx="44450" cy="77788"/>
            </a:xfrm>
            <a:custGeom>
              <a:avLst/>
              <a:gdLst/>
              <a:ahLst/>
              <a:cxnLst>
                <a:cxn ang="0">
                  <a:pos x="12" y="5"/>
                </a:cxn>
                <a:cxn ang="0">
                  <a:pos x="12" y="5"/>
                </a:cxn>
                <a:cxn ang="0">
                  <a:pos x="5" y="3"/>
                </a:cxn>
                <a:cxn ang="0">
                  <a:pos x="0" y="0"/>
                </a:cxn>
                <a:cxn ang="0">
                  <a:pos x="0" y="0"/>
                </a:cxn>
                <a:cxn ang="0">
                  <a:pos x="7" y="22"/>
                </a:cxn>
                <a:cxn ang="0">
                  <a:pos x="12" y="43"/>
                </a:cxn>
                <a:cxn ang="0">
                  <a:pos x="12" y="43"/>
                </a:cxn>
                <a:cxn ang="0">
                  <a:pos x="17" y="22"/>
                </a:cxn>
                <a:cxn ang="0">
                  <a:pos x="24" y="0"/>
                </a:cxn>
                <a:cxn ang="0">
                  <a:pos x="24" y="0"/>
                </a:cxn>
                <a:cxn ang="0">
                  <a:pos x="17" y="5"/>
                </a:cxn>
                <a:cxn ang="0">
                  <a:pos x="12" y="5"/>
                </a:cxn>
                <a:cxn ang="0">
                  <a:pos x="12" y="5"/>
                </a:cxn>
              </a:cxnLst>
              <a:rect l="0" t="0" r="r" b="b"/>
              <a:pathLst>
                <a:path w="24" h="43">
                  <a:moveTo>
                    <a:pt x="12" y="5"/>
                  </a:moveTo>
                  <a:lnTo>
                    <a:pt x="12" y="5"/>
                  </a:lnTo>
                  <a:lnTo>
                    <a:pt x="5" y="3"/>
                  </a:lnTo>
                  <a:lnTo>
                    <a:pt x="0" y="0"/>
                  </a:lnTo>
                  <a:lnTo>
                    <a:pt x="0" y="0"/>
                  </a:lnTo>
                  <a:lnTo>
                    <a:pt x="7" y="22"/>
                  </a:lnTo>
                  <a:lnTo>
                    <a:pt x="12" y="43"/>
                  </a:lnTo>
                  <a:lnTo>
                    <a:pt x="12" y="43"/>
                  </a:lnTo>
                  <a:lnTo>
                    <a:pt x="17" y="22"/>
                  </a:lnTo>
                  <a:lnTo>
                    <a:pt x="24" y="0"/>
                  </a:lnTo>
                  <a:lnTo>
                    <a:pt x="24" y="0"/>
                  </a:lnTo>
                  <a:lnTo>
                    <a:pt x="17" y="5"/>
                  </a:lnTo>
                  <a:lnTo>
                    <a:pt x="12" y="5"/>
                  </a:lnTo>
                  <a:lnTo>
                    <a:pt x="12" y="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3" name="Freeform 93"/>
            <p:cNvSpPr>
              <a:spLocks noChangeAspect="1"/>
            </p:cNvSpPr>
            <p:nvPr/>
          </p:nvSpPr>
          <p:spPr bwMode="auto">
            <a:xfrm>
              <a:off x="4719638" y="3521075"/>
              <a:ext cx="44450" cy="74613"/>
            </a:xfrm>
            <a:custGeom>
              <a:avLst/>
              <a:gdLst/>
              <a:ahLst/>
              <a:cxnLst>
                <a:cxn ang="0">
                  <a:pos x="12" y="38"/>
                </a:cxn>
                <a:cxn ang="0">
                  <a:pos x="12" y="38"/>
                </a:cxn>
                <a:cxn ang="0">
                  <a:pos x="5" y="38"/>
                </a:cxn>
                <a:cxn ang="0">
                  <a:pos x="0" y="41"/>
                </a:cxn>
                <a:cxn ang="0">
                  <a:pos x="0" y="41"/>
                </a:cxn>
                <a:cxn ang="0">
                  <a:pos x="7" y="22"/>
                </a:cxn>
                <a:cxn ang="0">
                  <a:pos x="12" y="0"/>
                </a:cxn>
                <a:cxn ang="0">
                  <a:pos x="12" y="0"/>
                </a:cxn>
                <a:cxn ang="0">
                  <a:pos x="17" y="22"/>
                </a:cxn>
                <a:cxn ang="0">
                  <a:pos x="24" y="41"/>
                </a:cxn>
                <a:cxn ang="0">
                  <a:pos x="24" y="41"/>
                </a:cxn>
                <a:cxn ang="0">
                  <a:pos x="17" y="38"/>
                </a:cxn>
                <a:cxn ang="0">
                  <a:pos x="12" y="38"/>
                </a:cxn>
                <a:cxn ang="0">
                  <a:pos x="12" y="38"/>
                </a:cxn>
              </a:cxnLst>
              <a:rect l="0" t="0" r="r" b="b"/>
              <a:pathLst>
                <a:path w="24" h="41">
                  <a:moveTo>
                    <a:pt x="12" y="38"/>
                  </a:moveTo>
                  <a:lnTo>
                    <a:pt x="12" y="38"/>
                  </a:lnTo>
                  <a:lnTo>
                    <a:pt x="5" y="38"/>
                  </a:lnTo>
                  <a:lnTo>
                    <a:pt x="0" y="41"/>
                  </a:lnTo>
                  <a:lnTo>
                    <a:pt x="0" y="41"/>
                  </a:lnTo>
                  <a:lnTo>
                    <a:pt x="7" y="22"/>
                  </a:lnTo>
                  <a:lnTo>
                    <a:pt x="12" y="0"/>
                  </a:lnTo>
                  <a:lnTo>
                    <a:pt x="12" y="0"/>
                  </a:lnTo>
                  <a:lnTo>
                    <a:pt x="17" y="22"/>
                  </a:lnTo>
                  <a:lnTo>
                    <a:pt x="24" y="41"/>
                  </a:lnTo>
                  <a:lnTo>
                    <a:pt x="24" y="41"/>
                  </a:lnTo>
                  <a:lnTo>
                    <a:pt x="17" y="38"/>
                  </a:lnTo>
                  <a:lnTo>
                    <a:pt x="12" y="38"/>
                  </a:lnTo>
                  <a:lnTo>
                    <a:pt x="12" y="38"/>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4" name="Freeform 94"/>
            <p:cNvSpPr>
              <a:spLocks noChangeAspect="1"/>
            </p:cNvSpPr>
            <p:nvPr/>
          </p:nvSpPr>
          <p:spPr bwMode="auto">
            <a:xfrm>
              <a:off x="5070475" y="1614488"/>
              <a:ext cx="42863" cy="79375"/>
            </a:xfrm>
            <a:custGeom>
              <a:avLst/>
              <a:gdLst/>
              <a:ahLst/>
              <a:cxnLst>
                <a:cxn ang="0">
                  <a:pos x="12" y="38"/>
                </a:cxn>
                <a:cxn ang="0">
                  <a:pos x="12" y="38"/>
                </a:cxn>
                <a:cxn ang="0">
                  <a:pos x="5" y="40"/>
                </a:cxn>
                <a:cxn ang="0">
                  <a:pos x="0" y="43"/>
                </a:cxn>
                <a:cxn ang="0">
                  <a:pos x="0" y="43"/>
                </a:cxn>
                <a:cxn ang="0">
                  <a:pos x="7" y="21"/>
                </a:cxn>
                <a:cxn ang="0">
                  <a:pos x="12" y="0"/>
                </a:cxn>
                <a:cxn ang="0">
                  <a:pos x="12" y="0"/>
                </a:cxn>
                <a:cxn ang="0">
                  <a:pos x="17" y="21"/>
                </a:cxn>
                <a:cxn ang="0">
                  <a:pos x="24" y="43"/>
                </a:cxn>
                <a:cxn ang="0">
                  <a:pos x="24" y="43"/>
                </a:cxn>
                <a:cxn ang="0">
                  <a:pos x="17" y="38"/>
                </a:cxn>
                <a:cxn ang="0">
                  <a:pos x="12" y="38"/>
                </a:cxn>
                <a:cxn ang="0">
                  <a:pos x="12" y="38"/>
                </a:cxn>
              </a:cxnLst>
              <a:rect l="0" t="0" r="r" b="b"/>
              <a:pathLst>
                <a:path w="24" h="43">
                  <a:moveTo>
                    <a:pt x="12" y="38"/>
                  </a:moveTo>
                  <a:lnTo>
                    <a:pt x="12" y="38"/>
                  </a:lnTo>
                  <a:lnTo>
                    <a:pt x="5" y="40"/>
                  </a:lnTo>
                  <a:lnTo>
                    <a:pt x="0" y="43"/>
                  </a:lnTo>
                  <a:lnTo>
                    <a:pt x="0" y="43"/>
                  </a:lnTo>
                  <a:lnTo>
                    <a:pt x="7" y="21"/>
                  </a:lnTo>
                  <a:lnTo>
                    <a:pt x="12" y="0"/>
                  </a:lnTo>
                  <a:lnTo>
                    <a:pt x="12" y="0"/>
                  </a:lnTo>
                  <a:lnTo>
                    <a:pt x="17" y="21"/>
                  </a:lnTo>
                  <a:lnTo>
                    <a:pt x="24" y="43"/>
                  </a:lnTo>
                  <a:lnTo>
                    <a:pt x="24" y="43"/>
                  </a:lnTo>
                  <a:lnTo>
                    <a:pt x="17" y="38"/>
                  </a:lnTo>
                  <a:lnTo>
                    <a:pt x="12" y="38"/>
                  </a:lnTo>
                  <a:lnTo>
                    <a:pt x="12" y="38"/>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6" name="Freeform 96"/>
            <p:cNvSpPr>
              <a:spLocks noChangeAspect="1"/>
            </p:cNvSpPr>
            <p:nvPr/>
          </p:nvSpPr>
          <p:spPr bwMode="auto">
            <a:xfrm>
              <a:off x="8288338" y="3844925"/>
              <a:ext cx="77787" cy="42863"/>
            </a:xfrm>
            <a:custGeom>
              <a:avLst/>
              <a:gdLst/>
              <a:ahLst/>
              <a:cxnLst>
                <a:cxn ang="0">
                  <a:pos x="2" y="12"/>
                </a:cxn>
                <a:cxn ang="0">
                  <a:pos x="2" y="12"/>
                </a:cxn>
                <a:cxn ang="0">
                  <a:pos x="2" y="5"/>
                </a:cxn>
                <a:cxn ang="0">
                  <a:pos x="0" y="0"/>
                </a:cxn>
                <a:cxn ang="0">
                  <a:pos x="0" y="0"/>
                </a:cxn>
                <a:cxn ang="0">
                  <a:pos x="21" y="8"/>
                </a:cxn>
                <a:cxn ang="0">
                  <a:pos x="43" y="12"/>
                </a:cxn>
                <a:cxn ang="0">
                  <a:pos x="43" y="12"/>
                </a:cxn>
                <a:cxn ang="0">
                  <a:pos x="21" y="17"/>
                </a:cxn>
                <a:cxn ang="0">
                  <a:pos x="0" y="24"/>
                </a:cxn>
                <a:cxn ang="0">
                  <a:pos x="0" y="24"/>
                </a:cxn>
                <a:cxn ang="0">
                  <a:pos x="2" y="17"/>
                </a:cxn>
                <a:cxn ang="0">
                  <a:pos x="2" y="12"/>
                </a:cxn>
                <a:cxn ang="0">
                  <a:pos x="2" y="12"/>
                </a:cxn>
              </a:cxnLst>
              <a:rect l="0" t="0" r="r" b="b"/>
              <a:pathLst>
                <a:path w="43" h="24">
                  <a:moveTo>
                    <a:pt x="2" y="12"/>
                  </a:moveTo>
                  <a:lnTo>
                    <a:pt x="2" y="12"/>
                  </a:lnTo>
                  <a:lnTo>
                    <a:pt x="2" y="5"/>
                  </a:lnTo>
                  <a:lnTo>
                    <a:pt x="0" y="0"/>
                  </a:lnTo>
                  <a:lnTo>
                    <a:pt x="0" y="0"/>
                  </a:lnTo>
                  <a:lnTo>
                    <a:pt x="21" y="8"/>
                  </a:lnTo>
                  <a:lnTo>
                    <a:pt x="43" y="12"/>
                  </a:lnTo>
                  <a:lnTo>
                    <a:pt x="43" y="12"/>
                  </a:lnTo>
                  <a:lnTo>
                    <a:pt x="21" y="17"/>
                  </a:lnTo>
                  <a:lnTo>
                    <a:pt x="0" y="24"/>
                  </a:lnTo>
                  <a:lnTo>
                    <a:pt x="0" y="24"/>
                  </a:lnTo>
                  <a:lnTo>
                    <a:pt x="2" y="17"/>
                  </a:lnTo>
                  <a:lnTo>
                    <a:pt x="2" y="12"/>
                  </a:lnTo>
                  <a:lnTo>
                    <a:pt x="2" y="1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7" name="Freeform 97"/>
            <p:cNvSpPr>
              <a:spLocks noChangeAspect="1"/>
            </p:cNvSpPr>
            <p:nvPr/>
          </p:nvSpPr>
          <p:spPr bwMode="auto">
            <a:xfrm>
              <a:off x="6711950" y="2354263"/>
              <a:ext cx="44450" cy="77787"/>
            </a:xfrm>
            <a:custGeom>
              <a:avLst/>
              <a:gdLst/>
              <a:ahLst/>
              <a:cxnLst>
                <a:cxn ang="0">
                  <a:pos x="12" y="5"/>
                </a:cxn>
                <a:cxn ang="0">
                  <a:pos x="12" y="5"/>
                </a:cxn>
                <a:cxn ang="0">
                  <a:pos x="5" y="2"/>
                </a:cxn>
                <a:cxn ang="0">
                  <a:pos x="0" y="0"/>
                </a:cxn>
                <a:cxn ang="0">
                  <a:pos x="0" y="0"/>
                </a:cxn>
                <a:cxn ang="0">
                  <a:pos x="8" y="21"/>
                </a:cxn>
                <a:cxn ang="0">
                  <a:pos x="12" y="43"/>
                </a:cxn>
                <a:cxn ang="0">
                  <a:pos x="12" y="43"/>
                </a:cxn>
                <a:cxn ang="0">
                  <a:pos x="17" y="21"/>
                </a:cxn>
                <a:cxn ang="0">
                  <a:pos x="24" y="0"/>
                </a:cxn>
                <a:cxn ang="0">
                  <a:pos x="24" y="0"/>
                </a:cxn>
                <a:cxn ang="0">
                  <a:pos x="17" y="5"/>
                </a:cxn>
                <a:cxn ang="0">
                  <a:pos x="12" y="5"/>
                </a:cxn>
                <a:cxn ang="0">
                  <a:pos x="12" y="5"/>
                </a:cxn>
              </a:cxnLst>
              <a:rect l="0" t="0" r="r" b="b"/>
              <a:pathLst>
                <a:path w="24" h="43">
                  <a:moveTo>
                    <a:pt x="12" y="5"/>
                  </a:moveTo>
                  <a:lnTo>
                    <a:pt x="12" y="5"/>
                  </a:lnTo>
                  <a:lnTo>
                    <a:pt x="5" y="2"/>
                  </a:lnTo>
                  <a:lnTo>
                    <a:pt x="0" y="0"/>
                  </a:lnTo>
                  <a:lnTo>
                    <a:pt x="0" y="0"/>
                  </a:lnTo>
                  <a:lnTo>
                    <a:pt x="8" y="21"/>
                  </a:lnTo>
                  <a:lnTo>
                    <a:pt x="12" y="43"/>
                  </a:lnTo>
                  <a:lnTo>
                    <a:pt x="12" y="43"/>
                  </a:lnTo>
                  <a:lnTo>
                    <a:pt x="17" y="21"/>
                  </a:lnTo>
                  <a:lnTo>
                    <a:pt x="24" y="0"/>
                  </a:lnTo>
                  <a:lnTo>
                    <a:pt x="24" y="0"/>
                  </a:lnTo>
                  <a:lnTo>
                    <a:pt x="17" y="5"/>
                  </a:lnTo>
                  <a:lnTo>
                    <a:pt x="12" y="5"/>
                  </a:lnTo>
                  <a:lnTo>
                    <a:pt x="12" y="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38" name="Line 98"/>
            <p:cNvSpPr>
              <a:spLocks noChangeAspect="1" noChangeShapeType="1"/>
            </p:cNvSpPr>
            <p:nvPr/>
          </p:nvSpPr>
          <p:spPr bwMode="auto">
            <a:xfrm flipH="1" flipV="1">
              <a:off x="7219950" y="2479675"/>
              <a:ext cx="96838" cy="106363"/>
            </a:xfrm>
            <a:prstGeom prst="line">
              <a:avLst/>
            </a:prstGeom>
            <a:noFill/>
            <a:ln w="7938">
              <a:solidFill>
                <a:srgbClr val="000000"/>
              </a:solidFill>
              <a:round/>
              <a:headEnd/>
              <a:tailEnd/>
            </a:ln>
          </p:spPr>
          <p:txBody>
            <a:bodyPr/>
            <a:lstStyle/>
            <a:p>
              <a:endParaRPr lang="zh-TW" altLang="en-US"/>
            </a:p>
          </p:txBody>
        </p:sp>
        <p:sp>
          <p:nvSpPr>
            <p:cNvPr id="10339" name="Freeform 99"/>
            <p:cNvSpPr>
              <a:spLocks noChangeAspect="1"/>
            </p:cNvSpPr>
            <p:nvPr/>
          </p:nvSpPr>
          <p:spPr bwMode="auto">
            <a:xfrm>
              <a:off x="7177088" y="2432050"/>
              <a:ext cx="65087" cy="74613"/>
            </a:xfrm>
            <a:custGeom>
              <a:avLst/>
              <a:gdLst/>
              <a:ahLst/>
              <a:cxnLst>
                <a:cxn ang="0">
                  <a:pos x="26" y="29"/>
                </a:cxn>
                <a:cxn ang="0">
                  <a:pos x="26" y="29"/>
                </a:cxn>
                <a:cxn ang="0">
                  <a:pos x="21" y="34"/>
                </a:cxn>
                <a:cxn ang="0">
                  <a:pos x="19" y="41"/>
                </a:cxn>
                <a:cxn ang="0">
                  <a:pos x="19" y="41"/>
                </a:cxn>
                <a:cxn ang="0">
                  <a:pos x="9" y="19"/>
                </a:cxn>
                <a:cxn ang="0">
                  <a:pos x="0" y="0"/>
                </a:cxn>
                <a:cxn ang="0">
                  <a:pos x="0" y="0"/>
                </a:cxn>
                <a:cxn ang="0">
                  <a:pos x="16" y="12"/>
                </a:cxn>
                <a:cxn ang="0">
                  <a:pos x="35" y="22"/>
                </a:cxn>
                <a:cxn ang="0">
                  <a:pos x="35" y="22"/>
                </a:cxn>
                <a:cxn ang="0">
                  <a:pos x="28" y="26"/>
                </a:cxn>
                <a:cxn ang="0">
                  <a:pos x="26" y="29"/>
                </a:cxn>
                <a:cxn ang="0">
                  <a:pos x="26" y="29"/>
                </a:cxn>
              </a:cxnLst>
              <a:rect l="0" t="0" r="r" b="b"/>
              <a:pathLst>
                <a:path w="35" h="41">
                  <a:moveTo>
                    <a:pt x="26" y="29"/>
                  </a:moveTo>
                  <a:lnTo>
                    <a:pt x="26" y="29"/>
                  </a:lnTo>
                  <a:lnTo>
                    <a:pt x="21" y="34"/>
                  </a:lnTo>
                  <a:lnTo>
                    <a:pt x="19" y="41"/>
                  </a:lnTo>
                  <a:lnTo>
                    <a:pt x="19" y="41"/>
                  </a:lnTo>
                  <a:lnTo>
                    <a:pt x="9" y="19"/>
                  </a:lnTo>
                  <a:lnTo>
                    <a:pt x="0" y="0"/>
                  </a:lnTo>
                  <a:lnTo>
                    <a:pt x="0" y="0"/>
                  </a:lnTo>
                  <a:lnTo>
                    <a:pt x="16" y="12"/>
                  </a:lnTo>
                  <a:lnTo>
                    <a:pt x="35" y="22"/>
                  </a:lnTo>
                  <a:lnTo>
                    <a:pt x="35" y="22"/>
                  </a:lnTo>
                  <a:lnTo>
                    <a:pt x="28" y="26"/>
                  </a:lnTo>
                  <a:lnTo>
                    <a:pt x="26" y="29"/>
                  </a:lnTo>
                  <a:lnTo>
                    <a:pt x="26" y="29"/>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40" name="Line 100"/>
            <p:cNvSpPr>
              <a:spLocks noChangeAspect="1" noChangeShapeType="1"/>
            </p:cNvSpPr>
            <p:nvPr/>
          </p:nvSpPr>
          <p:spPr bwMode="auto">
            <a:xfrm flipH="1" flipV="1">
              <a:off x="7366000" y="2957513"/>
              <a:ext cx="203200" cy="212725"/>
            </a:xfrm>
            <a:prstGeom prst="line">
              <a:avLst/>
            </a:prstGeom>
            <a:noFill/>
            <a:ln w="7938">
              <a:solidFill>
                <a:srgbClr val="000000"/>
              </a:solidFill>
              <a:round/>
              <a:headEnd/>
              <a:tailEnd/>
            </a:ln>
          </p:spPr>
          <p:txBody>
            <a:bodyPr/>
            <a:lstStyle/>
            <a:p>
              <a:endParaRPr lang="zh-TW" altLang="en-US"/>
            </a:p>
          </p:txBody>
        </p:sp>
        <p:sp>
          <p:nvSpPr>
            <p:cNvPr id="10341" name="Freeform 101"/>
            <p:cNvSpPr>
              <a:spLocks noChangeAspect="1"/>
            </p:cNvSpPr>
            <p:nvPr/>
          </p:nvSpPr>
          <p:spPr bwMode="auto">
            <a:xfrm>
              <a:off x="7321550" y="2913063"/>
              <a:ext cx="69850" cy="69850"/>
            </a:xfrm>
            <a:custGeom>
              <a:avLst/>
              <a:gdLst/>
              <a:ahLst/>
              <a:cxnLst>
                <a:cxn ang="0">
                  <a:pos x="26" y="29"/>
                </a:cxn>
                <a:cxn ang="0">
                  <a:pos x="26" y="29"/>
                </a:cxn>
                <a:cxn ang="0">
                  <a:pos x="21" y="33"/>
                </a:cxn>
                <a:cxn ang="0">
                  <a:pos x="19" y="38"/>
                </a:cxn>
                <a:cxn ang="0">
                  <a:pos x="19" y="38"/>
                </a:cxn>
                <a:cxn ang="0">
                  <a:pos x="12" y="19"/>
                </a:cxn>
                <a:cxn ang="0">
                  <a:pos x="0" y="0"/>
                </a:cxn>
                <a:cxn ang="0">
                  <a:pos x="0" y="0"/>
                </a:cxn>
                <a:cxn ang="0">
                  <a:pos x="19" y="12"/>
                </a:cxn>
                <a:cxn ang="0">
                  <a:pos x="38" y="21"/>
                </a:cxn>
                <a:cxn ang="0">
                  <a:pos x="38" y="21"/>
                </a:cxn>
                <a:cxn ang="0">
                  <a:pos x="31" y="24"/>
                </a:cxn>
                <a:cxn ang="0">
                  <a:pos x="26" y="29"/>
                </a:cxn>
                <a:cxn ang="0">
                  <a:pos x="26" y="29"/>
                </a:cxn>
              </a:cxnLst>
              <a:rect l="0" t="0" r="r" b="b"/>
              <a:pathLst>
                <a:path w="38" h="38">
                  <a:moveTo>
                    <a:pt x="26" y="29"/>
                  </a:moveTo>
                  <a:lnTo>
                    <a:pt x="26" y="29"/>
                  </a:lnTo>
                  <a:lnTo>
                    <a:pt x="21" y="33"/>
                  </a:lnTo>
                  <a:lnTo>
                    <a:pt x="19" y="38"/>
                  </a:lnTo>
                  <a:lnTo>
                    <a:pt x="19" y="38"/>
                  </a:lnTo>
                  <a:lnTo>
                    <a:pt x="12" y="19"/>
                  </a:lnTo>
                  <a:lnTo>
                    <a:pt x="0" y="0"/>
                  </a:lnTo>
                  <a:lnTo>
                    <a:pt x="0" y="0"/>
                  </a:lnTo>
                  <a:lnTo>
                    <a:pt x="19" y="12"/>
                  </a:lnTo>
                  <a:lnTo>
                    <a:pt x="38" y="21"/>
                  </a:lnTo>
                  <a:lnTo>
                    <a:pt x="38" y="21"/>
                  </a:lnTo>
                  <a:lnTo>
                    <a:pt x="31" y="24"/>
                  </a:lnTo>
                  <a:lnTo>
                    <a:pt x="26" y="29"/>
                  </a:lnTo>
                  <a:lnTo>
                    <a:pt x="26" y="29"/>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42" name="Line 102"/>
            <p:cNvSpPr>
              <a:spLocks noChangeAspect="1" noChangeShapeType="1"/>
            </p:cNvSpPr>
            <p:nvPr/>
          </p:nvSpPr>
          <p:spPr bwMode="auto">
            <a:xfrm flipH="1" flipV="1">
              <a:off x="6030913" y="2703513"/>
              <a:ext cx="201612" cy="214312"/>
            </a:xfrm>
            <a:prstGeom prst="line">
              <a:avLst/>
            </a:prstGeom>
            <a:noFill/>
            <a:ln w="7938">
              <a:solidFill>
                <a:srgbClr val="000000"/>
              </a:solidFill>
              <a:round/>
              <a:headEnd/>
              <a:tailEnd/>
            </a:ln>
          </p:spPr>
          <p:txBody>
            <a:bodyPr/>
            <a:lstStyle/>
            <a:p>
              <a:endParaRPr lang="zh-TW" altLang="en-US"/>
            </a:p>
          </p:txBody>
        </p:sp>
        <p:sp>
          <p:nvSpPr>
            <p:cNvPr id="10343" name="Freeform 103"/>
            <p:cNvSpPr>
              <a:spLocks noChangeAspect="1"/>
            </p:cNvSpPr>
            <p:nvPr/>
          </p:nvSpPr>
          <p:spPr bwMode="auto">
            <a:xfrm>
              <a:off x="5986463" y="2654300"/>
              <a:ext cx="71437" cy="74613"/>
            </a:xfrm>
            <a:custGeom>
              <a:avLst/>
              <a:gdLst/>
              <a:ahLst/>
              <a:cxnLst>
                <a:cxn ang="0">
                  <a:pos x="27" y="29"/>
                </a:cxn>
                <a:cxn ang="0">
                  <a:pos x="27" y="29"/>
                </a:cxn>
                <a:cxn ang="0">
                  <a:pos x="22" y="34"/>
                </a:cxn>
                <a:cxn ang="0">
                  <a:pos x="20" y="41"/>
                </a:cxn>
                <a:cxn ang="0">
                  <a:pos x="20" y="41"/>
                </a:cxn>
                <a:cxn ang="0">
                  <a:pos x="10" y="19"/>
                </a:cxn>
                <a:cxn ang="0">
                  <a:pos x="0" y="0"/>
                </a:cxn>
                <a:cxn ang="0">
                  <a:pos x="0" y="0"/>
                </a:cxn>
                <a:cxn ang="0">
                  <a:pos x="20" y="12"/>
                </a:cxn>
                <a:cxn ang="0">
                  <a:pos x="39" y="22"/>
                </a:cxn>
                <a:cxn ang="0">
                  <a:pos x="39" y="22"/>
                </a:cxn>
                <a:cxn ang="0">
                  <a:pos x="32" y="27"/>
                </a:cxn>
                <a:cxn ang="0">
                  <a:pos x="27" y="29"/>
                </a:cxn>
                <a:cxn ang="0">
                  <a:pos x="27" y="29"/>
                </a:cxn>
              </a:cxnLst>
              <a:rect l="0" t="0" r="r" b="b"/>
              <a:pathLst>
                <a:path w="39" h="41">
                  <a:moveTo>
                    <a:pt x="27" y="29"/>
                  </a:moveTo>
                  <a:lnTo>
                    <a:pt x="27" y="29"/>
                  </a:lnTo>
                  <a:lnTo>
                    <a:pt x="22" y="34"/>
                  </a:lnTo>
                  <a:lnTo>
                    <a:pt x="20" y="41"/>
                  </a:lnTo>
                  <a:lnTo>
                    <a:pt x="20" y="41"/>
                  </a:lnTo>
                  <a:lnTo>
                    <a:pt x="10" y="19"/>
                  </a:lnTo>
                  <a:lnTo>
                    <a:pt x="0" y="0"/>
                  </a:lnTo>
                  <a:lnTo>
                    <a:pt x="0" y="0"/>
                  </a:lnTo>
                  <a:lnTo>
                    <a:pt x="20" y="12"/>
                  </a:lnTo>
                  <a:lnTo>
                    <a:pt x="39" y="22"/>
                  </a:lnTo>
                  <a:lnTo>
                    <a:pt x="39" y="22"/>
                  </a:lnTo>
                  <a:lnTo>
                    <a:pt x="32" y="27"/>
                  </a:lnTo>
                  <a:lnTo>
                    <a:pt x="27" y="29"/>
                  </a:lnTo>
                  <a:lnTo>
                    <a:pt x="27" y="29"/>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344" name="Line 104"/>
            <p:cNvSpPr>
              <a:spLocks noChangeAspect="1" noChangeShapeType="1"/>
            </p:cNvSpPr>
            <p:nvPr/>
          </p:nvSpPr>
          <p:spPr bwMode="auto">
            <a:xfrm>
              <a:off x="5599113" y="2247900"/>
              <a:ext cx="204787" cy="215900"/>
            </a:xfrm>
            <a:prstGeom prst="line">
              <a:avLst/>
            </a:prstGeom>
            <a:noFill/>
            <a:ln w="7938">
              <a:solidFill>
                <a:srgbClr val="000000"/>
              </a:solidFill>
              <a:round/>
              <a:headEnd/>
              <a:tailEnd/>
            </a:ln>
          </p:spPr>
          <p:txBody>
            <a:bodyPr/>
            <a:lstStyle/>
            <a:p>
              <a:endParaRPr lang="zh-TW" altLang="en-US"/>
            </a:p>
          </p:txBody>
        </p:sp>
        <p:sp>
          <p:nvSpPr>
            <p:cNvPr id="10345" name="Freeform 105"/>
            <p:cNvSpPr>
              <a:spLocks noChangeAspect="1"/>
            </p:cNvSpPr>
            <p:nvPr/>
          </p:nvSpPr>
          <p:spPr bwMode="auto">
            <a:xfrm>
              <a:off x="5776913" y="2435225"/>
              <a:ext cx="71437" cy="71438"/>
            </a:xfrm>
            <a:custGeom>
              <a:avLst/>
              <a:gdLst/>
              <a:ahLst/>
              <a:cxnLst>
                <a:cxn ang="0">
                  <a:pos x="12" y="10"/>
                </a:cxn>
                <a:cxn ang="0">
                  <a:pos x="12" y="10"/>
                </a:cxn>
                <a:cxn ang="0">
                  <a:pos x="15" y="5"/>
                </a:cxn>
                <a:cxn ang="0">
                  <a:pos x="17" y="0"/>
                </a:cxn>
                <a:cxn ang="0">
                  <a:pos x="17" y="0"/>
                </a:cxn>
                <a:cxn ang="0">
                  <a:pos x="27" y="20"/>
                </a:cxn>
                <a:cxn ang="0">
                  <a:pos x="39" y="39"/>
                </a:cxn>
                <a:cxn ang="0">
                  <a:pos x="39" y="39"/>
                </a:cxn>
                <a:cxn ang="0">
                  <a:pos x="19" y="27"/>
                </a:cxn>
                <a:cxn ang="0">
                  <a:pos x="0" y="17"/>
                </a:cxn>
                <a:cxn ang="0">
                  <a:pos x="0" y="17"/>
                </a:cxn>
                <a:cxn ang="0">
                  <a:pos x="7" y="15"/>
                </a:cxn>
                <a:cxn ang="0">
                  <a:pos x="12" y="10"/>
                </a:cxn>
                <a:cxn ang="0">
                  <a:pos x="12" y="10"/>
                </a:cxn>
              </a:cxnLst>
              <a:rect l="0" t="0" r="r" b="b"/>
              <a:pathLst>
                <a:path w="39" h="39">
                  <a:moveTo>
                    <a:pt x="12" y="10"/>
                  </a:moveTo>
                  <a:lnTo>
                    <a:pt x="12" y="10"/>
                  </a:lnTo>
                  <a:lnTo>
                    <a:pt x="15" y="5"/>
                  </a:lnTo>
                  <a:lnTo>
                    <a:pt x="17" y="0"/>
                  </a:lnTo>
                  <a:lnTo>
                    <a:pt x="17" y="0"/>
                  </a:lnTo>
                  <a:lnTo>
                    <a:pt x="27" y="20"/>
                  </a:lnTo>
                  <a:lnTo>
                    <a:pt x="39" y="39"/>
                  </a:lnTo>
                  <a:lnTo>
                    <a:pt x="39" y="39"/>
                  </a:lnTo>
                  <a:lnTo>
                    <a:pt x="19" y="27"/>
                  </a:lnTo>
                  <a:lnTo>
                    <a:pt x="0" y="17"/>
                  </a:lnTo>
                  <a:lnTo>
                    <a:pt x="0" y="17"/>
                  </a:lnTo>
                  <a:lnTo>
                    <a:pt x="7" y="15"/>
                  </a:lnTo>
                  <a:lnTo>
                    <a:pt x="12" y="10"/>
                  </a:lnTo>
                  <a:lnTo>
                    <a:pt x="12" y="10"/>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0421" name="Rectangle 181"/>
            <p:cNvSpPr>
              <a:spLocks noChangeAspect="1" noChangeArrowheads="1"/>
            </p:cNvSpPr>
            <p:nvPr/>
          </p:nvSpPr>
          <p:spPr bwMode="auto">
            <a:xfrm>
              <a:off x="7234238" y="1482725"/>
              <a:ext cx="11461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Total error due to drift</a:t>
              </a:r>
              <a:endParaRPr lang="en-US" altLang="zh-TW" sz="1000">
                <a:ea typeface="新細明體" pitchFamily="18" charset="-120"/>
              </a:endParaRPr>
            </a:p>
          </p:txBody>
        </p:sp>
        <p:sp>
          <p:nvSpPr>
            <p:cNvPr id="10422" name="Rectangle 182"/>
            <p:cNvSpPr>
              <a:spLocks noChangeAspect="1" noChangeArrowheads="1"/>
            </p:cNvSpPr>
            <p:nvPr/>
          </p:nvSpPr>
          <p:spPr bwMode="auto">
            <a:xfrm>
              <a:off x="5589588" y="1295400"/>
              <a:ext cx="223678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Characteristic with zero and sensitivity drift</a:t>
              </a:r>
              <a:endParaRPr lang="en-US" altLang="zh-TW" sz="1000">
                <a:ea typeface="新細明體" pitchFamily="18" charset="-120"/>
              </a:endParaRPr>
            </a:p>
          </p:txBody>
        </p:sp>
        <p:sp>
          <p:nvSpPr>
            <p:cNvPr id="10423" name="Rectangle 183"/>
            <p:cNvSpPr>
              <a:spLocks noChangeAspect="1" noChangeArrowheads="1"/>
            </p:cNvSpPr>
            <p:nvPr/>
          </p:nvSpPr>
          <p:spPr bwMode="auto">
            <a:xfrm>
              <a:off x="4579938" y="3224213"/>
              <a:ext cx="344487" cy="3048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Zero</a:t>
              </a:r>
            </a:p>
            <a:p>
              <a:r>
                <a:rPr lang="en-US" altLang="zh-TW" sz="1000">
                  <a:solidFill>
                    <a:srgbClr val="000000"/>
                  </a:solidFill>
                  <a:ea typeface="新細明體" pitchFamily="18" charset="-120"/>
                </a:rPr>
                <a:t>drift</a:t>
              </a:r>
            </a:p>
          </p:txBody>
        </p:sp>
        <p:sp>
          <p:nvSpPr>
            <p:cNvPr id="10425" name="Rectangle 185"/>
            <p:cNvSpPr>
              <a:spLocks noChangeAspect="1" noChangeArrowheads="1"/>
            </p:cNvSpPr>
            <p:nvPr/>
          </p:nvSpPr>
          <p:spPr bwMode="auto">
            <a:xfrm>
              <a:off x="5341938" y="1946275"/>
              <a:ext cx="644525" cy="3048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Sensitivity</a:t>
              </a:r>
            </a:p>
            <a:p>
              <a:r>
                <a:rPr lang="en-US" altLang="zh-TW" sz="1000">
                  <a:solidFill>
                    <a:srgbClr val="000000"/>
                  </a:solidFill>
                  <a:ea typeface="新細明體" pitchFamily="18" charset="-120"/>
                </a:rPr>
                <a:t>drift</a:t>
              </a:r>
            </a:p>
          </p:txBody>
        </p:sp>
        <p:sp>
          <p:nvSpPr>
            <p:cNvPr id="10428" name="Rectangle 188"/>
            <p:cNvSpPr>
              <a:spLocks noChangeAspect="1" noChangeArrowheads="1"/>
            </p:cNvSpPr>
            <p:nvPr/>
          </p:nvSpPr>
          <p:spPr bwMode="auto">
            <a:xfrm>
              <a:off x="7467600" y="3124200"/>
              <a:ext cx="91122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800">
                  <a:solidFill>
                    <a:srgbClr val="000000"/>
                  </a:solidFill>
                  <a:latin typeface="Symbol" pitchFamily="18" charset="2"/>
                  <a:ea typeface="新細明體" pitchFamily="18" charset="-120"/>
                </a:rPr>
                <a:t>-</a:t>
              </a:r>
              <a:r>
                <a:rPr lang="en-US" altLang="zh-TW" sz="1000">
                  <a:solidFill>
                    <a:srgbClr val="000000"/>
                  </a:solidFill>
                  <a:ea typeface="新細明體" pitchFamily="18" charset="-120"/>
                </a:rPr>
                <a:t> Sensitivity drift</a:t>
              </a:r>
            </a:p>
          </p:txBody>
        </p:sp>
        <p:sp>
          <p:nvSpPr>
            <p:cNvPr id="10430" name="Rectangle 190"/>
            <p:cNvSpPr>
              <a:spLocks noChangeAspect="1" noChangeArrowheads="1"/>
            </p:cNvSpPr>
            <p:nvPr/>
          </p:nvSpPr>
          <p:spPr bwMode="auto">
            <a:xfrm>
              <a:off x="7162800" y="2593975"/>
              <a:ext cx="61118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800">
                  <a:solidFill>
                    <a:srgbClr val="000000"/>
                  </a:solidFill>
                  <a:latin typeface="Symbol" pitchFamily="18" charset="2"/>
                  <a:ea typeface="新細明體" pitchFamily="18" charset="-120"/>
                </a:rPr>
                <a:t>-</a:t>
              </a:r>
              <a:r>
                <a:rPr lang="en-US" altLang="zh-TW" sz="1000">
                  <a:solidFill>
                    <a:srgbClr val="000000"/>
                  </a:solidFill>
                  <a:ea typeface="新細明體" pitchFamily="18" charset="-120"/>
                </a:rPr>
                <a:t> Zero drift</a:t>
              </a:r>
            </a:p>
          </p:txBody>
        </p:sp>
        <p:sp>
          <p:nvSpPr>
            <p:cNvPr id="10455" name="Rectangle 215"/>
            <p:cNvSpPr>
              <a:spLocks noChangeAspect="1" noChangeArrowheads="1"/>
            </p:cNvSpPr>
            <p:nvPr/>
          </p:nvSpPr>
          <p:spPr bwMode="auto">
            <a:xfrm>
              <a:off x="4572000" y="4143375"/>
              <a:ext cx="14922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(b)</a:t>
              </a:r>
              <a:endParaRPr lang="en-US" altLang="zh-TW" sz="1000">
                <a:ea typeface="新細明體" pitchFamily="18" charset="-120"/>
              </a:endParaRPr>
            </a:p>
          </p:txBody>
        </p:sp>
        <p:sp>
          <p:nvSpPr>
            <p:cNvPr id="10460" name="Rectangle 220"/>
            <p:cNvSpPr>
              <a:spLocks noChangeAspect="1" noChangeArrowheads="1"/>
            </p:cNvSpPr>
            <p:nvPr/>
          </p:nvSpPr>
          <p:spPr bwMode="auto">
            <a:xfrm>
              <a:off x="5181600" y="1524000"/>
              <a:ext cx="5588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1000" i="1">
                  <a:solidFill>
                    <a:srgbClr val="000000"/>
                  </a:solidFill>
                  <a:ea typeface="新細明體" pitchFamily="18" charset="-120"/>
                </a:rPr>
                <a:t>y </a:t>
              </a:r>
              <a:r>
                <a:rPr lang="en-US" altLang="zh-TW" sz="1000">
                  <a:solidFill>
                    <a:srgbClr val="000000"/>
                  </a:solidFill>
                  <a:ea typeface="新細明體" pitchFamily="18" charset="-120"/>
                </a:rPr>
                <a:t>(Output)</a:t>
              </a:r>
            </a:p>
          </p:txBody>
        </p:sp>
        <p:sp>
          <p:nvSpPr>
            <p:cNvPr id="10470" name="Line 230"/>
            <p:cNvSpPr>
              <a:spLocks noChangeAspect="1" noChangeShapeType="1"/>
            </p:cNvSpPr>
            <p:nvPr/>
          </p:nvSpPr>
          <p:spPr bwMode="auto">
            <a:xfrm>
              <a:off x="4579938" y="3205163"/>
              <a:ext cx="323850" cy="1587"/>
            </a:xfrm>
            <a:prstGeom prst="line">
              <a:avLst/>
            </a:prstGeom>
            <a:noFill/>
            <a:ln w="7938">
              <a:solidFill>
                <a:srgbClr val="000000"/>
              </a:solidFill>
              <a:round/>
              <a:headEnd/>
              <a:tailEnd/>
            </a:ln>
          </p:spPr>
          <p:txBody>
            <a:bodyPr/>
            <a:lstStyle/>
            <a:p>
              <a:endParaRPr lang="zh-TW" altLang="en-US"/>
            </a:p>
          </p:txBody>
        </p:sp>
        <p:sp>
          <p:nvSpPr>
            <p:cNvPr id="10471" name="Line 231"/>
            <p:cNvSpPr>
              <a:spLocks noChangeAspect="1" noChangeShapeType="1"/>
            </p:cNvSpPr>
            <p:nvPr/>
          </p:nvSpPr>
          <p:spPr bwMode="auto">
            <a:xfrm>
              <a:off x="4579938" y="3517900"/>
              <a:ext cx="323850" cy="1588"/>
            </a:xfrm>
            <a:prstGeom prst="line">
              <a:avLst/>
            </a:prstGeom>
            <a:noFill/>
            <a:ln w="7938">
              <a:solidFill>
                <a:srgbClr val="000000"/>
              </a:solidFill>
              <a:round/>
              <a:headEnd/>
              <a:tailEnd/>
            </a:ln>
          </p:spPr>
          <p:txBody>
            <a:bodyPr/>
            <a:lstStyle/>
            <a:p>
              <a:endParaRPr lang="zh-TW" altLang="en-US"/>
            </a:p>
          </p:txBody>
        </p:sp>
        <p:sp>
          <p:nvSpPr>
            <p:cNvPr id="10472" name="Line 232"/>
            <p:cNvSpPr>
              <a:spLocks noChangeAspect="1" noChangeShapeType="1"/>
            </p:cNvSpPr>
            <p:nvPr/>
          </p:nvSpPr>
          <p:spPr bwMode="auto">
            <a:xfrm>
              <a:off x="4741863" y="3582988"/>
              <a:ext cx="1587" cy="125412"/>
            </a:xfrm>
            <a:prstGeom prst="line">
              <a:avLst/>
            </a:prstGeom>
            <a:noFill/>
            <a:ln w="7938">
              <a:solidFill>
                <a:srgbClr val="000000"/>
              </a:solidFill>
              <a:round/>
              <a:headEnd/>
              <a:tailEnd/>
            </a:ln>
          </p:spPr>
          <p:txBody>
            <a:bodyPr/>
            <a:lstStyle/>
            <a:p>
              <a:endParaRPr lang="zh-TW" altLang="en-US"/>
            </a:p>
          </p:txBody>
        </p:sp>
        <p:sp>
          <p:nvSpPr>
            <p:cNvPr id="10473" name="Line 233"/>
            <p:cNvSpPr>
              <a:spLocks noChangeAspect="1" noChangeShapeType="1"/>
            </p:cNvSpPr>
            <p:nvPr/>
          </p:nvSpPr>
          <p:spPr bwMode="auto">
            <a:xfrm>
              <a:off x="4741863" y="3017838"/>
              <a:ext cx="1587" cy="122237"/>
            </a:xfrm>
            <a:prstGeom prst="line">
              <a:avLst/>
            </a:prstGeom>
            <a:noFill/>
            <a:ln w="7938">
              <a:solidFill>
                <a:srgbClr val="000000"/>
              </a:solidFill>
              <a:round/>
              <a:headEnd/>
              <a:tailEnd/>
            </a:ln>
          </p:spPr>
          <p:txBody>
            <a:bodyPr/>
            <a:lstStyle/>
            <a:p>
              <a:endParaRPr lang="zh-TW" altLang="en-US"/>
            </a:p>
          </p:txBody>
        </p:sp>
        <p:sp>
          <p:nvSpPr>
            <p:cNvPr id="10477" name="Rectangle 237"/>
            <p:cNvSpPr>
              <a:spLocks noChangeAspect="1" noChangeArrowheads="1"/>
            </p:cNvSpPr>
            <p:nvPr/>
          </p:nvSpPr>
          <p:spPr bwMode="auto">
            <a:xfrm>
              <a:off x="7848600" y="3949700"/>
              <a:ext cx="52546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a:t>
              </a:r>
              <a:r>
                <a:rPr lang="en-US" altLang="zh-TW" sz="1000" i="1">
                  <a:solidFill>
                    <a:srgbClr val="000000"/>
                  </a:solidFill>
                  <a:ea typeface="新細明體" pitchFamily="18" charset="-120"/>
                </a:rPr>
                <a:t>x</a:t>
              </a:r>
              <a:r>
                <a:rPr lang="en-US" altLang="zh-TW" sz="1200" baseline="-25000">
                  <a:solidFill>
                    <a:srgbClr val="000000"/>
                  </a:solidFill>
                  <a:ea typeface="新細明體" pitchFamily="18" charset="-120"/>
                </a:rPr>
                <a:t>d</a:t>
              </a:r>
              <a:r>
                <a:rPr lang="en-US" altLang="zh-TW" sz="1000">
                  <a:solidFill>
                    <a:srgbClr val="000000"/>
                  </a:solidFill>
                  <a:ea typeface="新細明體" pitchFamily="18" charset="-120"/>
                </a:rPr>
                <a:t> (Input)</a:t>
              </a:r>
            </a:p>
          </p:txBody>
        </p:sp>
      </p:grpSp>
      <p:pic>
        <p:nvPicPr>
          <p:cNvPr id="10479" name="Picture 239" descr="D:\Webster Medical\Scans\Chapter 01\Fig1-3bL.jpg"/>
          <p:cNvPicPr>
            <a:picLocks noChangeAspect="1" noChangeArrowheads="1"/>
          </p:cNvPicPr>
          <p:nvPr/>
        </p:nvPicPr>
        <p:blipFill>
          <a:blip r:embed="rId2" cstate="print"/>
          <a:srcRect/>
          <a:stretch>
            <a:fillRect/>
          </a:stretch>
        </p:blipFill>
        <p:spPr bwMode="auto">
          <a:xfrm>
            <a:off x="2361407" y="1127918"/>
            <a:ext cx="5008562" cy="3425825"/>
          </a:xfrm>
          <a:prstGeom prst="rect">
            <a:avLst/>
          </a:prstGeom>
          <a:noFill/>
        </p:spPr>
      </p:pic>
      <p:sp>
        <p:nvSpPr>
          <p:cNvPr id="5" name="TextBox 4"/>
          <p:cNvSpPr txBox="1"/>
          <p:nvPr/>
        </p:nvSpPr>
        <p:spPr>
          <a:xfrm>
            <a:off x="2045457" y="351730"/>
            <a:ext cx="5046737" cy="523220"/>
          </a:xfrm>
          <a:prstGeom prst="rect">
            <a:avLst/>
          </a:prstGeom>
          <a:noFill/>
        </p:spPr>
        <p:txBody>
          <a:bodyPr wrap="square" rtlCol="0">
            <a:spAutoFit/>
          </a:bodyPr>
          <a:lstStyle/>
          <a:p>
            <a:r>
              <a:rPr lang="en-US" altLang="zh-TW" sz="2800" dirty="0">
                <a:ea typeface="新細明體" pitchFamily="18" charset="-120"/>
                <a:cs typeface="Times New Roman" pitchFamily="18" charset="0"/>
              </a:rPr>
              <a:t>zero drift; sensitivity drift</a:t>
            </a:r>
            <a:endParaRPr lang="en-US" sz="2800" dirty="0"/>
          </a:p>
        </p:txBody>
      </p:sp>
    </p:spTree>
    <p:extLst>
      <p:ext uri="{BB962C8B-B14F-4D97-AF65-F5344CB8AC3E}">
        <p14:creationId xmlns:p14="http://schemas.microsoft.com/office/powerpoint/2010/main" val="19449125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Linearity</a:t>
            </a:r>
          </a:p>
        </p:txBody>
      </p:sp>
      <p:sp>
        <p:nvSpPr>
          <p:cNvPr id="4" name="TextBox 3"/>
          <p:cNvSpPr txBox="1"/>
          <p:nvPr/>
        </p:nvSpPr>
        <p:spPr>
          <a:xfrm>
            <a:off x="720651" y="1628800"/>
            <a:ext cx="7632848" cy="923330"/>
          </a:xfrm>
          <a:prstGeom prst="rect">
            <a:avLst/>
          </a:prstGeom>
          <a:noFill/>
        </p:spPr>
        <p:txBody>
          <a:bodyPr wrap="square" rtlCol="0">
            <a:spAutoFit/>
          </a:bodyPr>
          <a:lstStyle/>
          <a:p>
            <a:r>
              <a:rPr lang="en-US" dirty="0"/>
              <a:t>Definition of linearity:</a:t>
            </a:r>
          </a:p>
          <a:p>
            <a:endParaRPr lang="en-US" dirty="0"/>
          </a:p>
          <a:p>
            <a:endParaRPr lang="en-US" dirty="0"/>
          </a:p>
        </p:txBody>
      </p:sp>
      <p:grpSp>
        <p:nvGrpSpPr>
          <p:cNvPr id="5" name="Group 4"/>
          <p:cNvGrpSpPr/>
          <p:nvPr/>
        </p:nvGrpSpPr>
        <p:grpSpPr>
          <a:xfrm>
            <a:off x="2289175" y="3636367"/>
            <a:ext cx="4264025" cy="1431925"/>
            <a:chOff x="4495800" y="390525"/>
            <a:chExt cx="4264025" cy="1431925"/>
          </a:xfrm>
        </p:grpSpPr>
        <p:sp>
          <p:nvSpPr>
            <p:cNvPr id="6" name="Line 6"/>
            <p:cNvSpPr>
              <a:spLocks noChangeShapeType="1"/>
            </p:cNvSpPr>
            <p:nvPr/>
          </p:nvSpPr>
          <p:spPr bwMode="auto">
            <a:xfrm>
              <a:off x="5903913" y="671513"/>
              <a:ext cx="323850" cy="1587"/>
            </a:xfrm>
            <a:prstGeom prst="line">
              <a:avLst/>
            </a:prstGeom>
            <a:noFill/>
            <a:ln w="9525">
              <a:solidFill>
                <a:srgbClr val="000000"/>
              </a:solidFill>
              <a:round/>
              <a:headEnd/>
              <a:tailEnd/>
            </a:ln>
          </p:spPr>
          <p:txBody>
            <a:bodyPr/>
            <a:lstStyle/>
            <a:p>
              <a:endParaRPr lang="zh-TW" altLang="en-US"/>
            </a:p>
          </p:txBody>
        </p:sp>
        <p:sp>
          <p:nvSpPr>
            <p:cNvPr id="7" name="Line 7"/>
            <p:cNvSpPr>
              <a:spLocks noChangeShapeType="1"/>
            </p:cNvSpPr>
            <p:nvPr/>
          </p:nvSpPr>
          <p:spPr bwMode="auto">
            <a:xfrm>
              <a:off x="8107363" y="671513"/>
              <a:ext cx="325437" cy="1587"/>
            </a:xfrm>
            <a:prstGeom prst="line">
              <a:avLst/>
            </a:prstGeom>
            <a:noFill/>
            <a:ln w="9525">
              <a:solidFill>
                <a:srgbClr val="000000"/>
              </a:solidFill>
              <a:round/>
              <a:headEnd/>
              <a:tailEnd/>
            </a:ln>
          </p:spPr>
          <p:txBody>
            <a:bodyPr/>
            <a:lstStyle/>
            <a:p>
              <a:endParaRPr lang="zh-TW" altLang="en-US"/>
            </a:p>
          </p:txBody>
        </p:sp>
        <p:sp>
          <p:nvSpPr>
            <p:cNvPr id="8" name="Line 8"/>
            <p:cNvSpPr>
              <a:spLocks noChangeShapeType="1"/>
            </p:cNvSpPr>
            <p:nvPr/>
          </p:nvSpPr>
          <p:spPr bwMode="auto">
            <a:xfrm>
              <a:off x="5903913" y="1539875"/>
              <a:ext cx="323850" cy="1588"/>
            </a:xfrm>
            <a:prstGeom prst="line">
              <a:avLst/>
            </a:prstGeom>
            <a:noFill/>
            <a:ln w="9525">
              <a:solidFill>
                <a:srgbClr val="000000"/>
              </a:solidFill>
              <a:round/>
              <a:headEnd/>
              <a:tailEnd/>
            </a:ln>
          </p:spPr>
          <p:txBody>
            <a:bodyPr/>
            <a:lstStyle/>
            <a:p>
              <a:endParaRPr lang="zh-TW" altLang="en-US"/>
            </a:p>
          </p:txBody>
        </p:sp>
        <p:sp>
          <p:nvSpPr>
            <p:cNvPr id="9" name="Line 9"/>
            <p:cNvSpPr>
              <a:spLocks noChangeShapeType="1"/>
            </p:cNvSpPr>
            <p:nvPr/>
          </p:nvSpPr>
          <p:spPr bwMode="auto">
            <a:xfrm>
              <a:off x="8107363" y="1539875"/>
              <a:ext cx="325437" cy="1588"/>
            </a:xfrm>
            <a:prstGeom prst="line">
              <a:avLst/>
            </a:prstGeom>
            <a:noFill/>
            <a:ln w="9525">
              <a:solidFill>
                <a:srgbClr val="000000"/>
              </a:solidFill>
              <a:round/>
              <a:headEnd/>
              <a:tailEnd/>
            </a:ln>
          </p:spPr>
          <p:txBody>
            <a:bodyPr/>
            <a:lstStyle/>
            <a:p>
              <a:endParaRPr lang="zh-TW" altLang="en-US"/>
            </a:p>
          </p:txBody>
        </p:sp>
        <p:sp>
          <p:nvSpPr>
            <p:cNvPr id="10" name="Freeform 10"/>
            <p:cNvSpPr>
              <a:spLocks/>
            </p:cNvSpPr>
            <p:nvPr/>
          </p:nvSpPr>
          <p:spPr bwMode="auto">
            <a:xfrm>
              <a:off x="6208713" y="647700"/>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11" name="Freeform 11"/>
            <p:cNvSpPr>
              <a:spLocks/>
            </p:cNvSpPr>
            <p:nvPr/>
          </p:nvSpPr>
          <p:spPr bwMode="auto">
            <a:xfrm>
              <a:off x="6208713" y="1516063"/>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12" name="Freeform 12"/>
            <p:cNvSpPr>
              <a:spLocks/>
            </p:cNvSpPr>
            <p:nvPr/>
          </p:nvSpPr>
          <p:spPr bwMode="auto">
            <a:xfrm>
              <a:off x="8413750" y="647700"/>
              <a:ext cx="85725" cy="47625"/>
            </a:xfrm>
            <a:custGeom>
              <a:avLst/>
              <a:gdLst/>
              <a:ahLst/>
              <a:cxnLst>
                <a:cxn ang="0">
                  <a:pos x="6" y="15"/>
                </a:cxn>
                <a:cxn ang="0">
                  <a:pos x="6" y="15"/>
                </a:cxn>
                <a:cxn ang="0">
                  <a:pos x="6" y="6"/>
                </a:cxn>
                <a:cxn ang="0">
                  <a:pos x="0" y="0"/>
                </a:cxn>
                <a:cxn ang="0">
                  <a:pos x="0" y="0"/>
                </a:cxn>
                <a:cxn ang="0">
                  <a:pos x="27" y="9"/>
                </a:cxn>
                <a:cxn ang="0">
                  <a:pos x="54" y="15"/>
                </a:cxn>
                <a:cxn ang="0">
                  <a:pos x="54" y="15"/>
                </a:cxn>
                <a:cxn ang="0">
                  <a:pos x="27" y="21"/>
                </a:cxn>
                <a:cxn ang="0">
                  <a:pos x="3" y="30"/>
                </a:cxn>
                <a:cxn ang="0">
                  <a:pos x="3" y="30"/>
                </a:cxn>
                <a:cxn ang="0">
                  <a:pos x="6" y="21"/>
                </a:cxn>
                <a:cxn ang="0">
                  <a:pos x="6" y="15"/>
                </a:cxn>
                <a:cxn ang="0">
                  <a:pos x="6" y="15"/>
                </a:cxn>
              </a:cxnLst>
              <a:rect l="0" t="0" r="r" b="b"/>
              <a:pathLst>
                <a:path w="54" h="30">
                  <a:moveTo>
                    <a:pt x="6" y="15"/>
                  </a:moveTo>
                  <a:lnTo>
                    <a:pt x="6" y="15"/>
                  </a:lnTo>
                  <a:lnTo>
                    <a:pt x="6" y="6"/>
                  </a:lnTo>
                  <a:lnTo>
                    <a:pt x="0" y="0"/>
                  </a:lnTo>
                  <a:lnTo>
                    <a:pt x="0" y="0"/>
                  </a:lnTo>
                  <a:lnTo>
                    <a:pt x="27" y="9"/>
                  </a:lnTo>
                  <a:lnTo>
                    <a:pt x="54" y="15"/>
                  </a:lnTo>
                  <a:lnTo>
                    <a:pt x="54" y="15"/>
                  </a:lnTo>
                  <a:lnTo>
                    <a:pt x="27" y="21"/>
                  </a:lnTo>
                  <a:lnTo>
                    <a:pt x="3" y="30"/>
                  </a:lnTo>
                  <a:lnTo>
                    <a:pt x="3"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13" name="Freeform 13"/>
            <p:cNvSpPr>
              <a:spLocks/>
            </p:cNvSpPr>
            <p:nvPr/>
          </p:nvSpPr>
          <p:spPr bwMode="auto">
            <a:xfrm>
              <a:off x="8413750" y="1516063"/>
              <a:ext cx="85725" cy="47625"/>
            </a:xfrm>
            <a:custGeom>
              <a:avLst/>
              <a:gdLst/>
              <a:ahLst/>
              <a:cxnLst>
                <a:cxn ang="0">
                  <a:pos x="6" y="15"/>
                </a:cxn>
                <a:cxn ang="0">
                  <a:pos x="6" y="15"/>
                </a:cxn>
                <a:cxn ang="0">
                  <a:pos x="6" y="6"/>
                </a:cxn>
                <a:cxn ang="0">
                  <a:pos x="0" y="0"/>
                </a:cxn>
                <a:cxn ang="0">
                  <a:pos x="0" y="0"/>
                </a:cxn>
                <a:cxn ang="0">
                  <a:pos x="27" y="9"/>
                </a:cxn>
                <a:cxn ang="0">
                  <a:pos x="54" y="15"/>
                </a:cxn>
                <a:cxn ang="0">
                  <a:pos x="54" y="15"/>
                </a:cxn>
                <a:cxn ang="0">
                  <a:pos x="27" y="21"/>
                </a:cxn>
                <a:cxn ang="0">
                  <a:pos x="3" y="30"/>
                </a:cxn>
                <a:cxn ang="0">
                  <a:pos x="3" y="30"/>
                </a:cxn>
                <a:cxn ang="0">
                  <a:pos x="6" y="21"/>
                </a:cxn>
                <a:cxn ang="0">
                  <a:pos x="6" y="15"/>
                </a:cxn>
                <a:cxn ang="0">
                  <a:pos x="6" y="15"/>
                </a:cxn>
              </a:cxnLst>
              <a:rect l="0" t="0" r="r" b="b"/>
              <a:pathLst>
                <a:path w="54" h="30">
                  <a:moveTo>
                    <a:pt x="6" y="15"/>
                  </a:moveTo>
                  <a:lnTo>
                    <a:pt x="6" y="15"/>
                  </a:lnTo>
                  <a:lnTo>
                    <a:pt x="6" y="6"/>
                  </a:lnTo>
                  <a:lnTo>
                    <a:pt x="0" y="0"/>
                  </a:lnTo>
                  <a:lnTo>
                    <a:pt x="0" y="0"/>
                  </a:lnTo>
                  <a:lnTo>
                    <a:pt x="27" y="9"/>
                  </a:lnTo>
                  <a:lnTo>
                    <a:pt x="54" y="15"/>
                  </a:lnTo>
                  <a:lnTo>
                    <a:pt x="54" y="15"/>
                  </a:lnTo>
                  <a:lnTo>
                    <a:pt x="27" y="21"/>
                  </a:lnTo>
                  <a:lnTo>
                    <a:pt x="3" y="30"/>
                  </a:lnTo>
                  <a:lnTo>
                    <a:pt x="3"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14" name="Rectangle 14"/>
            <p:cNvSpPr>
              <a:spLocks noChangeArrowheads="1"/>
            </p:cNvSpPr>
            <p:nvPr/>
          </p:nvSpPr>
          <p:spPr bwMode="auto">
            <a:xfrm>
              <a:off x="4868863" y="390525"/>
              <a:ext cx="1039812" cy="563563"/>
            </a:xfrm>
            <a:prstGeom prst="rect">
              <a:avLst/>
            </a:prstGeom>
            <a:solidFill>
              <a:srgbClr val="D9D9D9"/>
            </a:solidFill>
            <a:ln w="9525">
              <a:noFill/>
              <a:miter lim="800000"/>
              <a:headEnd/>
              <a:tailEnd/>
            </a:ln>
          </p:spPr>
          <p:txBody>
            <a:bodyPr/>
            <a:lstStyle/>
            <a:p>
              <a:endParaRPr lang="zh-TW" altLang="en-US"/>
            </a:p>
          </p:txBody>
        </p:sp>
        <p:sp>
          <p:nvSpPr>
            <p:cNvPr id="15" name="Rectangle 15"/>
            <p:cNvSpPr>
              <a:spLocks noChangeArrowheads="1"/>
            </p:cNvSpPr>
            <p:nvPr/>
          </p:nvSpPr>
          <p:spPr bwMode="auto">
            <a:xfrm>
              <a:off x="7072313" y="390525"/>
              <a:ext cx="1039812" cy="563563"/>
            </a:xfrm>
            <a:prstGeom prst="rect">
              <a:avLst/>
            </a:prstGeom>
            <a:solidFill>
              <a:srgbClr val="D9D9D9"/>
            </a:solidFill>
            <a:ln w="9525">
              <a:noFill/>
              <a:miter lim="800000"/>
              <a:headEnd/>
              <a:tailEnd/>
            </a:ln>
          </p:spPr>
          <p:txBody>
            <a:bodyPr/>
            <a:lstStyle/>
            <a:p>
              <a:endParaRPr lang="zh-TW" altLang="en-US"/>
            </a:p>
          </p:txBody>
        </p:sp>
        <p:sp>
          <p:nvSpPr>
            <p:cNvPr id="16" name="Rectangle 16"/>
            <p:cNvSpPr>
              <a:spLocks noChangeArrowheads="1"/>
            </p:cNvSpPr>
            <p:nvPr/>
          </p:nvSpPr>
          <p:spPr bwMode="auto">
            <a:xfrm>
              <a:off x="4868863" y="1258888"/>
              <a:ext cx="1039812" cy="563562"/>
            </a:xfrm>
            <a:prstGeom prst="rect">
              <a:avLst/>
            </a:prstGeom>
            <a:solidFill>
              <a:srgbClr val="D9D9D9"/>
            </a:solidFill>
            <a:ln w="9525">
              <a:noFill/>
              <a:miter lim="800000"/>
              <a:headEnd/>
              <a:tailEnd/>
            </a:ln>
          </p:spPr>
          <p:txBody>
            <a:bodyPr/>
            <a:lstStyle/>
            <a:p>
              <a:endParaRPr lang="zh-TW" altLang="en-US"/>
            </a:p>
          </p:txBody>
        </p:sp>
        <p:sp>
          <p:nvSpPr>
            <p:cNvPr id="17" name="Rectangle 17"/>
            <p:cNvSpPr>
              <a:spLocks noChangeArrowheads="1"/>
            </p:cNvSpPr>
            <p:nvPr/>
          </p:nvSpPr>
          <p:spPr bwMode="auto">
            <a:xfrm>
              <a:off x="7072313" y="1258888"/>
              <a:ext cx="1039812" cy="563562"/>
            </a:xfrm>
            <a:prstGeom prst="rect">
              <a:avLst/>
            </a:prstGeom>
            <a:solidFill>
              <a:srgbClr val="D9D9D9"/>
            </a:solidFill>
            <a:ln w="9525">
              <a:noFill/>
              <a:miter lim="800000"/>
              <a:headEnd/>
              <a:tailEnd/>
            </a:ln>
          </p:spPr>
          <p:txBody>
            <a:bodyPr/>
            <a:lstStyle/>
            <a:p>
              <a:endParaRPr lang="zh-TW" altLang="en-US"/>
            </a:p>
          </p:txBody>
        </p:sp>
        <p:sp>
          <p:nvSpPr>
            <p:cNvPr id="18" name="Rectangle 36"/>
            <p:cNvSpPr>
              <a:spLocks noChangeArrowheads="1"/>
            </p:cNvSpPr>
            <p:nvPr/>
          </p:nvSpPr>
          <p:spPr bwMode="auto">
            <a:xfrm>
              <a:off x="4576763" y="442913"/>
              <a:ext cx="112712" cy="182562"/>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x</a:t>
              </a:r>
              <a:r>
                <a:rPr lang="en-US" altLang="zh-TW" sz="1200" baseline="-25000">
                  <a:solidFill>
                    <a:srgbClr val="000000"/>
                  </a:solidFill>
                  <a:latin typeface="Times" pitchFamily="18" charset="0"/>
                  <a:ea typeface="新細明體" pitchFamily="18" charset="-120"/>
                </a:rPr>
                <a:t>1</a:t>
              </a:r>
              <a:endParaRPr lang="en-US" altLang="zh-TW" sz="2400">
                <a:ea typeface="新細明體" pitchFamily="18" charset="-120"/>
              </a:endParaRPr>
            </a:p>
          </p:txBody>
        </p:sp>
        <p:sp>
          <p:nvSpPr>
            <p:cNvPr id="19" name="Rectangle 39"/>
            <p:cNvSpPr>
              <a:spLocks noChangeArrowheads="1"/>
            </p:cNvSpPr>
            <p:nvPr/>
          </p:nvSpPr>
          <p:spPr bwMode="auto">
            <a:xfrm>
              <a:off x="6553200" y="423863"/>
              <a:ext cx="416781" cy="184666"/>
            </a:xfrm>
            <a:prstGeom prst="rect">
              <a:avLst/>
            </a:prstGeom>
            <a:noFill/>
            <a:ln w="9525">
              <a:noFill/>
              <a:miter lim="800000"/>
              <a:headEnd/>
              <a:tailEnd/>
            </a:ln>
          </p:spPr>
          <p:txBody>
            <a:bodyPr wrap="none" lIns="0" tIns="0" rIns="0" bIns="0">
              <a:spAutoFit/>
            </a:bodyPr>
            <a:lstStyle/>
            <a:p>
              <a:r>
                <a:rPr lang="en-US" altLang="zh-TW" sz="1200" dirty="0">
                  <a:solidFill>
                    <a:srgbClr val="000000"/>
                  </a:solidFill>
                  <a:ea typeface="新細明體" pitchFamily="18" charset="-120"/>
                </a:rPr>
                <a:t>(</a:t>
              </a:r>
              <a:r>
                <a:rPr lang="en-US" altLang="zh-TW" sz="1200" i="1" dirty="0">
                  <a:solidFill>
                    <a:srgbClr val="000000"/>
                  </a:solidFill>
                  <a:ea typeface="新細明體" pitchFamily="18" charset="-120"/>
                </a:rPr>
                <a:t>x</a:t>
              </a:r>
              <a:r>
                <a:rPr lang="en-US" altLang="zh-TW" sz="1000" baseline="-25000" dirty="0">
                  <a:solidFill>
                    <a:srgbClr val="000000"/>
                  </a:solidFill>
                  <a:ea typeface="新細明體" pitchFamily="18" charset="-120"/>
                </a:rPr>
                <a:t>1</a:t>
              </a:r>
              <a:r>
                <a:rPr lang="en-US" altLang="zh-TW" sz="1000" dirty="0">
                  <a:solidFill>
                    <a:srgbClr val="000000"/>
                  </a:solidFill>
                  <a:ea typeface="新細明體" pitchFamily="18" charset="-120"/>
                </a:rPr>
                <a:t> + x</a:t>
              </a:r>
              <a:r>
                <a:rPr lang="en-US" altLang="zh-TW" sz="1000" baseline="-25000" dirty="0">
                  <a:solidFill>
                    <a:srgbClr val="000000"/>
                  </a:solidFill>
                  <a:ea typeface="新細明體" pitchFamily="18" charset="-120"/>
                </a:rPr>
                <a:t>2</a:t>
              </a:r>
              <a:r>
                <a:rPr lang="en-US" altLang="zh-TW" sz="1000" dirty="0">
                  <a:solidFill>
                    <a:srgbClr val="000000"/>
                  </a:solidFill>
                  <a:ea typeface="新細明體" pitchFamily="18" charset="-120"/>
                </a:rPr>
                <a:t>)</a:t>
              </a:r>
            </a:p>
          </p:txBody>
        </p:sp>
        <p:sp>
          <p:nvSpPr>
            <p:cNvPr id="20" name="Rectangle 52"/>
            <p:cNvSpPr>
              <a:spLocks noChangeArrowheads="1"/>
            </p:cNvSpPr>
            <p:nvPr/>
          </p:nvSpPr>
          <p:spPr bwMode="auto">
            <a:xfrm>
              <a:off x="6037263" y="442913"/>
              <a:ext cx="112712" cy="182562"/>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y</a:t>
              </a:r>
              <a:r>
                <a:rPr lang="en-US" altLang="zh-TW" sz="1000" baseline="-25000">
                  <a:solidFill>
                    <a:srgbClr val="000000"/>
                  </a:solidFill>
                  <a:ea typeface="新細明體" pitchFamily="18" charset="-120"/>
                </a:rPr>
                <a:t>1</a:t>
              </a:r>
            </a:p>
          </p:txBody>
        </p:sp>
        <p:sp>
          <p:nvSpPr>
            <p:cNvPr id="21" name="Line 108"/>
            <p:cNvSpPr>
              <a:spLocks noChangeShapeType="1"/>
            </p:cNvSpPr>
            <p:nvPr/>
          </p:nvSpPr>
          <p:spPr bwMode="auto">
            <a:xfrm>
              <a:off x="4495800" y="671513"/>
              <a:ext cx="306388" cy="1587"/>
            </a:xfrm>
            <a:prstGeom prst="line">
              <a:avLst/>
            </a:prstGeom>
            <a:noFill/>
            <a:ln w="9525">
              <a:solidFill>
                <a:srgbClr val="000000"/>
              </a:solidFill>
              <a:round/>
              <a:headEnd/>
              <a:tailEnd/>
            </a:ln>
          </p:spPr>
          <p:txBody>
            <a:bodyPr/>
            <a:lstStyle/>
            <a:p>
              <a:endParaRPr lang="zh-TW" altLang="en-US"/>
            </a:p>
          </p:txBody>
        </p:sp>
        <p:sp>
          <p:nvSpPr>
            <p:cNvPr id="22" name="Line 109"/>
            <p:cNvSpPr>
              <a:spLocks noChangeShapeType="1"/>
            </p:cNvSpPr>
            <p:nvPr/>
          </p:nvSpPr>
          <p:spPr bwMode="auto">
            <a:xfrm>
              <a:off x="6700838" y="671513"/>
              <a:ext cx="300037" cy="1587"/>
            </a:xfrm>
            <a:prstGeom prst="line">
              <a:avLst/>
            </a:prstGeom>
            <a:noFill/>
            <a:ln w="9525">
              <a:solidFill>
                <a:srgbClr val="000000"/>
              </a:solidFill>
              <a:round/>
              <a:headEnd/>
              <a:tailEnd/>
            </a:ln>
          </p:spPr>
          <p:txBody>
            <a:bodyPr/>
            <a:lstStyle/>
            <a:p>
              <a:endParaRPr lang="zh-TW" altLang="en-US"/>
            </a:p>
          </p:txBody>
        </p:sp>
        <p:sp>
          <p:nvSpPr>
            <p:cNvPr id="23" name="Rectangle 110"/>
            <p:cNvSpPr>
              <a:spLocks noChangeArrowheads="1"/>
            </p:cNvSpPr>
            <p:nvPr/>
          </p:nvSpPr>
          <p:spPr bwMode="auto">
            <a:xfrm>
              <a:off x="4576763" y="1311275"/>
              <a:ext cx="112712" cy="168275"/>
            </a:xfrm>
            <a:prstGeom prst="rect">
              <a:avLst/>
            </a:prstGeom>
            <a:noFill/>
            <a:ln w="9525">
              <a:noFill/>
              <a:miter lim="800000"/>
              <a:headEnd/>
              <a:tailEnd/>
            </a:ln>
          </p:spPr>
          <p:txBody>
            <a:bodyPr wrap="none" lIns="0" tIns="0" rIns="0" bIns="0">
              <a:spAutoFit/>
            </a:bodyPr>
            <a:lstStyle/>
            <a:p>
              <a:r>
                <a:rPr lang="en-US" altLang="zh-TW" sz="1100" i="1">
                  <a:solidFill>
                    <a:srgbClr val="000000"/>
                  </a:solidFill>
                  <a:ea typeface="新細明體" pitchFamily="18" charset="-120"/>
                </a:rPr>
                <a:t>x</a:t>
              </a:r>
              <a:r>
                <a:rPr lang="en-US" altLang="zh-TW" sz="1200" baseline="-25000">
                  <a:solidFill>
                    <a:srgbClr val="000000"/>
                  </a:solidFill>
                  <a:latin typeface="Times" pitchFamily="18" charset="0"/>
                  <a:ea typeface="新細明體" pitchFamily="18" charset="-120"/>
                </a:rPr>
                <a:t>2</a:t>
              </a:r>
            </a:p>
          </p:txBody>
        </p:sp>
        <p:sp>
          <p:nvSpPr>
            <p:cNvPr id="24" name="Rectangle 112"/>
            <p:cNvSpPr>
              <a:spLocks noChangeArrowheads="1"/>
            </p:cNvSpPr>
            <p:nvPr/>
          </p:nvSpPr>
          <p:spPr bwMode="auto">
            <a:xfrm>
              <a:off x="6743700" y="1292225"/>
              <a:ext cx="214313" cy="182563"/>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Kx</a:t>
              </a:r>
              <a:r>
                <a:rPr lang="en-US" altLang="zh-TW" sz="1000" baseline="-25000">
                  <a:solidFill>
                    <a:srgbClr val="000000"/>
                  </a:solidFill>
                  <a:ea typeface="新細明體" pitchFamily="18" charset="-120"/>
                </a:rPr>
                <a:t>1</a:t>
              </a:r>
            </a:p>
          </p:txBody>
        </p:sp>
        <p:sp>
          <p:nvSpPr>
            <p:cNvPr id="25" name="Rectangle 114"/>
            <p:cNvSpPr>
              <a:spLocks noChangeArrowheads="1"/>
            </p:cNvSpPr>
            <p:nvPr/>
          </p:nvSpPr>
          <p:spPr bwMode="auto">
            <a:xfrm>
              <a:off x="8383588" y="1292225"/>
              <a:ext cx="214312" cy="182563"/>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Ky</a:t>
              </a:r>
              <a:r>
                <a:rPr lang="en-US" altLang="zh-TW" sz="1000" baseline="-25000">
                  <a:solidFill>
                    <a:srgbClr val="000000"/>
                  </a:solidFill>
                  <a:ea typeface="新細明體" pitchFamily="18" charset="-120"/>
                </a:rPr>
                <a:t>1</a:t>
              </a:r>
            </a:p>
          </p:txBody>
        </p:sp>
        <p:sp>
          <p:nvSpPr>
            <p:cNvPr id="26" name="Rectangle 116"/>
            <p:cNvSpPr>
              <a:spLocks noChangeArrowheads="1"/>
            </p:cNvSpPr>
            <p:nvPr/>
          </p:nvSpPr>
          <p:spPr bwMode="auto">
            <a:xfrm>
              <a:off x="6037263" y="1311275"/>
              <a:ext cx="112712" cy="182563"/>
            </a:xfrm>
            <a:prstGeom prst="rect">
              <a:avLst/>
            </a:prstGeom>
            <a:noFill/>
            <a:ln w="9525">
              <a:noFill/>
              <a:miter lim="800000"/>
              <a:headEnd/>
              <a:tailEnd/>
            </a:ln>
          </p:spPr>
          <p:txBody>
            <a:bodyPr wrap="none" lIns="0" tIns="0" rIns="0" bIns="0">
              <a:spAutoFit/>
            </a:bodyPr>
            <a:lstStyle/>
            <a:p>
              <a:r>
                <a:rPr lang="en-US" altLang="zh-TW" sz="1200" i="1">
                  <a:solidFill>
                    <a:srgbClr val="000000"/>
                  </a:solidFill>
                  <a:ea typeface="新細明體" pitchFamily="18" charset="-120"/>
                </a:rPr>
                <a:t>y</a:t>
              </a:r>
              <a:r>
                <a:rPr lang="en-US" altLang="zh-TW" sz="1000" baseline="-25000">
                  <a:solidFill>
                    <a:srgbClr val="000000"/>
                  </a:solidFill>
                  <a:ea typeface="新細明體" pitchFamily="18" charset="-120"/>
                </a:rPr>
                <a:t>2</a:t>
              </a:r>
              <a:endParaRPr lang="en-US" altLang="zh-TW" sz="1200">
                <a:ea typeface="新細明體" pitchFamily="18" charset="-120"/>
              </a:endParaRPr>
            </a:p>
          </p:txBody>
        </p:sp>
        <p:sp>
          <p:nvSpPr>
            <p:cNvPr id="27" name="Rectangle 118"/>
            <p:cNvSpPr>
              <a:spLocks noChangeArrowheads="1"/>
            </p:cNvSpPr>
            <p:nvPr/>
          </p:nvSpPr>
          <p:spPr bwMode="auto">
            <a:xfrm>
              <a:off x="5216525" y="1377950"/>
              <a:ext cx="400050"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Linear</a:t>
              </a:r>
              <a:endParaRPr lang="en-US" altLang="zh-TW" sz="1200">
                <a:ea typeface="新細明體" pitchFamily="18" charset="-120"/>
              </a:endParaRPr>
            </a:p>
          </p:txBody>
        </p:sp>
        <p:sp>
          <p:nvSpPr>
            <p:cNvPr id="28" name="Rectangle 119"/>
            <p:cNvSpPr>
              <a:spLocks noChangeArrowheads="1"/>
            </p:cNvSpPr>
            <p:nvPr/>
          </p:nvSpPr>
          <p:spPr bwMode="auto">
            <a:xfrm>
              <a:off x="5216525" y="1531938"/>
              <a:ext cx="423863"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system</a:t>
              </a:r>
              <a:endParaRPr lang="en-US" altLang="zh-TW" sz="1200">
                <a:ea typeface="新細明體" pitchFamily="18" charset="-120"/>
              </a:endParaRPr>
            </a:p>
          </p:txBody>
        </p:sp>
        <p:sp>
          <p:nvSpPr>
            <p:cNvPr id="29" name="Rectangle 120"/>
            <p:cNvSpPr>
              <a:spLocks noChangeArrowheads="1"/>
            </p:cNvSpPr>
            <p:nvPr/>
          </p:nvSpPr>
          <p:spPr bwMode="auto">
            <a:xfrm>
              <a:off x="5216525" y="509588"/>
              <a:ext cx="400050"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Linear</a:t>
              </a:r>
              <a:endParaRPr lang="en-US" altLang="zh-TW" sz="1200">
                <a:ea typeface="新細明體" pitchFamily="18" charset="-120"/>
              </a:endParaRPr>
            </a:p>
          </p:txBody>
        </p:sp>
        <p:sp>
          <p:nvSpPr>
            <p:cNvPr id="30" name="Rectangle 121"/>
            <p:cNvSpPr>
              <a:spLocks noChangeArrowheads="1"/>
            </p:cNvSpPr>
            <p:nvPr/>
          </p:nvSpPr>
          <p:spPr bwMode="auto">
            <a:xfrm>
              <a:off x="5216525" y="661988"/>
              <a:ext cx="423863"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system</a:t>
              </a:r>
              <a:endParaRPr lang="en-US" altLang="zh-TW" sz="1200">
                <a:ea typeface="新細明體" pitchFamily="18" charset="-120"/>
              </a:endParaRPr>
            </a:p>
          </p:txBody>
        </p:sp>
        <p:sp>
          <p:nvSpPr>
            <p:cNvPr id="31" name="Line 122"/>
            <p:cNvSpPr>
              <a:spLocks noChangeShapeType="1"/>
            </p:cNvSpPr>
            <p:nvPr/>
          </p:nvSpPr>
          <p:spPr bwMode="auto">
            <a:xfrm>
              <a:off x="4495800" y="1539875"/>
              <a:ext cx="306388" cy="1588"/>
            </a:xfrm>
            <a:prstGeom prst="line">
              <a:avLst/>
            </a:prstGeom>
            <a:noFill/>
            <a:ln w="9525">
              <a:solidFill>
                <a:srgbClr val="000000"/>
              </a:solidFill>
              <a:round/>
              <a:headEnd/>
              <a:tailEnd/>
            </a:ln>
          </p:spPr>
          <p:txBody>
            <a:bodyPr/>
            <a:lstStyle/>
            <a:p>
              <a:endParaRPr lang="zh-TW" altLang="en-US"/>
            </a:p>
          </p:txBody>
        </p:sp>
        <p:sp>
          <p:nvSpPr>
            <p:cNvPr id="32" name="Line 123"/>
            <p:cNvSpPr>
              <a:spLocks noChangeShapeType="1"/>
            </p:cNvSpPr>
            <p:nvPr/>
          </p:nvSpPr>
          <p:spPr bwMode="auto">
            <a:xfrm>
              <a:off x="6700838" y="1539875"/>
              <a:ext cx="304800" cy="1588"/>
            </a:xfrm>
            <a:prstGeom prst="line">
              <a:avLst/>
            </a:prstGeom>
            <a:noFill/>
            <a:ln w="9525">
              <a:solidFill>
                <a:srgbClr val="000000"/>
              </a:solidFill>
              <a:round/>
              <a:headEnd/>
              <a:tailEnd/>
            </a:ln>
          </p:spPr>
          <p:txBody>
            <a:bodyPr/>
            <a:lstStyle/>
            <a:p>
              <a:endParaRPr lang="zh-TW" altLang="en-US"/>
            </a:p>
          </p:txBody>
        </p:sp>
        <p:sp>
          <p:nvSpPr>
            <p:cNvPr id="33" name="Rectangle 124"/>
            <p:cNvSpPr>
              <a:spLocks noChangeArrowheads="1"/>
            </p:cNvSpPr>
            <p:nvPr/>
          </p:nvSpPr>
          <p:spPr bwMode="auto">
            <a:xfrm>
              <a:off x="7419975" y="1377950"/>
              <a:ext cx="400050"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Linear</a:t>
              </a:r>
              <a:endParaRPr lang="en-US" altLang="zh-TW" sz="1200">
                <a:ea typeface="新細明體" pitchFamily="18" charset="-120"/>
              </a:endParaRPr>
            </a:p>
          </p:txBody>
        </p:sp>
        <p:sp>
          <p:nvSpPr>
            <p:cNvPr id="34" name="Rectangle 125"/>
            <p:cNvSpPr>
              <a:spLocks noChangeArrowheads="1"/>
            </p:cNvSpPr>
            <p:nvPr/>
          </p:nvSpPr>
          <p:spPr bwMode="auto">
            <a:xfrm>
              <a:off x="7419975" y="1531938"/>
              <a:ext cx="423863"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system</a:t>
              </a:r>
              <a:endParaRPr lang="en-US" altLang="zh-TW" sz="1200">
                <a:ea typeface="新細明體" pitchFamily="18" charset="-120"/>
              </a:endParaRPr>
            </a:p>
          </p:txBody>
        </p:sp>
        <p:sp>
          <p:nvSpPr>
            <p:cNvPr id="35" name="Rectangle 126"/>
            <p:cNvSpPr>
              <a:spLocks noChangeArrowheads="1"/>
            </p:cNvSpPr>
            <p:nvPr/>
          </p:nvSpPr>
          <p:spPr bwMode="auto">
            <a:xfrm>
              <a:off x="7419975" y="509588"/>
              <a:ext cx="400050"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Linear</a:t>
              </a:r>
              <a:endParaRPr lang="en-US" altLang="zh-TW" sz="1200">
                <a:ea typeface="新細明體" pitchFamily="18" charset="-120"/>
              </a:endParaRPr>
            </a:p>
          </p:txBody>
        </p:sp>
        <p:sp>
          <p:nvSpPr>
            <p:cNvPr id="36" name="Rectangle 127"/>
            <p:cNvSpPr>
              <a:spLocks noChangeArrowheads="1"/>
            </p:cNvSpPr>
            <p:nvPr/>
          </p:nvSpPr>
          <p:spPr bwMode="auto">
            <a:xfrm>
              <a:off x="7419975" y="661988"/>
              <a:ext cx="423863"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system</a:t>
              </a:r>
              <a:endParaRPr lang="en-US" altLang="zh-TW" sz="1200">
                <a:ea typeface="新細明體" pitchFamily="18" charset="-120"/>
              </a:endParaRPr>
            </a:p>
          </p:txBody>
        </p:sp>
        <p:sp>
          <p:nvSpPr>
            <p:cNvPr id="37" name="Rectangle 128"/>
            <p:cNvSpPr>
              <a:spLocks noChangeArrowheads="1"/>
            </p:cNvSpPr>
            <p:nvPr/>
          </p:nvSpPr>
          <p:spPr bwMode="auto">
            <a:xfrm>
              <a:off x="5287963" y="1016000"/>
              <a:ext cx="220662"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and</a:t>
              </a:r>
              <a:endParaRPr lang="en-US" altLang="zh-TW" sz="1200">
                <a:ea typeface="新細明體" pitchFamily="18" charset="-120"/>
              </a:endParaRPr>
            </a:p>
          </p:txBody>
        </p:sp>
        <p:sp>
          <p:nvSpPr>
            <p:cNvPr id="38" name="Rectangle 129"/>
            <p:cNvSpPr>
              <a:spLocks noChangeArrowheads="1"/>
            </p:cNvSpPr>
            <p:nvPr/>
          </p:nvSpPr>
          <p:spPr bwMode="auto">
            <a:xfrm>
              <a:off x="7493000" y="1016000"/>
              <a:ext cx="220663"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and</a:t>
              </a:r>
              <a:endParaRPr lang="en-US" altLang="zh-TW" sz="1200">
                <a:ea typeface="新細明體" pitchFamily="18" charset="-120"/>
              </a:endParaRPr>
            </a:p>
          </p:txBody>
        </p:sp>
        <p:sp>
          <p:nvSpPr>
            <p:cNvPr id="39" name="Freeform 130"/>
            <p:cNvSpPr>
              <a:spLocks/>
            </p:cNvSpPr>
            <p:nvPr/>
          </p:nvSpPr>
          <p:spPr bwMode="auto">
            <a:xfrm>
              <a:off x="4783138" y="1516063"/>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40" name="Freeform 131"/>
            <p:cNvSpPr>
              <a:spLocks/>
            </p:cNvSpPr>
            <p:nvPr/>
          </p:nvSpPr>
          <p:spPr bwMode="auto">
            <a:xfrm>
              <a:off x="4783138" y="647700"/>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41" name="Freeform 134"/>
            <p:cNvSpPr>
              <a:spLocks/>
            </p:cNvSpPr>
            <p:nvPr/>
          </p:nvSpPr>
          <p:spPr bwMode="auto">
            <a:xfrm>
              <a:off x="6986588" y="647700"/>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42" name="Freeform 135"/>
            <p:cNvSpPr>
              <a:spLocks/>
            </p:cNvSpPr>
            <p:nvPr/>
          </p:nvSpPr>
          <p:spPr bwMode="auto">
            <a:xfrm>
              <a:off x="6986588" y="1516063"/>
              <a:ext cx="85725" cy="47625"/>
            </a:xfrm>
            <a:custGeom>
              <a:avLst/>
              <a:gdLst/>
              <a:ahLst/>
              <a:cxnLst>
                <a:cxn ang="0">
                  <a:pos x="3" y="15"/>
                </a:cxn>
                <a:cxn ang="0">
                  <a:pos x="3" y="15"/>
                </a:cxn>
                <a:cxn ang="0">
                  <a:pos x="3" y="6"/>
                </a:cxn>
                <a:cxn ang="0">
                  <a:pos x="0" y="0"/>
                </a:cxn>
                <a:cxn ang="0">
                  <a:pos x="0" y="0"/>
                </a:cxn>
                <a:cxn ang="0">
                  <a:pos x="27" y="9"/>
                </a:cxn>
                <a:cxn ang="0">
                  <a:pos x="54" y="15"/>
                </a:cxn>
                <a:cxn ang="0">
                  <a:pos x="54" y="15"/>
                </a:cxn>
                <a:cxn ang="0">
                  <a:pos x="27" y="21"/>
                </a:cxn>
                <a:cxn ang="0">
                  <a:pos x="0" y="30"/>
                </a:cxn>
                <a:cxn ang="0">
                  <a:pos x="0" y="30"/>
                </a:cxn>
                <a:cxn ang="0">
                  <a:pos x="3" y="21"/>
                </a:cxn>
                <a:cxn ang="0">
                  <a:pos x="3" y="15"/>
                </a:cxn>
                <a:cxn ang="0">
                  <a:pos x="3" y="15"/>
                </a:cxn>
              </a:cxnLst>
              <a:rect l="0" t="0" r="r" b="b"/>
              <a:pathLst>
                <a:path w="54" h="30">
                  <a:moveTo>
                    <a:pt x="3" y="15"/>
                  </a:moveTo>
                  <a:lnTo>
                    <a:pt x="3" y="15"/>
                  </a:lnTo>
                  <a:lnTo>
                    <a:pt x="3" y="6"/>
                  </a:lnTo>
                  <a:lnTo>
                    <a:pt x="0" y="0"/>
                  </a:lnTo>
                  <a:lnTo>
                    <a:pt x="0" y="0"/>
                  </a:lnTo>
                  <a:lnTo>
                    <a:pt x="27" y="9"/>
                  </a:lnTo>
                  <a:lnTo>
                    <a:pt x="54" y="15"/>
                  </a:lnTo>
                  <a:lnTo>
                    <a:pt x="54" y="15"/>
                  </a:lnTo>
                  <a:lnTo>
                    <a:pt x="27" y="21"/>
                  </a:lnTo>
                  <a:lnTo>
                    <a:pt x="0" y="30"/>
                  </a:lnTo>
                  <a:lnTo>
                    <a:pt x="0" y="30"/>
                  </a:lnTo>
                  <a:lnTo>
                    <a:pt x="3" y="21"/>
                  </a:lnTo>
                  <a:lnTo>
                    <a:pt x="3" y="15"/>
                  </a:lnTo>
                  <a:lnTo>
                    <a:pt x="3"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43" name="Rectangle 143"/>
            <p:cNvSpPr>
              <a:spLocks noChangeArrowheads="1"/>
            </p:cNvSpPr>
            <p:nvPr/>
          </p:nvSpPr>
          <p:spPr bwMode="auto">
            <a:xfrm>
              <a:off x="8305800" y="457200"/>
              <a:ext cx="454025"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a:t>
              </a:r>
              <a:r>
                <a:rPr lang="en-US" altLang="zh-TW" sz="1200" i="1">
                  <a:solidFill>
                    <a:srgbClr val="000000"/>
                  </a:solidFill>
                  <a:ea typeface="新細明體" pitchFamily="18" charset="-120"/>
                </a:rPr>
                <a:t>y</a:t>
              </a:r>
              <a:r>
                <a:rPr lang="en-US" altLang="zh-TW" sz="1000" baseline="-25000">
                  <a:solidFill>
                    <a:srgbClr val="000000"/>
                  </a:solidFill>
                  <a:ea typeface="新細明體" pitchFamily="18" charset="-120"/>
                </a:rPr>
                <a:t>1</a:t>
              </a:r>
              <a:r>
                <a:rPr lang="en-US" altLang="zh-TW" sz="1000">
                  <a:solidFill>
                    <a:srgbClr val="000000"/>
                  </a:solidFill>
                  <a:ea typeface="新細明體" pitchFamily="18" charset="-120"/>
                </a:rPr>
                <a:t> + </a:t>
              </a:r>
              <a:r>
                <a:rPr lang="en-US" altLang="zh-TW" sz="1200" i="1">
                  <a:solidFill>
                    <a:srgbClr val="000000"/>
                  </a:solidFill>
                  <a:ea typeface="新細明體" pitchFamily="18" charset="-120"/>
                </a:rPr>
                <a:t>y</a:t>
              </a:r>
              <a:r>
                <a:rPr lang="en-US" altLang="zh-TW" sz="1000" baseline="-25000">
                  <a:solidFill>
                    <a:srgbClr val="000000"/>
                  </a:solidFill>
                  <a:ea typeface="新細明體" pitchFamily="18" charset="-120"/>
                </a:rPr>
                <a:t>2</a:t>
              </a:r>
              <a:r>
                <a:rPr lang="en-US" altLang="zh-TW" sz="1000">
                  <a:solidFill>
                    <a:srgbClr val="000000"/>
                  </a:solidFill>
                  <a:ea typeface="新細明體" pitchFamily="18" charset="-120"/>
                </a:rPr>
                <a:t>)</a:t>
              </a:r>
            </a:p>
          </p:txBody>
        </p:sp>
      </p:grpSp>
    </p:spTree>
    <p:extLst>
      <p:ext uri="{BB962C8B-B14F-4D97-AF65-F5344CB8AC3E}">
        <p14:creationId xmlns:p14="http://schemas.microsoft.com/office/powerpoint/2010/main" val="416155223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84505" y="3603174"/>
            <a:ext cx="3886200" cy="2968625"/>
          </a:xfrm>
        </p:spPr>
        <p:txBody>
          <a:bodyPr>
            <a:normAutofit/>
          </a:bodyPr>
          <a:lstStyle/>
          <a:p>
            <a:r>
              <a:rPr lang="en-US" altLang="zh-TW" sz="1800" b="1" dirty="0">
                <a:ea typeface="新細明體" pitchFamily="18" charset="-120"/>
                <a:cs typeface="Times New Roman" pitchFamily="18" charset="0"/>
              </a:rPr>
              <a:t>Figure 1.4  </a:t>
            </a:r>
            <a:r>
              <a:rPr lang="en-US" altLang="zh-TW" sz="1800" dirty="0">
                <a:ea typeface="新細明體" pitchFamily="18" charset="-120"/>
                <a:cs typeface="Times New Roman" pitchFamily="18" charset="0"/>
              </a:rPr>
              <a:t>(a) Basic definition of linearity for a system or element. The same linear system or element is shown four times for different inputs. (b) A graphical illustration of independent </a:t>
            </a:r>
            <a:r>
              <a:rPr lang="en-US" altLang="zh-TW" sz="1800" dirty="0">
                <a:solidFill>
                  <a:srgbClr val="FF0000"/>
                </a:solidFill>
                <a:ea typeface="新細明體" pitchFamily="18" charset="-120"/>
                <a:cs typeface="Times New Roman" pitchFamily="18" charset="0"/>
              </a:rPr>
              <a:t>nonlinearity </a:t>
            </a:r>
            <a:r>
              <a:rPr lang="en-US" altLang="zh-TW" sz="1800" dirty="0">
                <a:ea typeface="新細明體" pitchFamily="18" charset="-120"/>
                <a:cs typeface="Times New Roman" pitchFamily="18" charset="0"/>
              </a:rPr>
              <a:t>equals </a:t>
            </a:r>
            <a:r>
              <a:rPr lang="en-US" altLang="zh-TW" sz="1800" dirty="0">
                <a:ea typeface="新細明體" pitchFamily="18" charset="-120"/>
                <a:cs typeface="Times New Roman" pitchFamily="18" charset="0"/>
                <a:sym typeface="Symbol" pitchFamily="18" charset="2"/>
              </a:rPr>
              <a:t></a:t>
            </a:r>
            <a:r>
              <a:rPr lang="en-US" altLang="zh-TW" sz="1800" dirty="0">
                <a:ea typeface="新細明體" pitchFamily="18" charset="-120"/>
                <a:cs typeface="Times New Roman" pitchFamily="18" charset="0"/>
              </a:rPr>
              <a:t>A% of the reading, or </a:t>
            </a:r>
            <a:r>
              <a:rPr lang="en-US" altLang="zh-TW" sz="1800" dirty="0">
                <a:ea typeface="新細明體" pitchFamily="18" charset="-120"/>
                <a:cs typeface="Times New Roman" pitchFamily="18" charset="0"/>
                <a:sym typeface="Symbol" pitchFamily="18" charset="2"/>
              </a:rPr>
              <a:t></a:t>
            </a:r>
            <a:r>
              <a:rPr lang="en-US" altLang="zh-TW" sz="1800" dirty="0">
                <a:ea typeface="新細明體" pitchFamily="18" charset="-120"/>
                <a:cs typeface="Times New Roman" pitchFamily="18" charset="0"/>
              </a:rPr>
              <a:t>B% of full scale, whichever is greater (that is, whichever permits the larger error). </a:t>
            </a:r>
          </a:p>
        </p:txBody>
      </p:sp>
      <p:sp>
        <p:nvSpPr>
          <p:cNvPr id="9246" name="Rectangle 30"/>
          <p:cNvSpPr>
            <a:spLocks noChangeArrowheads="1"/>
          </p:cNvSpPr>
          <p:nvPr/>
        </p:nvSpPr>
        <p:spPr bwMode="auto">
          <a:xfrm>
            <a:off x="4271963" y="2348880"/>
            <a:ext cx="142875" cy="152400"/>
          </a:xfrm>
          <a:prstGeom prst="rect">
            <a:avLst/>
          </a:prstGeom>
          <a:noFill/>
          <a:ln w="9525">
            <a:noFill/>
            <a:miter lim="800000"/>
            <a:headEnd/>
            <a:tailEnd/>
          </a:ln>
        </p:spPr>
        <p:txBody>
          <a:bodyPr wrap="none" lIns="0" tIns="0" rIns="0" bIns="0">
            <a:spAutoFit/>
          </a:bodyPr>
          <a:lstStyle/>
          <a:p>
            <a:r>
              <a:rPr lang="en-US" altLang="zh-TW" sz="1000" dirty="0">
                <a:solidFill>
                  <a:srgbClr val="000000"/>
                </a:solidFill>
                <a:latin typeface="Times" pitchFamily="18" charset="0"/>
                <a:ea typeface="新細明體" pitchFamily="18" charset="-120"/>
              </a:rPr>
              <a:t>(a)</a:t>
            </a:r>
            <a:endParaRPr lang="en-US" altLang="zh-TW" sz="1000" dirty="0">
              <a:ea typeface="新細明體" pitchFamily="18" charset="-120"/>
            </a:endParaRPr>
          </a:p>
        </p:txBody>
      </p:sp>
      <p:sp>
        <p:nvSpPr>
          <p:cNvPr id="9247" name="Rectangle 31"/>
          <p:cNvSpPr>
            <a:spLocks noChangeArrowheads="1"/>
          </p:cNvSpPr>
          <p:nvPr/>
        </p:nvSpPr>
        <p:spPr bwMode="auto">
          <a:xfrm>
            <a:off x="4271963" y="5930900"/>
            <a:ext cx="177800"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(b)</a:t>
            </a:r>
            <a:endParaRPr lang="en-US" altLang="zh-TW" sz="1200">
              <a:ea typeface="新細明體" pitchFamily="18" charset="-120"/>
            </a:endParaRPr>
          </a:p>
        </p:txBody>
      </p:sp>
      <p:grpSp>
        <p:nvGrpSpPr>
          <p:cNvPr id="2" name="Group 1"/>
          <p:cNvGrpSpPr/>
          <p:nvPr/>
        </p:nvGrpSpPr>
        <p:grpSpPr>
          <a:xfrm>
            <a:off x="4281488" y="2359025"/>
            <a:ext cx="4470400" cy="3602038"/>
            <a:chOff x="4281488" y="2359025"/>
            <a:chExt cx="4470400" cy="3602038"/>
          </a:xfrm>
        </p:grpSpPr>
        <p:sp>
          <p:nvSpPr>
            <p:cNvPr id="9234" name="Line 18"/>
            <p:cNvSpPr>
              <a:spLocks noChangeShapeType="1"/>
            </p:cNvSpPr>
            <p:nvPr/>
          </p:nvSpPr>
          <p:spPr bwMode="auto">
            <a:xfrm>
              <a:off x="4462463" y="2871788"/>
              <a:ext cx="1587" cy="2652712"/>
            </a:xfrm>
            <a:prstGeom prst="line">
              <a:avLst/>
            </a:prstGeom>
            <a:noFill/>
            <a:ln w="9525">
              <a:solidFill>
                <a:srgbClr val="000000"/>
              </a:solidFill>
              <a:round/>
              <a:headEnd/>
              <a:tailEnd/>
            </a:ln>
          </p:spPr>
          <p:txBody>
            <a:bodyPr/>
            <a:lstStyle/>
            <a:p>
              <a:endParaRPr lang="zh-TW" altLang="en-US"/>
            </a:p>
          </p:txBody>
        </p:sp>
        <p:sp>
          <p:nvSpPr>
            <p:cNvPr id="9235" name="Line 19"/>
            <p:cNvSpPr>
              <a:spLocks noChangeShapeType="1"/>
            </p:cNvSpPr>
            <p:nvPr/>
          </p:nvSpPr>
          <p:spPr bwMode="auto">
            <a:xfrm>
              <a:off x="4281488" y="5257800"/>
              <a:ext cx="3549650" cy="1588"/>
            </a:xfrm>
            <a:prstGeom prst="line">
              <a:avLst/>
            </a:prstGeom>
            <a:noFill/>
            <a:ln w="9525">
              <a:solidFill>
                <a:srgbClr val="000000"/>
              </a:solidFill>
              <a:round/>
              <a:headEnd/>
              <a:tailEnd/>
            </a:ln>
          </p:spPr>
          <p:txBody>
            <a:bodyPr/>
            <a:lstStyle/>
            <a:p>
              <a:endParaRPr lang="zh-TW" altLang="en-US"/>
            </a:p>
          </p:txBody>
        </p:sp>
        <p:sp>
          <p:nvSpPr>
            <p:cNvPr id="9236" name="Freeform 20"/>
            <p:cNvSpPr>
              <a:spLocks/>
            </p:cNvSpPr>
            <p:nvPr/>
          </p:nvSpPr>
          <p:spPr bwMode="auto">
            <a:xfrm>
              <a:off x="4438650" y="2800350"/>
              <a:ext cx="52388" cy="85725"/>
            </a:xfrm>
            <a:custGeom>
              <a:avLst/>
              <a:gdLst/>
              <a:ahLst/>
              <a:cxnLst>
                <a:cxn ang="0">
                  <a:pos x="18" y="48"/>
                </a:cxn>
                <a:cxn ang="0">
                  <a:pos x="18" y="48"/>
                </a:cxn>
                <a:cxn ang="0">
                  <a:pos x="9" y="48"/>
                </a:cxn>
                <a:cxn ang="0">
                  <a:pos x="0" y="54"/>
                </a:cxn>
                <a:cxn ang="0">
                  <a:pos x="0" y="54"/>
                </a:cxn>
                <a:cxn ang="0">
                  <a:pos x="9" y="27"/>
                </a:cxn>
                <a:cxn ang="0">
                  <a:pos x="18" y="0"/>
                </a:cxn>
                <a:cxn ang="0">
                  <a:pos x="18" y="0"/>
                </a:cxn>
                <a:cxn ang="0">
                  <a:pos x="24" y="27"/>
                </a:cxn>
                <a:cxn ang="0">
                  <a:pos x="33" y="51"/>
                </a:cxn>
                <a:cxn ang="0">
                  <a:pos x="33" y="51"/>
                </a:cxn>
                <a:cxn ang="0">
                  <a:pos x="21" y="48"/>
                </a:cxn>
                <a:cxn ang="0">
                  <a:pos x="18" y="48"/>
                </a:cxn>
                <a:cxn ang="0">
                  <a:pos x="18" y="48"/>
                </a:cxn>
              </a:cxnLst>
              <a:rect l="0" t="0" r="r" b="b"/>
              <a:pathLst>
                <a:path w="33" h="54">
                  <a:moveTo>
                    <a:pt x="18" y="48"/>
                  </a:moveTo>
                  <a:lnTo>
                    <a:pt x="18" y="48"/>
                  </a:lnTo>
                  <a:lnTo>
                    <a:pt x="9" y="48"/>
                  </a:lnTo>
                  <a:lnTo>
                    <a:pt x="0" y="54"/>
                  </a:lnTo>
                  <a:lnTo>
                    <a:pt x="0" y="54"/>
                  </a:lnTo>
                  <a:lnTo>
                    <a:pt x="9" y="27"/>
                  </a:lnTo>
                  <a:lnTo>
                    <a:pt x="18" y="0"/>
                  </a:lnTo>
                  <a:lnTo>
                    <a:pt x="18" y="0"/>
                  </a:lnTo>
                  <a:lnTo>
                    <a:pt x="24" y="27"/>
                  </a:lnTo>
                  <a:lnTo>
                    <a:pt x="33" y="51"/>
                  </a:lnTo>
                  <a:lnTo>
                    <a:pt x="33" y="51"/>
                  </a:lnTo>
                  <a:lnTo>
                    <a:pt x="21"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237" name="Freeform 21"/>
            <p:cNvSpPr>
              <a:spLocks/>
            </p:cNvSpPr>
            <p:nvPr/>
          </p:nvSpPr>
          <p:spPr bwMode="auto">
            <a:xfrm>
              <a:off x="7816850" y="5233988"/>
              <a:ext cx="85725" cy="47625"/>
            </a:xfrm>
            <a:custGeom>
              <a:avLst/>
              <a:gdLst/>
              <a:ahLst/>
              <a:cxnLst>
                <a:cxn ang="0">
                  <a:pos x="6" y="15"/>
                </a:cxn>
                <a:cxn ang="0">
                  <a:pos x="6" y="15"/>
                </a:cxn>
                <a:cxn ang="0">
                  <a:pos x="3" y="6"/>
                </a:cxn>
                <a:cxn ang="0">
                  <a:pos x="0" y="0"/>
                </a:cxn>
                <a:cxn ang="0">
                  <a:pos x="0" y="0"/>
                </a:cxn>
                <a:cxn ang="0">
                  <a:pos x="27" y="9"/>
                </a:cxn>
                <a:cxn ang="0">
                  <a:pos x="54" y="15"/>
                </a:cxn>
                <a:cxn ang="0">
                  <a:pos x="54" y="15"/>
                </a:cxn>
                <a:cxn ang="0">
                  <a:pos x="27" y="21"/>
                </a:cxn>
                <a:cxn ang="0">
                  <a:pos x="0" y="30"/>
                </a:cxn>
                <a:cxn ang="0">
                  <a:pos x="0" y="30"/>
                </a:cxn>
                <a:cxn ang="0">
                  <a:pos x="6" y="21"/>
                </a:cxn>
                <a:cxn ang="0">
                  <a:pos x="6" y="15"/>
                </a:cxn>
                <a:cxn ang="0">
                  <a:pos x="6" y="15"/>
                </a:cxn>
              </a:cxnLst>
              <a:rect l="0" t="0" r="r" b="b"/>
              <a:pathLst>
                <a:path w="54" h="30">
                  <a:moveTo>
                    <a:pt x="6" y="15"/>
                  </a:moveTo>
                  <a:lnTo>
                    <a:pt x="6" y="15"/>
                  </a:lnTo>
                  <a:lnTo>
                    <a:pt x="3" y="6"/>
                  </a:lnTo>
                  <a:lnTo>
                    <a:pt x="0" y="0"/>
                  </a:lnTo>
                  <a:lnTo>
                    <a:pt x="0" y="0"/>
                  </a:lnTo>
                  <a:lnTo>
                    <a:pt x="27" y="9"/>
                  </a:lnTo>
                  <a:lnTo>
                    <a:pt x="54" y="15"/>
                  </a:lnTo>
                  <a:lnTo>
                    <a:pt x="54" y="15"/>
                  </a:lnTo>
                  <a:lnTo>
                    <a:pt x="27" y="21"/>
                  </a:lnTo>
                  <a:lnTo>
                    <a:pt x="0" y="30"/>
                  </a:lnTo>
                  <a:lnTo>
                    <a:pt x="0" y="30"/>
                  </a:lnTo>
                  <a:lnTo>
                    <a:pt x="6" y="21"/>
                  </a:lnTo>
                  <a:lnTo>
                    <a:pt x="6" y="15"/>
                  </a:lnTo>
                  <a:lnTo>
                    <a:pt x="6"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240" name="Rectangle 24"/>
            <p:cNvSpPr>
              <a:spLocks noChangeArrowheads="1"/>
            </p:cNvSpPr>
            <p:nvPr/>
          </p:nvSpPr>
          <p:spPr bwMode="auto">
            <a:xfrm>
              <a:off x="7483475" y="5319713"/>
              <a:ext cx="596900" cy="182562"/>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 </a:t>
              </a:r>
              <a:r>
                <a:rPr lang="en-US" altLang="zh-TW" sz="1200" i="1">
                  <a:solidFill>
                    <a:srgbClr val="000000"/>
                  </a:solidFill>
                  <a:ea typeface="新細明體" pitchFamily="18" charset="-120"/>
                </a:rPr>
                <a:t>x</a:t>
              </a:r>
              <a:r>
                <a:rPr lang="en-US" altLang="zh-TW" sz="1000" baseline="-25000">
                  <a:solidFill>
                    <a:srgbClr val="000000"/>
                  </a:solidFill>
                  <a:ea typeface="新細明體" pitchFamily="18" charset="-120"/>
                </a:rPr>
                <a:t>d </a:t>
              </a:r>
              <a:r>
                <a:rPr lang="en-US" altLang="zh-TW" sz="1200">
                  <a:solidFill>
                    <a:srgbClr val="000000"/>
                  </a:solidFill>
                  <a:ea typeface="新細明體" pitchFamily="18" charset="-120"/>
                </a:rPr>
                <a:t>(Input)</a:t>
              </a:r>
            </a:p>
          </p:txBody>
        </p:sp>
        <p:sp>
          <p:nvSpPr>
            <p:cNvPr id="9241" name="Rectangle 25"/>
            <p:cNvSpPr>
              <a:spLocks noChangeArrowheads="1"/>
            </p:cNvSpPr>
            <p:nvPr/>
          </p:nvSpPr>
          <p:spPr bwMode="auto">
            <a:xfrm>
              <a:off x="7310438" y="2971800"/>
              <a:ext cx="989012"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B% of full scale</a:t>
              </a:r>
              <a:endParaRPr lang="en-US" altLang="zh-TW" sz="1200">
                <a:ea typeface="新細明體" pitchFamily="18" charset="-120"/>
              </a:endParaRPr>
            </a:p>
          </p:txBody>
        </p:sp>
        <p:sp>
          <p:nvSpPr>
            <p:cNvPr id="9242" name="Rectangle 26"/>
            <p:cNvSpPr>
              <a:spLocks noChangeArrowheads="1"/>
            </p:cNvSpPr>
            <p:nvPr/>
          </p:nvSpPr>
          <p:spPr bwMode="auto">
            <a:xfrm>
              <a:off x="7134225" y="3392488"/>
              <a:ext cx="898525" cy="182562"/>
            </a:xfrm>
            <a:prstGeom prst="rect">
              <a:avLst/>
            </a:prstGeom>
            <a:noFill/>
            <a:ln w="9525">
              <a:noFill/>
              <a:miter lim="800000"/>
              <a:headEnd/>
              <a:tailEnd/>
            </a:ln>
          </p:spPr>
          <p:txBody>
            <a:bodyPr wrap="none" lIns="0" tIns="0" rIns="0" bIns="0">
              <a:spAutoFit/>
            </a:bodyPr>
            <a:lstStyle/>
            <a:p>
              <a:r>
                <a:rPr lang="en-US" altLang="zh-TW" sz="1200" dirty="0">
                  <a:solidFill>
                    <a:srgbClr val="000000"/>
                  </a:solidFill>
                  <a:ea typeface="新細明體" pitchFamily="18" charset="-120"/>
                </a:rPr>
                <a:t>A% of reading</a:t>
              </a:r>
              <a:endParaRPr lang="en-US" altLang="zh-TW" sz="1200" dirty="0">
                <a:ea typeface="新細明體" pitchFamily="18" charset="-120"/>
              </a:endParaRPr>
            </a:p>
          </p:txBody>
        </p:sp>
        <p:sp>
          <p:nvSpPr>
            <p:cNvPr id="9243" name="Rectangle 27"/>
            <p:cNvSpPr>
              <a:spLocks noChangeArrowheads="1"/>
            </p:cNvSpPr>
            <p:nvPr/>
          </p:nvSpPr>
          <p:spPr bwMode="auto">
            <a:xfrm>
              <a:off x="5865813" y="4791075"/>
              <a:ext cx="1393825"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Overall tolerance band</a:t>
              </a:r>
              <a:endParaRPr lang="en-US" altLang="zh-TW" sz="1200">
                <a:ea typeface="新細明體" pitchFamily="18" charset="-120"/>
              </a:endParaRPr>
            </a:p>
          </p:txBody>
        </p:sp>
        <p:sp>
          <p:nvSpPr>
            <p:cNvPr id="9244" name="Rectangle 28"/>
            <p:cNvSpPr>
              <a:spLocks noChangeArrowheads="1"/>
            </p:cNvSpPr>
            <p:nvPr/>
          </p:nvSpPr>
          <p:spPr bwMode="auto">
            <a:xfrm>
              <a:off x="7912100" y="2419350"/>
              <a:ext cx="839788" cy="365125"/>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Least-squares</a:t>
              </a:r>
            </a:p>
            <a:p>
              <a:r>
                <a:rPr lang="en-US" altLang="zh-TW" sz="1200">
                  <a:solidFill>
                    <a:srgbClr val="000000"/>
                  </a:solidFill>
                  <a:ea typeface="新細明體" pitchFamily="18" charset="-120"/>
                </a:rPr>
                <a:t>straight line</a:t>
              </a:r>
              <a:endParaRPr lang="en-US" altLang="zh-TW" sz="1200">
                <a:ea typeface="新細明體" pitchFamily="18" charset="-120"/>
              </a:endParaRPr>
            </a:p>
          </p:txBody>
        </p:sp>
        <p:sp>
          <p:nvSpPr>
            <p:cNvPr id="9248" name="Rectangle 32"/>
            <p:cNvSpPr>
              <a:spLocks noChangeArrowheads="1"/>
            </p:cNvSpPr>
            <p:nvPr/>
          </p:nvSpPr>
          <p:spPr bwMode="auto">
            <a:xfrm>
              <a:off x="4859338" y="5626100"/>
              <a:ext cx="882650"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Point at which</a:t>
              </a:r>
              <a:endParaRPr lang="en-US" altLang="zh-TW" sz="1200">
                <a:ea typeface="新細明體" pitchFamily="18" charset="-120"/>
              </a:endParaRPr>
            </a:p>
          </p:txBody>
        </p:sp>
        <p:sp>
          <p:nvSpPr>
            <p:cNvPr id="9249" name="Rectangle 33"/>
            <p:cNvSpPr>
              <a:spLocks noChangeArrowheads="1"/>
            </p:cNvSpPr>
            <p:nvPr/>
          </p:nvSpPr>
          <p:spPr bwMode="auto">
            <a:xfrm>
              <a:off x="4859338" y="5778500"/>
              <a:ext cx="2049462"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A% of reading = B% of full scale</a:t>
              </a:r>
              <a:endParaRPr lang="en-US" altLang="zh-TW" sz="1200">
                <a:ea typeface="新細明體" pitchFamily="18" charset="-120"/>
              </a:endParaRPr>
            </a:p>
          </p:txBody>
        </p:sp>
        <p:sp>
          <p:nvSpPr>
            <p:cNvPr id="9251" name="Rectangle 35"/>
            <p:cNvSpPr>
              <a:spLocks noChangeArrowheads="1"/>
            </p:cNvSpPr>
            <p:nvPr/>
          </p:nvSpPr>
          <p:spPr bwMode="auto">
            <a:xfrm>
              <a:off x="4614863" y="2743200"/>
              <a:ext cx="669925" cy="182563"/>
            </a:xfrm>
            <a:prstGeom prst="rect">
              <a:avLst/>
            </a:prstGeom>
            <a:noFill/>
            <a:ln w="9525">
              <a:noFill/>
              <a:miter lim="800000"/>
              <a:headEnd/>
              <a:tailEnd/>
            </a:ln>
          </p:spPr>
          <p:txBody>
            <a:bodyPr wrap="none" lIns="0" tIns="0" rIns="0" bIns="0">
              <a:spAutoFit/>
            </a:bodyPr>
            <a:lstStyle/>
            <a:p>
              <a:r>
                <a:rPr lang="en-US" altLang="zh-TW" sz="1200">
                  <a:solidFill>
                    <a:srgbClr val="000000"/>
                  </a:solidFill>
                  <a:ea typeface="新細明體" pitchFamily="18" charset="-120"/>
                </a:rPr>
                <a:t> </a:t>
              </a:r>
              <a:r>
                <a:rPr lang="en-US" altLang="zh-TW" sz="1200" i="1">
                  <a:solidFill>
                    <a:srgbClr val="000000"/>
                  </a:solidFill>
                  <a:ea typeface="新細明體" pitchFamily="18" charset="-120"/>
                </a:rPr>
                <a:t>y </a:t>
              </a:r>
              <a:r>
                <a:rPr lang="en-US" altLang="zh-TW" sz="1200">
                  <a:solidFill>
                    <a:srgbClr val="000000"/>
                  </a:solidFill>
                  <a:ea typeface="新細明體" pitchFamily="18" charset="-120"/>
                </a:rPr>
                <a:t>(Output)</a:t>
              </a:r>
            </a:p>
          </p:txBody>
        </p:sp>
        <p:sp>
          <p:nvSpPr>
            <p:cNvPr id="9270" name="Line 54"/>
            <p:cNvSpPr>
              <a:spLocks noChangeShapeType="1"/>
            </p:cNvSpPr>
            <p:nvPr/>
          </p:nvSpPr>
          <p:spPr bwMode="auto">
            <a:xfrm flipV="1">
              <a:off x="5245100" y="4260850"/>
              <a:ext cx="85725" cy="71438"/>
            </a:xfrm>
            <a:prstGeom prst="line">
              <a:avLst/>
            </a:prstGeom>
            <a:noFill/>
            <a:ln w="19050">
              <a:solidFill>
                <a:srgbClr val="000000"/>
              </a:solidFill>
              <a:round/>
              <a:headEnd/>
              <a:tailEnd/>
            </a:ln>
          </p:spPr>
          <p:txBody>
            <a:bodyPr/>
            <a:lstStyle/>
            <a:p>
              <a:endParaRPr lang="zh-TW" altLang="en-US"/>
            </a:p>
          </p:txBody>
        </p:sp>
        <p:sp>
          <p:nvSpPr>
            <p:cNvPr id="9271" name="Line 55"/>
            <p:cNvSpPr>
              <a:spLocks noChangeShapeType="1"/>
            </p:cNvSpPr>
            <p:nvPr/>
          </p:nvSpPr>
          <p:spPr bwMode="auto">
            <a:xfrm flipV="1">
              <a:off x="5364163" y="4165600"/>
              <a:ext cx="85725" cy="71438"/>
            </a:xfrm>
            <a:prstGeom prst="line">
              <a:avLst/>
            </a:prstGeom>
            <a:noFill/>
            <a:ln w="19050">
              <a:solidFill>
                <a:srgbClr val="000000"/>
              </a:solidFill>
              <a:round/>
              <a:headEnd/>
              <a:tailEnd/>
            </a:ln>
          </p:spPr>
          <p:txBody>
            <a:bodyPr/>
            <a:lstStyle/>
            <a:p>
              <a:endParaRPr lang="zh-TW" altLang="en-US"/>
            </a:p>
          </p:txBody>
        </p:sp>
        <p:sp>
          <p:nvSpPr>
            <p:cNvPr id="9272" name="Line 56"/>
            <p:cNvSpPr>
              <a:spLocks noChangeShapeType="1"/>
            </p:cNvSpPr>
            <p:nvPr/>
          </p:nvSpPr>
          <p:spPr bwMode="auto">
            <a:xfrm flipV="1">
              <a:off x="5478463" y="4070350"/>
              <a:ext cx="90487" cy="71438"/>
            </a:xfrm>
            <a:prstGeom prst="line">
              <a:avLst/>
            </a:prstGeom>
            <a:noFill/>
            <a:ln w="19050">
              <a:solidFill>
                <a:srgbClr val="000000"/>
              </a:solidFill>
              <a:round/>
              <a:headEnd/>
              <a:tailEnd/>
            </a:ln>
          </p:spPr>
          <p:txBody>
            <a:bodyPr/>
            <a:lstStyle/>
            <a:p>
              <a:endParaRPr lang="zh-TW" altLang="en-US"/>
            </a:p>
          </p:txBody>
        </p:sp>
        <p:sp>
          <p:nvSpPr>
            <p:cNvPr id="9273" name="Line 57"/>
            <p:cNvSpPr>
              <a:spLocks noChangeShapeType="1"/>
            </p:cNvSpPr>
            <p:nvPr/>
          </p:nvSpPr>
          <p:spPr bwMode="auto">
            <a:xfrm flipV="1">
              <a:off x="5597525" y="3973513"/>
              <a:ext cx="92075" cy="71437"/>
            </a:xfrm>
            <a:prstGeom prst="line">
              <a:avLst/>
            </a:prstGeom>
            <a:noFill/>
            <a:ln w="19050">
              <a:solidFill>
                <a:srgbClr val="000000"/>
              </a:solidFill>
              <a:round/>
              <a:headEnd/>
              <a:tailEnd/>
            </a:ln>
          </p:spPr>
          <p:txBody>
            <a:bodyPr/>
            <a:lstStyle/>
            <a:p>
              <a:endParaRPr lang="zh-TW" altLang="en-US"/>
            </a:p>
          </p:txBody>
        </p:sp>
        <p:sp>
          <p:nvSpPr>
            <p:cNvPr id="9274" name="Line 58"/>
            <p:cNvSpPr>
              <a:spLocks noChangeShapeType="1"/>
            </p:cNvSpPr>
            <p:nvPr/>
          </p:nvSpPr>
          <p:spPr bwMode="auto">
            <a:xfrm flipV="1">
              <a:off x="5718175" y="3873500"/>
              <a:ext cx="85725" cy="71438"/>
            </a:xfrm>
            <a:prstGeom prst="line">
              <a:avLst/>
            </a:prstGeom>
            <a:noFill/>
            <a:ln w="19050">
              <a:solidFill>
                <a:srgbClr val="000000"/>
              </a:solidFill>
              <a:round/>
              <a:headEnd/>
              <a:tailEnd/>
            </a:ln>
          </p:spPr>
          <p:txBody>
            <a:bodyPr/>
            <a:lstStyle/>
            <a:p>
              <a:endParaRPr lang="zh-TW" altLang="en-US"/>
            </a:p>
          </p:txBody>
        </p:sp>
        <p:sp>
          <p:nvSpPr>
            <p:cNvPr id="9275" name="Line 59"/>
            <p:cNvSpPr>
              <a:spLocks noChangeShapeType="1"/>
            </p:cNvSpPr>
            <p:nvPr/>
          </p:nvSpPr>
          <p:spPr bwMode="auto">
            <a:xfrm flipV="1">
              <a:off x="5837238" y="3778250"/>
              <a:ext cx="85725" cy="71438"/>
            </a:xfrm>
            <a:prstGeom prst="line">
              <a:avLst/>
            </a:prstGeom>
            <a:noFill/>
            <a:ln w="19050">
              <a:solidFill>
                <a:srgbClr val="000000"/>
              </a:solidFill>
              <a:round/>
              <a:headEnd/>
              <a:tailEnd/>
            </a:ln>
          </p:spPr>
          <p:txBody>
            <a:bodyPr/>
            <a:lstStyle/>
            <a:p>
              <a:endParaRPr lang="zh-TW" altLang="en-US"/>
            </a:p>
          </p:txBody>
        </p:sp>
        <p:sp>
          <p:nvSpPr>
            <p:cNvPr id="9276" name="Line 60"/>
            <p:cNvSpPr>
              <a:spLocks noChangeShapeType="1"/>
            </p:cNvSpPr>
            <p:nvPr/>
          </p:nvSpPr>
          <p:spPr bwMode="auto">
            <a:xfrm flipV="1">
              <a:off x="5951538" y="3683000"/>
              <a:ext cx="90487" cy="71438"/>
            </a:xfrm>
            <a:prstGeom prst="line">
              <a:avLst/>
            </a:prstGeom>
            <a:noFill/>
            <a:ln w="19050">
              <a:solidFill>
                <a:srgbClr val="000000"/>
              </a:solidFill>
              <a:round/>
              <a:headEnd/>
              <a:tailEnd/>
            </a:ln>
          </p:spPr>
          <p:txBody>
            <a:bodyPr/>
            <a:lstStyle/>
            <a:p>
              <a:endParaRPr lang="zh-TW" altLang="en-US"/>
            </a:p>
          </p:txBody>
        </p:sp>
        <p:sp>
          <p:nvSpPr>
            <p:cNvPr id="9277" name="Line 61"/>
            <p:cNvSpPr>
              <a:spLocks noChangeShapeType="1"/>
            </p:cNvSpPr>
            <p:nvPr/>
          </p:nvSpPr>
          <p:spPr bwMode="auto">
            <a:xfrm flipV="1">
              <a:off x="6070600" y="3582988"/>
              <a:ext cx="90488" cy="76200"/>
            </a:xfrm>
            <a:prstGeom prst="line">
              <a:avLst/>
            </a:prstGeom>
            <a:noFill/>
            <a:ln w="19050">
              <a:solidFill>
                <a:srgbClr val="000000"/>
              </a:solidFill>
              <a:round/>
              <a:headEnd/>
              <a:tailEnd/>
            </a:ln>
          </p:spPr>
          <p:txBody>
            <a:bodyPr/>
            <a:lstStyle/>
            <a:p>
              <a:endParaRPr lang="zh-TW" altLang="en-US"/>
            </a:p>
          </p:txBody>
        </p:sp>
        <p:sp>
          <p:nvSpPr>
            <p:cNvPr id="9278" name="Line 62"/>
            <p:cNvSpPr>
              <a:spLocks noChangeShapeType="1"/>
            </p:cNvSpPr>
            <p:nvPr/>
          </p:nvSpPr>
          <p:spPr bwMode="auto">
            <a:xfrm flipV="1">
              <a:off x="6189663" y="3487738"/>
              <a:ext cx="85725" cy="71437"/>
            </a:xfrm>
            <a:prstGeom prst="line">
              <a:avLst/>
            </a:prstGeom>
            <a:noFill/>
            <a:ln w="19050">
              <a:solidFill>
                <a:srgbClr val="000000"/>
              </a:solidFill>
              <a:round/>
              <a:headEnd/>
              <a:tailEnd/>
            </a:ln>
          </p:spPr>
          <p:txBody>
            <a:bodyPr/>
            <a:lstStyle/>
            <a:p>
              <a:endParaRPr lang="zh-TW" altLang="en-US"/>
            </a:p>
          </p:txBody>
        </p:sp>
        <p:sp>
          <p:nvSpPr>
            <p:cNvPr id="9279" name="Line 63"/>
            <p:cNvSpPr>
              <a:spLocks noChangeShapeType="1"/>
            </p:cNvSpPr>
            <p:nvPr/>
          </p:nvSpPr>
          <p:spPr bwMode="auto">
            <a:xfrm flipV="1">
              <a:off x="6308725" y="3392488"/>
              <a:ext cx="85725" cy="71437"/>
            </a:xfrm>
            <a:prstGeom prst="line">
              <a:avLst/>
            </a:prstGeom>
            <a:noFill/>
            <a:ln w="19050">
              <a:solidFill>
                <a:srgbClr val="000000"/>
              </a:solidFill>
              <a:round/>
              <a:headEnd/>
              <a:tailEnd/>
            </a:ln>
          </p:spPr>
          <p:txBody>
            <a:bodyPr/>
            <a:lstStyle/>
            <a:p>
              <a:endParaRPr lang="zh-TW" altLang="en-US"/>
            </a:p>
          </p:txBody>
        </p:sp>
        <p:sp>
          <p:nvSpPr>
            <p:cNvPr id="9280" name="Line 64"/>
            <p:cNvSpPr>
              <a:spLocks noChangeShapeType="1"/>
            </p:cNvSpPr>
            <p:nvPr/>
          </p:nvSpPr>
          <p:spPr bwMode="auto">
            <a:xfrm flipV="1">
              <a:off x="6423025" y="3297238"/>
              <a:ext cx="90488" cy="71437"/>
            </a:xfrm>
            <a:prstGeom prst="line">
              <a:avLst/>
            </a:prstGeom>
            <a:noFill/>
            <a:ln w="19050">
              <a:solidFill>
                <a:srgbClr val="000000"/>
              </a:solidFill>
              <a:round/>
              <a:headEnd/>
              <a:tailEnd/>
            </a:ln>
          </p:spPr>
          <p:txBody>
            <a:bodyPr/>
            <a:lstStyle/>
            <a:p>
              <a:endParaRPr lang="zh-TW" altLang="en-US"/>
            </a:p>
          </p:txBody>
        </p:sp>
        <p:sp>
          <p:nvSpPr>
            <p:cNvPr id="9281" name="Line 65"/>
            <p:cNvSpPr>
              <a:spLocks noChangeShapeType="1"/>
            </p:cNvSpPr>
            <p:nvPr/>
          </p:nvSpPr>
          <p:spPr bwMode="auto">
            <a:xfrm flipV="1">
              <a:off x="6542088" y="3195638"/>
              <a:ext cx="92075" cy="77787"/>
            </a:xfrm>
            <a:prstGeom prst="line">
              <a:avLst/>
            </a:prstGeom>
            <a:noFill/>
            <a:ln w="19050">
              <a:solidFill>
                <a:srgbClr val="000000"/>
              </a:solidFill>
              <a:round/>
              <a:headEnd/>
              <a:tailEnd/>
            </a:ln>
          </p:spPr>
          <p:txBody>
            <a:bodyPr/>
            <a:lstStyle/>
            <a:p>
              <a:endParaRPr lang="zh-TW" altLang="en-US"/>
            </a:p>
          </p:txBody>
        </p:sp>
        <p:sp>
          <p:nvSpPr>
            <p:cNvPr id="9282" name="Line 66"/>
            <p:cNvSpPr>
              <a:spLocks noChangeShapeType="1"/>
            </p:cNvSpPr>
            <p:nvPr/>
          </p:nvSpPr>
          <p:spPr bwMode="auto">
            <a:xfrm flipV="1">
              <a:off x="6662738" y="3100388"/>
              <a:ext cx="90487" cy="71437"/>
            </a:xfrm>
            <a:prstGeom prst="line">
              <a:avLst/>
            </a:prstGeom>
            <a:noFill/>
            <a:ln w="19050">
              <a:solidFill>
                <a:srgbClr val="000000"/>
              </a:solidFill>
              <a:round/>
              <a:headEnd/>
              <a:tailEnd/>
            </a:ln>
          </p:spPr>
          <p:txBody>
            <a:bodyPr/>
            <a:lstStyle/>
            <a:p>
              <a:endParaRPr lang="zh-TW" altLang="en-US"/>
            </a:p>
          </p:txBody>
        </p:sp>
        <p:sp>
          <p:nvSpPr>
            <p:cNvPr id="9283" name="Line 67"/>
            <p:cNvSpPr>
              <a:spLocks noChangeShapeType="1"/>
            </p:cNvSpPr>
            <p:nvPr/>
          </p:nvSpPr>
          <p:spPr bwMode="auto">
            <a:xfrm flipV="1">
              <a:off x="6781800" y="3005138"/>
              <a:ext cx="85725" cy="71437"/>
            </a:xfrm>
            <a:prstGeom prst="line">
              <a:avLst/>
            </a:prstGeom>
            <a:noFill/>
            <a:ln w="19050">
              <a:solidFill>
                <a:srgbClr val="000000"/>
              </a:solidFill>
              <a:round/>
              <a:headEnd/>
              <a:tailEnd/>
            </a:ln>
          </p:spPr>
          <p:txBody>
            <a:bodyPr/>
            <a:lstStyle/>
            <a:p>
              <a:endParaRPr lang="zh-TW" altLang="en-US"/>
            </a:p>
          </p:txBody>
        </p:sp>
        <p:sp>
          <p:nvSpPr>
            <p:cNvPr id="9284" name="Line 68"/>
            <p:cNvSpPr>
              <a:spLocks noChangeShapeType="1"/>
            </p:cNvSpPr>
            <p:nvPr/>
          </p:nvSpPr>
          <p:spPr bwMode="auto">
            <a:xfrm flipV="1">
              <a:off x="6896100" y="2909888"/>
              <a:ext cx="90488" cy="71437"/>
            </a:xfrm>
            <a:prstGeom prst="line">
              <a:avLst/>
            </a:prstGeom>
            <a:noFill/>
            <a:ln w="19050">
              <a:solidFill>
                <a:srgbClr val="000000"/>
              </a:solidFill>
              <a:round/>
              <a:headEnd/>
              <a:tailEnd/>
            </a:ln>
          </p:spPr>
          <p:txBody>
            <a:bodyPr/>
            <a:lstStyle/>
            <a:p>
              <a:endParaRPr lang="zh-TW" altLang="en-US"/>
            </a:p>
          </p:txBody>
        </p:sp>
        <p:sp>
          <p:nvSpPr>
            <p:cNvPr id="9285" name="Line 69"/>
            <p:cNvSpPr>
              <a:spLocks noChangeShapeType="1"/>
            </p:cNvSpPr>
            <p:nvPr/>
          </p:nvSpPr>
          <p:spPr bwMode="auto">
            <a:xfrm flipV="1">
              <a:off x="7015163" y="2809875"/>
              <a:ext cx="90487" cy="76200"/>
            </a:xfrm>
            <a:prstGeom prst="line">
              <a:avLst/>
            </a:prstGeom>
            <a:noFill/>
            <a:ln w="19050">
              <a:solidFill>
                <a:srgbClr val="000000"/>
              </a:solidFill>
              <a:round/>
              <a:headEnd/>
              <a:tailEnd/>
            </a:ln>
          </p:spPr>
          <p:txBody>
            <a:bodyPr/>
            <a:lstStyle/>
            <a:p>
              <a:endParaRPr lang="zh-TW" altLang="en-US"/>
            </a:p>
          </p:txBody>
        </p:sp>
        <p:sp>
          <p:nvSpPr>
            <p:cNvPr id="9286" name="Line 70"/>
            <p:cNvSpPr>
              <a:spLocks noChangeShapeType="1"/>
            </p:cNvSpPr>
            <p:nvPr/>
          </p:nvSpPr>
          <p:spPr bwMode="auto">
            <a:xfrm flipV="1">
              <a:off x="7134225" y="2714625"/>
              <a:ext cx="90488" cy="71438"/>
            </a:xfrm>
            <a:prstGeom prst="line">
              <a:avLst/>
            </a:prstGeom>
            <a:noFill/>
            <a:ln w="19050">
              <a:solidFill>
                <a:srgbClr val="000000"/>
              </a:solidFill>
              <a:round/>
              <a:headEnd/>
              <a:tailEnd/>
            </a:ln>
          </p:spPr>
          <p:txBody>
            <a:bodyPr/>
            <a:lstStyle/>
            <a:p>
              <a:endParaRPr lang="zh-TW" altLang="en-US"/>
            </a:p>
          </p:txBody>
        </p:sp>
        <p:sp>
          <p:nvSpPr>
            <p:cNvPr id="9287" name="Line 71"/>
            <p:cNvSpPr>
              <a:spLocks noChangeShapeType="1"/>
            </p:cNvSpPr>
            <p:nvPr/>
          </p:nvSpPr>
          <p:spPr bwMode="auto">
            <a:xfrm flipV="1">
              <a:off x="7253288" y="2643188"/>
              <a:ext cx="57150" cy="47625"/>
            </a:xfrm>
            <a:prstGeom prst="line">
              <a:avLst/>
            </a:prstGeom>
            <a:noFill/>
            <a:ln w="19050">
              <a:solidFill>
                <a:srgbClr val="000000"/>
              </a:solidFill>
              <a:round/>
              <a:headEnd/>
              <a:tailEnd/>
            </a:ln>
          </p:spPr>
          <p:txBody>
            <a:bodyPr/>
            <a:lstStyle/>
            <a:p>
              <a:endParaRPr lang="zh-TW" altLang="en-US"/>
            </a:p>
          </p:txBody>
        </p:sp>
        <p:sp>
          <p:nvSpPr>
            <p:cNvPr id="9288" name="Line 72"/>
            <p:cNvSpPr>
              <a:spLocks noChangeShapeType="1"/>
            </p:cNvSpPr>
            <p:nvPr/>
          </p:nvSpPr>
          <p:spPr bwMode="auto">
            <a:xfrm flipV="1">
              <a:off x="4467225" y="4337050"/>
              <a:ext cx="777875" cy="635000"/>
            </a:xfrm>
            <a:prstGeom prst="line">
              <a:avLst/>
            </a:prstGeom>
            <a:noFill/>
            <a:ln w="19050">
              <a:solidFill>
                <a:srgbClr val="000000"/>
              </a:solidFill>
              <a:round/>
              <a:headEnd/>
              <a:tailEnd/>
            </a:ln>
          </p:spPr>
          <p:txBody>
            <a:bodyPr/>
            <a:lstStyle/>
            <a:p>
              <a:endParaRPr lang="zh-TW" altLang="en-US"/>
            </a:p>
          </p:txBody>
        </p:sp>
        <p:sp>
          <p:nvSpPr>
            <p:cNvPr id="9289" name="Line 73"/>
            <p:cNvSpPr>
              <a:spLocks noChangeShapeType="1"/>
            </p:cNvSpPr>
            <p:nvPr/>
          </p:nvSpPr>
          <p:spPr bwMode="auto">
            <a:xfrm flipV="1">
              <a:off x="5245100" y="2365375"/>
              <a:ext cx="1665288" cy="1971675"/>
            </a:xfrm>
            <a:prstGeom prst="line">
              <a:avLst/>
            </a:prstGeom>
            <a:noFill/>
            <a:ln w="19050">
              <a:solidFill>
                <a:srgbClr val="000000"/>
              </a:solidFill>
              <a:round/>
              <a:headEnd/>
              <a:tailEnd/>
            </a:ln>
          </p:spPr>
          <p:txBody>
            <a:bodyPr/>
            <a:lstStyle/>
            <a:p>
              <a:endParaRPr lang="zh-TW" altLang="en-US"/>
            </a:p>
          </p:txBody>
        </p:sp>
        <p:sp>
          <p:nvSpPr>
            <p:cNvPr id="9290" name="Line 74"/>
            <p:cNvSpPr>
              <a:spLocks noChangeShapeType="1"/>
            </p:cNvSpPr>
            <p:nvPr/>
          </p:nvSpPr>
          <p:spPr bwMode="auto">
            <a:xfrm flipV="1">
              <a:off x="4462463" y="4337050"/>
              <a:ext cx="782637" cy="920750"/>
            </a:xfrm>
            <a:prstGeom prst="line">
              <a:avLst/>
            </a:prstGeom>
            <a:noFill/>
            <a:ln w="19050">
              <a:solidFill>
                <a:srgbClr val="000000"/>
              </a:solidFill>
              <a:round/>
              <a:headEnd/>
              <a:tailEnd/>
            </a:ln>
          </p:spPr>
          <p:txBody>
            <a:bodyPr/>
            <a:lstStyle/>
            <a:p>
              <a:endParaRPr lang="zh-TW" altLang="en-US"/>
            </a:p>
          </p:txBody>
        </p:sp>
        <p:sp>
          <p:nvSpPr>
            <p:cNvPr id="9291" name="Line 75"/>
            <p:cNvSpPr>
              <a:spLocks noChangeShapeType="1"/>
            </p:cNvSpPr>
            <p:nvPr/>
          </p:nvSpPr>
          <p:spPr bwMode="auto">
            <a:xfrm flipV="1">
              <a:off x="4557713" y="2719388"/>
              <a:ext cx="2944812" cy="2457450"/>
            </a:xfrm>
            <a:prstGeom prst="line">
              <a:avLst/>
            </a:prstGeom>
            <a:noFill/>
            <a:ln w="9525">
              <a:solidFill>
                <a:srgbClr val="000000"/>
              </a:solidFill>
              <a:round/>
              <a:headEnd/>
              <a:tailEnd/>
            </a:ln>
          </p:spPr>
          <p:txBody>
            <a:bodyPr/>
            <a:lstStyle/>
            <a:p>
              <a:endParaRPr lang="zh-TW" altLang="en-US"/>
            </a:p>
          </p:txBody>
        </p:sp>
        <p:sp>
          <p:nvSpPr>
            <p:cNvPr id="9292" name="Line 76"/>
            <p:cNvSpPr>
              <a:spLocks noChangeShapeType="1"/>
            </p:cNvSpPr>
            <p:nvPr/>
          </p:nvSpPr>
          <p:spPr bwMode="auto">
            <a:xfrm flipV="1">
              <a:off x="5245100" y="3616325"/>
              <a:ext cx="2314575" cy="1225550"/>
            </a:xfrm>
            <a:prstGeom prst="line">
              <a:avLst/>
            </a:prstGeom>
            <a:noFill/>
            <a:ln w="19050">
              <a:solidFill>
                <a:srgbClr val="000000"/>
              </a:solidFill>
              <a:round/>
              <a:headEnd/>
              <a:tailEnd/>
            </a:ln>
          </p:spPr>
          <p:txBody>
            <a:bodyPr/>
            <a:lstStyle/>
            <a:p>
              <a:endParaRPr lang="zh-TW" altLang="en-US"/>
            </a:p>
          </p:txBody>
        </p:sp>
        <p:sp>
          <p:nvSpPr>
            <p:cNvPr id="9293" name="Line 77"/>
            <p:cNvSpPr>
              <a:spLocks noChangeShapeType="1"/>
            </p:cNvSpPr>
            <p:nvPr/>
          </p:nvSpPr>
          <p:spPr bwMode="auto">
            <a:xfrm flipV="1">
              <a:off x="4462463" y="4841875"/>
              <a:ext cx="782637" cy="415925"/>
            </a:xfrm>
            <a:prstGeom prst="line">
              <a:avLst/>
            </a:prstGeom>
            <a:noFill/>
            <a:ln w="19050">
              <a:solidFill>
                <a:srgbClr val="000000"/>
              </a:solidFill>
              <a:round/>
              <a:headEnd/>
              <a:tailEnd/>
            </a:ln>
          </p:spPr>
          <p:txBody>
            <a:bodyPr/>
            <a:lstStyle/>
            <a:p>
              <a:endParaRPr lang="zh-TW" altLang="en-US"/>
            </a:p>
          </p:txBody>
        </p:sp>
        <p:sp>
          <p:nvSpPr>
            <p:cNvPr id="9294" name="Line 78"/>
            <p:cNvSpPr>
              <a:spLocks noChangeShapeType="1"/>
            </p:cNvSpPr>
            <p:nvPr/>
          </p:nvSpPr>
          <p:spPr bwMode="auto">
            <a:xfrm flipV="1">
              <a:off x="5245100" y="4770438"/>
              <a:ext cx="85725" cy="71437"/>
            </a:xfrm>
            <a:prstGeom prst="line">
              <a:avLst/>
            </a:prstGeom>
            <a:noFill/>
            <a:ln w="19050">
              <a:solidFill>
                <a:srgbClr val="000000"/>
              </a:solidFill>
              <a:round/>
              <a:headEnd/>
              <a:tailEnd/>
            </a:ln>
          </p:spPr>
          <p:txBody>
            <a:bodyPr/>
            <a:lstStyle/>
            <a:p>
              <a:endParaRPr lang="zh-TW" altLang="en-US"/>
            </a:p>
          </p:txBody>
        </p:sp>
        <p:sp>
          <p:nvSpPr>
            <p:cNvPr id="9295" name="Line 79"/>
            <p:cNvSpPr>
              <a:spLocks noChangeShapeType="1"/>
            </p:cNvSpPr>
            <p:nvPr/>
          </p:nvSpPr>
          <p:spPr bwMode="auto">
            <a:xfrm flipV="1">
              <a:off x="5359400" y="4670425"/>
              <a:ext cx="90488" cy="76200"/>
            </a:xfrm>
            <a:prstGeom prst="line">
              <a:avLst/>
            </a:prstGeom>
            <a:noFill/>
            <a:ln w="19050">
              <a:solidFill>
                <a:srgbClr val="000000"/>
              </a:solidFill>
              <a:round/>
              <a:headEnd/>
              <a:tailEnd/>
            </a:ln>
          </p:spPr>
          <p:txBody>
            <a:bodyPr/>
            <a:lstStyle/>
            <a:p>
              <a:endParaRPr lang="zh-TW" altLang="en-US"/>
            </a:p>
          </p:txBody>
        </p:sp>
        <p:sp>
          <p:nvSpPr>
            <p:cNvPr id="9296" name="Line 80"/>
            <p:cNvSpPr>
              <a:spLocks noChangeShapeType="1"/>
            </p:cNvSpPr>
            <p:nvPr/>
          </p:nvSpPr>
          <p:spPr bwMode="auto">
            <a:xfrm flipV="1">
              <a:off x="5478463" y="4575175"/>
              <a:ext cx="85725" cy="71438"/>
            </a:xfrm>
            <a:prstGeom prst="line">
              <a:avLst/>
            </a:prstGeom>
            <a:noFill/>
            <a:ln w="19050">
              <a:solidFill>
                <a:srgbClr val="000000"/>
              </a:solidFill>
              <a:round/>
              <a:headEnd/>
              <a:tailEnd/>
            </a:ln>
          </p:spPr>
          <p:txBody>
            <a:bodyPr/>
            <a:lstStyle/>
            <a:p>
              <a:endParaRPr lang="zh-TW" altLang="en-US"/>
            </a:p>
          </p:txBody>
        </p:sp>
        <p:sp>
          <p:nvSpPr>
            <p:cNvPr id="9297" name="Line 81"/>
            <p:cNvSpPr>
              <a:spLocks noChangeShapeType="1"/>
            </p:cNvSpPr>
            <p:nvPr/>
          </p:nvSpPr>
          <p:spPr bwMode="auto">
            <a:xfrm flipV="1">
              <a:off x="5592763" y="4479925"/>
              <a:ext cx="92075" cy="71438"/>
            </a:xfrm>
            <a:prstGeom prst="line">
              <a:avLst/>
            </a:prstGeom>
            <a:noFill/>
            <a:ln w="19050">
              <a:solidFill>
                <a:srgbClr val="000000"/>
              </a:solidFill>
              <a:round/>
              <a:headEnd/>
              <a:tailEnd/>
            </a:ln>
          </p:spPr>
          <p:txBody>
            <a:bodyPr/>
            <a:lstStyle/>
            <a:p>
              <a:endParaRPr lang="zh-TW" altLang="en-US"/>
            </a:p>
          </p:txBody>
        </p:sp>
        <p:sp>
          <p:nvSpPr>
            <p:cNvPr id="9298" name="Line 82"/>
            <p:cNvSpPr>
              <a:spLocks noChangeShapeType="1"/>
            </p:cNvSpPr>
            <p:nvPr/>
          </p:nvSpPr>
          <p:spPr bwMode="auto">
            <a:xfrm flipV="1">
              <a:off x="5713413" y="4379913"/>
              <a:ext cx="85725" cy="71437"/>
            </a:xfrm>
            <a:prstGeom prst="line">
              <a:avLst/>
            </a:prstGeom>
            <a:noFill/>
            <a:ln w="19050">
              <a:solidFill>
                <a:srgbClr val="000000"/>
              </a:solidFill>
              <a:round/>
              <a:headEnd/>
              <a:tailEnd/>
            </a:ln>
          </p:spPr>
          <p:txBody>
            <a:bodyPr/>
            <a:lstStyle/>
            <a:p>
              <a:endParaRPr lang="zh-TW" altLang="en-US"/>
            </a:p>
          </p:txBody>
        </p:sp>
        <p:sp>
          <p:nvSpPr>
            <p:cNvPr id="9299" name="Line 83"/>
            <p:cNvSpPr>
              <a:spLocks noChangeShapeType="1"/>
            </p:cNvSpPr>
            <p:nvPr/>
          </p:nvSpPr>
          <p:spPr bwMode="auto">
            <a:xfrm flipV="1">
              <a:off x="5832475" y="4284663"/>
              <a:ext cx="85725" cy="71437"/>
            </a:xfrm>
            <a:prstGeom prst="line">
              <a:avLst/>
            </a:prstGeom>
            <a:noFill/>
            <a:ln w="19050">
              <a:solidFill>
                <a:srgbClr val="000000"/>
              </a:solidFill>
              <a:round/>
              <a:headEnd/>
              <a:tailEnd/>
            </a:ln>
          </p:spPr>
          <p:txBody>
            <a:bodyPr/>
            <a:lstStyle/>
            <a:p>
              <a:endParaRPr lang="zh-TW" altLang="en-US"/>
            </a:p>
          </p:txBody>
        </p:sp>
        <p:sp>
          <p:nvSpPr>
            <p:cNvPr id="9300" name="Line 84"/>
            <p:cNvSpPr>
              <a:spLocks noChangeShapeType="1"/>
            </p:cNvSpPr>
            <p:nvPr/>
          </p:nvSpPr>
          <p:spPr bwMode="auto">
            <a:xfrm flipV="1">
              <a:off x="5946775" y="4184650"/>
              <a:ext cx="90488" cy="76200"/>
            </a:xfrm>
            <a:prstGeom prst="line">
              <a:avLst/>
            </a:prstGeom>
            <a:noFill/>
            <a:ln w="19050">
              <a:solidFill>
                <a:srgbClr val="000000"/>
              </a:solidFill>
              <a:round/>
              <a:headEnd/>
              <a:tailEnd/>
            </a:ln>
          </p:spPr>
          <p:txBody>
            <a:bodyPr/>
            <a:lstStyle/>
            <a:p>
              <a:endParaRPr lang="zh-TW" altLang="en-US"/>
            </a:p>
          </p:txBody>
        </p:sp>
        <p:sp>
          <p:nvSpPr>
            <p:cNvPr id="9301" name="Line 85"/>
            <p:cNvSpPr>
              <a:spLocks noChangeShapeType="1"/>
            </p:cNvSpPr>
            <p:nvPr/>
          </p:nvSpPr>
          <p:spPr bwMode="auto">
            <a:xfrm flipV="1">
              <a:off x="6065838" y="4089400"/>
              <a:ext cx="85725" cy="71438"/>
            </a:xfrm>
            <a:prstGeom prst="line">
              <a:avLst/>
            </a:prstGeom>
            <a:noFill/>
            <a:ln w="19050">
              <a:solidFill>
                <a:srgbClr val="000000"/>
              </a:solidFill>
              <a:round/>
              <a:headEnd/>
              <a:tailEnd/>
            </a:ln>
          </p:spPr>
          <p:txBody>
            <a:bodyPr/>
            <a:lstStyle/>
            <a:p>
              <a:endParaRPr lang="zh-TW" altLang="en-US"/>
            </a:p>
          </p:txBody>
        </p:sp>
        <p:sp>
          <p:nvSpPr>
            <p:cNvPr id="9302" name="Line 86"/>
            <p:cNvSpPr>
              <a:spLocks noChangeShapeType="1"/>
            </p:cNvSpPr>
            <p:nvPr/>
          </p:nvSpPr>
          <p:spPr bwMode="auto">
            <a:xfrm flipV="1">
              <a:off x="6180138" y="3987800"/>
              <a:ext cx="90487" cy="77788"/>
            </a:xfrm>
            <a:prstGeom prst="line">
              <a:avLst/>
            </a:prstGeom>
            <a:noFill/>
            <a:ln w="19050">
              <a:solidFill>
                <a:srgbClr val="000000"/>
              </a:solidFill>
              <a:round/>
              <a:headEnd/>
              <a:tailEnd/>
            </a:ln>
          </p:spPr>
          <p:txBody>
            <a:bodyPr/>
            <a:lstStyle/>
            <a:p>
              <a:endParaRPr lang="zh-TW" altLang="en-US"/>
            </a:p>
          </p:txBody>
        </p:sp>
        <p:sp>
          <p:nvSpPr>
            <p:cNvPr id="9303" name="Line 87"/>
            <p:cNvSpPr>
              <a:spLocks noChangeShapeType="1"/>
            </p:cNvSpPr>
            <p:nvPr/>
          </p:nvSpPr>
          <p:spPr bwMode="auto">
            <a:xfrm flipV="1">
              <a:off x="6299200" y="3892550"/>
              <a:ext cx="85725" cy="71438"/>
            </a:xfrm>
            <a:prstGeom prst="line">
              <a:avLst/>
            </a:prstGeom>
            <a:noFill/>
            <a:ln w="19050">
              <a:solidFill>
                <a:srgbClr val="000000"/>
              </a:solidFill>
              <a:round/>
              <a:headEnd/>
              <a:tailEnd/>
            </a:ln>
          </p:spPr>
          <p:txBody>
            <a:bodyPr/>
            <a:lstStyle/>
            <a:p>
              <a:endParaRPr lang="zh-TW" altLang="en-US"/>
            </a:p>
          </p:txBody>
        </p:sp>
        <p:sp>
          <p:nvSpPr>
            <p:cNvPr id="9304" name="Line 88"/>
            <p:cNvSpPr>
              <a:spLocks noChangeShapeType="1"/>
            </p:cNvSpPr>
            <p:nvPr/>
          </p:nvSpPr>
          <p:spPr bwMode="auto">
            <a:xfrm flipV="1">
              <a:off x="6418263" y="3792538"/>
              <a:ext cx="85725" cy="76200"/>
            </a:xfrm>
            <a:prstGeom prst="line">
              <a:avLst/>
            </a:prstGeom>
            <a:noFill/>
            <a:ln w="19050">
              <a:solidFill>
                <a:srgbClr val="000000"/>
              </a:solidFill>
              <a:round/>
              <a:headEnd/>
              <a:tailEnd/>
            </a:ln>
          </p:spPr>
          <p:txBody>
            <a:bodyPr/>
            <a:lstStyle/>
            <a:p>
              <a:endParaRPr lang="zh-TW" altLang="en-US"/>
            </a:p>
          </p:txBody>
        </p:sp>
        <p:sp>
          <p:nvSpPr>
            <p:cNvPr id="9305" name="Line 89"/>
            <p:cNvSpPr>
              <a:spLocks noChangeShapeType="1"/>
            </p:cNvSpPr>
            <p:nvPr/>
          </p:nvSpPr>
          <p:spPr bwMode="auto">
            <a:xfrm flipV="1">
              <a:off x="6532563" y="3697288"/>
              <a:ext cx="92075" cy="71437"/>
            </a:xfrm>
            <a:prstGeom prst="line">
              <a:avLst/>
            </a:prstGeom>
            <a:noFill/>
            <a:ln w="19050">
              <a:solidFill>
                <a:srgbClr val="000000"/>
              </a:solidFill>
              <a:round/>
              <a:headEnd/>
              <a:tailEnd/>
            </a:ln>
          </p:spPr>
          <p:txBody>
            <a:bodyPr/>
            <a:lstStyle/>
            <a:p>
              <a:endParaRPr lang="zh-TW" altLang="en-US"/>
            </a:p>
          </p:txBody>
        </p:sp>
        <p:sp>
          <p:nvSpPr>
            <p:cNvPr id="9306" name="Line 90"/>
            <p:cNvSpPr>
              <a:spLocks noChangeShapeType="1"/>
            </p:cNvSpPr>
            <p:nvPr/>
          </p:nvSpPr>
          <p:spPr bwMode="auto">
            <a:xfrm flipV="1">
              <a:off x="6653213" y="3597275"/>
              <a:ext cx="85725" cy="76200"/>
            </a:xfrm>
            <a:prstGeom prst="line">
              <a:avLst/>
            </a:prstGeom>
            <a:noFill/>
            <a:ln w="19050">
              <a:solidFill>
                <a:srgbClr val="000000"/>
              </a:solidFill>
              <a:round/>
              <a:headEnd/>
              <a:tailEnd/>
            </a:ln>
          </p:spPr>
          <p:txBody>
            <a:bodyPr/>
            <a:lstStyle/>
            <a:p>
              <a:endParaRPr lang="zh-TW" altLang="en-US"/>
            </a:p>
          </p:txBody>
        </p:sp>
        <p:sp>
          <p:nvSpPr>
            <p:cNvPr id="9307" name="Line 91"/>
            <p:cNvSpPr>
              <a:spLocks noChangeShapeType="1"/>
            </p:cNvSpPr>
            <p:nvPr/>
          </p:nvSpPr>
          <p:spPr bwMode="auto">
            <a:xfrm flipV="1">
              <a:off x="6767513" y="3502025"/>
              <a:ext cx="90487" cy="71438"/>
            </a:xfrm>
            <a:prstGeom prst="line">
              <a:avLst/>
            </a:prstGeom>
            <a:noFill/>
            <a:ln w="19050">
              <a:solidFill>
                <a:srgbClr val="000000"/>
              </a:solidFill>
              <a:round/>
              <a:headEnd/>
              <a:tailEnd/>
            </a:ln>
          </p:spPr>
          <p:txBody>
            <a:bodyPr/>
            <a:lstStyle/>
            <a:p>
              <a:endParaRPr lang="zh-TW" altLang="en-US"/>
            </a:p>
          </p:txBody>
        </p:sp>
        <p:sp>
          <p:nvSpPr>
            <p:cNvPr id="9308" name="Line 92"/>
            <p:cNvSpPr>
              <a:spLocks noChangeShapeType="1"/>
            </p:cNvSpPr>
            <p:nvPr/>
          </p:nvSpPr>
          <p:spPr bwMode="auto">
            <a:xfrm flipV="1">
              <a:off x="6886575" y="3406775"/>
              <a:ext cx="90488" cy="71438"/>
            </a:xfrm>
            <a:prstGeom prst="line">
              <a:avLst/>
            </a:prstGeom>
            <a:noFill/>
            <a:ln w="19050">
              <a:solidFill>
                <a:srgbClr val="000000"/>
              </a:solidFill>
              <a:round/>
              <a:headEnd/>
              <a:tailEnd/>
            </a:ln>
          </p:spPr>
          <p:txBody>
            <a:bodyPr/>
            <a:lstStyle/>
            <a:p>
              <a:endParaRPr lang="zh-TW" altLang="en-US"/>
            </a:p>
          </p:txBody>
        </p:sp>
        <p:sp>
          <p:nvSpPr>
            <p:cNvPr id="9309" name="Line 93"/>
            <p:cNvSpPr>
              <a:spLocks noChangeShapeType="1"/>
            </p:cNvSpPr>
            <p:nvPr/>
          </p:nvSpPr>
          <p:spPr bwMode="auto">
            <a:xfrm flipV="1">
              <a:off x="7005638" y="3306763"/>
              <a:ext cx="85725" cy="71437"/>
            </a:xfrm>
            <a:prstGeom prst="line">
              <a:avLst/>
            </a:prstGeom>
            <a:noFill/>
            <a:ln w="19050">
              <a:solidFill>
                <a:srgbClr val="000000"/>
              </a:solidFill>
              <a:round/>
              <a:headEnd/>
              <a:tailEnd/>
            </a:ln>
          </p:spPr>
          <p:txBody>
            <a:bodyPr/>
            <a:lstStyle/>
            <a:p>
              <a:endParaRPr lang="zh-TW" altLang="en-US"/>
            </a:p>
          </p:txBody>
        </p:sp>
        <p:sp>
          <p:nvSpPr>
            <p:cNvPr id="9310" name="Line 94"/>
            <p:cNvSpPr>
              <a:spLocks noChangeShapeType="1"/>
            </p:cNvSpPr>
            <p:nvPr/>
          </p:nvSpPr>
          <p:spPr bwMode="auto">
            <a:xfrm flipV="1">
              <a:off x="7119938" y="3209925"/>
              <a:ext cx="90487" cy="73025"/>
            </a:xfrm>
            <a:prstGeom prst="line">
              <a:avLst/>
            </a:prstGeom>
            <a:noFill/>
            <a:ln w="19050">
              <a:solidFill>
                <a:srgbClr val="000000"/>
              </a:solidFill>
              <a:round/>
              <a:headEnd/>
              <a:tailEnd/>
            </a:ln>
          </p:spPr>
          <p:txBody>
            <a:bodyPr/>
            <a:lstStyle/>
            <a:p>
              <a:endParaRPr lang="zh-TW" altLang="en-US"/>
            </a:p>
          </p:txBody>
        </p:sp>
        <p:sp>
          <p:nvSpPr>
            <p:cNvPr id="9311" name="Line 95"/>
            <p:cNvSpPr>
              <a:spLocks noChangeShapeType="1"/>
            </p:cNvSpPr>
            <p:nvPr/>
          </p:nvSpPr>
          <p:spPr bwMode="auto">
            <a:xfrm flipV="1">
              <a:off x="7239000" y="3148013"/>
              <a:ext cx="42863" cy="38100"/>
            </a:xfrm>
            <a:prstGeom prst="line">
              <a:avLst/>
            </a:prstGeom>
            <a:noFill/>
            <a:ln w="19050">
              <a:solidFill>
                <a:srgbClr val="000000"/>
              </a:solidFill>
              <a:round/>
              <a:headEnd/>
              <a:tailEnd/>
            </a:ln>
          </p:spPr>
          <p:txBody>
            <a:bodyPr/>
            <a:lstStyle/>
            <a:p>
              <a:endParaRPr lang="zh-TW" altLang="en-US"/>
            </a:p>
          </p:txBody>
        </p:sp>
        <p:sp>
          <p:nvSpPr>
            <p:cNvPr id="9312" name="Line 96"/>
            <p:cNvSpPr>
              <a:spLocks noChangeShapeType="1"/>
            </p:cNvSpPr>
            <p:nvPr/>
          </p:nvSpPr>
          <p:spPr bwMode="auto">
            <a:xfrm flipV="1">
              <a:off x="4749800" y="4841875"/>
              <a:ext cx="495300" cy="415925"/>
            </a:xfrm>
            <a:prstGeom prst="line">
              <a:avLst/>
            </a:prstGeom>
            <a:noFill/>
            <a:ln w="19050">
              <a:solidFill>
                <a:srgbClr val="000000"/>
              </a:solidFill>
              <a:round/>
              <a:headEnd/>
              <a:tailEnd/>
            </a:ln>
          </p:spPr>
          <p:txBody>
            <a:bodyPr/>
            <a:lstStyle/>
            <a:p>
              <a:endParaRPr lang="zh-TW" altLang="en-US"/>
            </a:p>
          </p:txBody>
        </p:sp>
        <p:sp>
          <p:nvSpPr>
            <p:cNvPr id="9313" name="Line 97"/>
            <p:cNvSpPr>
              <a:spLocks noChangeShapeType="1"/>
            </p:cNvSpPr>
            <p:nvPr/>
          </p:nvSpPr>
          <p:spPr bwMode="auto">
            <a:xfrm flipV="1">
              <a:off x="5245100" y="5143500"/>
              <a:ext cx="1588" cy="114300"/>
            </a:xfrm>
            <a:prstGeom prst="line">
              <a:avLst/>
            </a:prstGeom>
            <a:noFill/>
            <a:ln w="9525">
              <a:solidFill>
                <a:srgbClr val="000000"/>
              </a:solidFill>
              <a:round/>
              <a:headEnd/>
              <a:tailEnd/>
            </a:ln>
          </p:spPr>
          <p:txBody>
            <a:bodyPr/>
            <a:lstStyle/>
            <a:p>
              <a:endParaRPr lang="zh-TW" altLang="en-US"/>
            </a:p>
          </p:txBody>
        </p:sp>
        <p:sp>
          <p:nvSpPr>
            <p:cNvPr id="9314" name="Line 98"/>
            <p:cNvSpPr>
              <a:spLocks noChangeShapeType="1"/>
            </p:cNvSpPr>
            <p:nvPr/>
          </p:nvSpPr>
          <p:spPr bwMode="auto">
            <a:xfrm flipV="1">
              <a:off x="5245100" y="4991100"/>
              <a:ext cx="1588" cy="114300"/>
            </a:xfrm>
            <a:prstGeom prst="line">
              <a:avLst/>
            </a:prstGeom>
            <a:noFill/>
            <a:ln w="9525">
              <a:solidFill>
                <a:srgbClr val="000000"/>
              </a:solidFill>
              <a:round/>
              <a:headEnd/>
              <a:tailEnd/>
            </a:ln>
          </p:spPr>
          <p:txBody>
            <a:bodyPr/>
            <a:lstStyle/>
            <a:p>
              <a:endParaRPr lang="zh-TW" altLang="en-US"/>
            </a:p>
          </p:txBody>
        </p:sp>
        <p:sp>
          <p:nvSpPr>
            <p:cNvPr id="9315" name="Line 99"/>
            <p:cNvSpPr>
              <a:spLocks noChangeShapeType="1"/>
            </p:cNvSpPr>
            <p:nvPr/>
          </p:nvSpPr>
          <p:spPr bwMode="auto">
            <a:xfrm flipV="1">
              <a:off x="5245100" y="4837113"/>
              <a:ext cx="1588" cy="115887"/>
            </a:xfrm>
            <a:prstGeom prst="line">
              <a:avLst/>
            </a:prstGeom>
            <a:noFill/>
            <a:ln w="9525">
              <a:solidFill>
                <a:srgbClr val="000000"/>
              </a:solidFill>
              <a:round/>
              <a:headEnd/>
              <a:tailEnd/>
            </a:ln>
          </p:spPr>
          <p:txBody>
            <a:bodyPr/>
            <a:lstStyle/>
            <a:p>
              <a:endParaRPr lang="zh-TW" altLang="en-US"/>
            </a:p>
          </p:txBody>
        </p:sp>
        <p:sp>
          <p:nvSpPr>
            <p:cNvPr id="9316" name="Line 100"/>
            <p:cNvSpPr>
              <a:spLocks noChangeShapeType="1"/>
            </p:cNvSpPr>
            <p:nvPr/>
          </p:nvSpPr>
          <p:spPr bwMode="auto">
            <a:xfrm flipV="1">
              <a:off x="5245100" y="4684713"/>
              <a:ext cx="1588" cy="114300"/>
            </a:xfrm>
            <a:prstGeom prst="line">
              <a:avLst/>
            </a:prstGeom>
            <a:noFill/>
            <a:ln w="9525">
              <a:solidFill>
                <a:srgbClr val="000000"/>
              </a:solidFill>
              <a:round/>
              <a:headEnd/>
              <a:tailEnd/>
            </a:ln>
          </p:spPr>
          <p:txBody>
            <a:bodyPr/>
            <a:lstStyle/>
            <a:p>
              <a:endParaRPr lang="zh-TW" altLang="en-US"/>
            </a:p>
          </p:txBody>
        </p:sp>
        <p:sp>
          <p:nvSpPr>
            <p:cNvPr id="9317" name="Line 101"/>
            <p:cNvSpPr>
              <a:spLocks noChangeShapeType="1"/>
            </p:cNvSpPr>
            <p:nvPr/>
          </p:nvSpPr>
          <p:spPr bwMode="auto">
            <a:xfrm flipV="1">
              <a:off x="5245100" y="4532313"/>
              <a:ext cx="1588" cy="114300"/>
            </a:xfrm>
            <a:prstGeom prst="line">
              <a:avLst/>
            </a:prstGeom>
            <a:noFill/>
            <a:ln w="9525">
              <a:solidFill>
                <a:srgbClr val="000000"/>
              </a:solidFill>
              <a:round/>
              <a:headEnd/>
              <a:tailEnd/>
            </a:ln>
          </p:spPr>
          <p:txBody>
            <a:bodyPr/>
            <a:lstStyle/>
            <a:p>
              <a:endParaRPr lang="zh-TW" altLang="en-US"/>
            </a:p>
          </p:txBody>
        </p:sp>
        <p:sp>
          <p:nvSpPr>
            <p:cNvPr id="9318" name="Line 102"/>
            <p:cNvSpPr>
              <a:spLocks noChangeShapeType="1"/>
            </p:cNvSpPr>
            <p:nvPr/>
          </p:nvSpPr>
          <p:spPr bwMode="auto">
            <a:xfrm flipV="1">
              <a:off x="5245100" y="4379913"/>
              <a:ext cx="1588" cy="114300"/>
            </a:xfrm>
            <a:prstGeom prst="line">
              <a:avLst/>
            </a:prstGeom>
            <a:noFill/>
            <a:ln w="9525">
              <a:solidFill>
                <a:srgbClr val="000000"/>
              </a:solidFill>
              <a:round/>
              <a:headEnd/>
              <a:tailEnd/>
            </a:ln>
          </p:spPr>
          <p:txBody>
            <a:bodyPr/>
            <a:lstStyle/>
            <a:p>
              <a:endParaRPr lang="zh-TW" altLang="en-US"/>
            </a:p>
          </p:txBody>
        </p:sp>
        <p:sp>
          <p:nvSpPr>
            <p:cNvPr id="9319" name="Line 103"/>
            <p:cNvSpPr>
              <a:spLocks noChangeShapeType="1"/>
            </p:cNvSpPr>
            <p:nvPr/>
          </p:nvSpPr>
          <p:spPr bwMode="auto">
            <a:xfrm flipV="1">
              <a:off x="5245100" y="4337050"/>
              <a:ext cx="1588" cy="4763"/>
            </a:xfrm>
            <a:prstGeom prst="line">
              <a:avLst/>
            </a:prstGeom>
            <a:noFill/>
            <a:ln w="9525">
              <a:solidFill>
                <a:srgbClr val="000000"/>
              </a:solidFill>
              <a:round/>
              <a:headEnd/>
              <a:tailEnd/>
            </a:ln>
          </p:spPr>
          <p:txBody>
            <a:bodyPr/>
            <a:lstStyle/>
            <a:p>
              <a:endParaRPr lang="zh-TW" altLang="en-US"/>
            </a:p>
          </p:txBody>
        </p:sp>
        <p:sp>
          <p:nvSpPr>
            <p:cNvPr id="9320" name="Line 104"/>
            <p:cNvSpPr>
              <a:spLocks noChangeShapeType="1"/>
            </p:cNvSpPr>
            <p:nvPr/>
          </p:nvSpPr>
          <p:spPr bwMode="auto">
            <a:xfrm flipV="1">
              <a:off x="5245100" y="5334000"/>
              <a:ext cx="1588" cy="271463"/>
            </a:xfrm>
            <a:prstGeom prst="line">
              <a:avLst/>
            </a:prstGeom>
            <a:noFill/>
            <a:ln w="9525">
              <a:solidFill>
                <a:srgbClr val="000000"/>
              </a:solidFill>
              <a:round/>
              <a:headEnd/>
              <a:tailEnd/>
            </a:ln>
          </p:spPr>
          <p:txBody>
            <a:bodyPr/>
            <a:lstStyle/>
            <a:p>
              <a:endParaRPr lang="zh-TW" altLang="en-US"/>
            </a:p>
          </p:txBody>
        </p:sp>
        <p:sp>
          <p:nvSpPr>
            <p:cNvPr id="9321" name="Freeform 105"/>
            <p:cNvSpPr>
              <a:spLocks/>
            </p:cNvSpPr>
            <p:nvPr/>
          </p:nvSpPr>
          <p:spPr bwMode="auto">
            <a:xfrm>
              <a:off x="5040313" y="4746625"/>
              <a:ext cx="763587" cy="311150"/>
            </a:xfrm>
            <a:custGeom>
              <a:avLst/>
              <a:gdLst/>
              <a:ahLst/>
              <a:cxnLst>
                <a:cxn ang="0">
                  <a:pos x="330" y="0"/>
                </a:cxn>
                <a:cxn ang="0">
                  <a:pos x="481" y="75"/>
                </a:cxn>
                <a:cxn ang="0">
                  <a:pos x="0" y="196"/>
                </a:cxn>
              </a:cxnLst>
              <a:rect l="0" t="0" r="r" b="b"/>
              <a:pathLst>
                <a:path w="481" h="196">
                  <a:moveTo>
                    <a:pt x="330" y="0"/>
                  </a:moveTo>
                  <a:lnTo>
                    <a:pt x="481" y="75"/>
                  </a:lnTo>
                  <a:lnTo>
                    <a:pt x="0" y="196"/>
                  </a:lnTo>
                </a:path>
              </a:pathLst>
            </a:custGeom>
            <a:noFill/>
            <a:ln w="9525">
              <a:solidFill>
                <a:srgbClr val="000000"/>
              </a:solidFill>
              <a:prstDash val="solid"/>
              <a:round/>
              <a:headEnd/>
              <a:tailEnd/>
            </a:ln>
          </p:spPr>
          <p:txBody>
            <a:bodyPr/>
            <a:lstStyle/>
            <a:p>
              <a:endParaRPr lang="zh-TW" altLang="en-US"/>
            </a:p>
          </p:txBody>
        </p:sp>
        <p:sp>
          <p:nvSpPr>
            <p:cNvPr id="9322" name="Line 106"/>
            <p:cNvSpPr>
              <a:spLocks noChangeShapeType="1"/>
            </p:cNvSpPr>
            <p:nvPr/>
          </p:nvSpPr>
          <p:spPr bwMode="auto">
            <a:xfrm>
              <a:off x="7081838" y="3148013"/>
              <a:ext cx="1587" cy="635000"/>
            </a:xfrm>
            <a:prstGeom prst="line">
              <a:avLst/>
            </a:prstGeom>
            <a:noFill/>
            <a:ln w="9525">
              <a:solidFill>
                <a:srgbClr val="000000"/>
              </a:solidFill>
              <a:round/>
              <a:headEnd/>
              <a:tailEnd/>
            </a:ln>
          </p:spPr>
          <p:txBody>
            <a:bodyPr/>
            <a:lstStyle/>
            <a:p>
              <a:endParaRPr lang="zh-TW" altLang="en-US"/>
            </a:p>
          </p:txBody>
        </p:sp>
        <p:sp>
          <p:nvSpPr>
            <p:cNvPr id="9323" name="Line 107"/>
            <p:cNvSpPr>
              <a:spLocks noChangeShapeType="1"/>
            </p:cNvSpPr>
            <p:nvPr/>
          </p:nvSpPr>
          <p:spPr bwMode="auto">
            <a:xfrm>
              <a:off x="7234238" y="3024188"/>
              <a:ext cx="1587" cy="76200"/>
            </a:xfrm>
            <a:prstGeom prst="line">
              <a:avLst/>
            </a:prstGeom>
            <a:noFill/>
            <a:ln w="9525">
              <a:solidFill>
                <a:srgbClr val="000000"/>
              </a:solidFill>
              <a:round/>
              <a:headEnd/>
              <a:tailEnd/>
            </a:ln>
          </p:spPr>
          <p:txBody>
            <a:bodyPr/>
            <a:lstStyle/>
            <a:p>
              <a:endParaRPr lang="zh-TW" altLang="en-US"/>
            </a:p>
          </p:txBody>
        </p:sp>
        <p:sp>
          <p:nvSpPr>
            <p:cNvPr id="9348" name="Line 132"/>
            <p:cNvSpPr>
              <a:spLocks noChangeShapeType="1"/>
            </p:cNvSpPr>
            <p:nvPr/>
          </p:nvSpPr>
          <p:spPr bwMode="auto">
            <a:xfrm flipH="1">
              <a:off x="7569200" y="2605088"/>
              <a:ext cx="309563" cy="95250"/>
            </a:xfrm>
            <a:prstGeom prst="line">
              <a:avLst/>
            </a:prstGeom>
            <a:noFill/>
            <a:ln w="9525">
              <a:solidFill>
                <a:srgbClr val="000000"/>
              </a:solidFill>
              <a:round/>
              <a:headEnd/>
              <a:tailEnd/>
            </a:ln>
          </p:spPr>
          <p:txBody>
            <a:bodyPr/>
            <a:lstStyle/>
            <a:p>
              <a:endParaRPr lang="zh-TW" altLang="en-US"/>
            </a:p>
          </p:txBody>
        </p:sp>
        <p:sp>
          <p:nvSpPr>
            <p:cNvPr id="9349" name="Freeform 133"/>
            <p:cNvSpPr>
              <a:spLocks/>
            </p:cNvSpPr>
            <p:nvPr/>
          </p:nvSpPr>
          <p:spPr bwMode="auto">
            <a:xfrm>
              <a:off x="7502525" y="2671763"/>
              <a:ext cx="90488" cy="47625"/>
            </a:xfrm>
            <a:custGeom>
              <a:avLst/>
              <a:gdLst/>
              <a:ahLst/>
              <a:cxnLst>
                <a:cxn ang="0">
                  <a:pos x="48" y="15"/>
                </a:cxn>
                <a:cxn ang="0">
                  <a:pos x="48" y="15"/>
                </a:cxn>
                <a:cxn ang="0">
                  <a:pos x="51" y="24"/>
                </a:cxn>
                <a:cxn ang="0">
                  <a:pos x="57" y="30"/>
                </a:cxn>
                <a:cxn ang="0">
                  <a:pos x="57" y="30"/>
                </a:cxn>
                <a:cxn ang="0">
                  <a:pos x="30" y="27"/>
                </a:cxn>
                <a:cxn ang="0">
                  <a:pos x="0" y="30"/>
                </a:cxn>
                <a:cxn ang="0">
                  <a:pos x="0" y="30"/>
                </a:cxn>
                <a:cxn ang="0">
                  <a:pos x="24" y="15"/>
                </a:cxn>
                <a:cxn ang="0">
                  <a:pos x="48" y="0"/>
                </a:cxn>
                <a:cxn ang="0">
                  <a:pos x="48" y="0"/>
                </a:cxn>
                <a:cxn ang="0">
                  <a:pos x="48" y="9"/>
                </a:cxn>
                <a:cxn ang="0">
                  <a:pos x="48" y="15"/>
                </a:cxn>
                <a:cxn ang="0">
                  <a:pos x="48" y="15"/>
                </a:cxn>
              </a:cxnLst>
              <a:rect l="0" t="0" r="r" b="b"/>
              <a:pathLst>
                <a:path w="57" h="30">
                  <a:moveTo>
                    <a:pt x="48" y="15"/>
                  </a:moveTo>
                  <a:lnTo>
                    <a:pt x="48" y="15"/>
                  </a:lnTo>
                  <a:lnTo>
                    <a:pt x="51" y="24"/>
                  </a:lnTo>
                  <a:lnTo>
                    <a:pt x="57" y="30"/>
                  </a:lnTo>
                  <a:lnTo>
                    <a:pt x="57" y="30"/>
                  </a:lnTo>
                  <a:lnTo>
                    <a:pt x="30" y="27"/>
                  </a:lnTo>
                  <a:lnTo>
                    <a:pt x="0" y="30"/>
                  </a:lnTo>
                  <a:lnTo>
                    <a:pt x="0" y="30"/>
                  </a:lnTo>
                  <a:lnTo>
                    <a:pt x="24" y="15"/>
                  </a:lnTo>
                  <a:lnTo>
                    <a:pt x="48" y="0"/>
                  </a:lnTo>
                  <a:lnTo>
                    <a:pt x="48" y="0"/>
                  </a:lnTo>
                  <a:lnTo>
                    <a:pt x="48" y="9"/>
                  </a:lnTo>
                  <a:lnTo>
                    <a:pt x="48" y="15"/>
                  </a:lnTo>
                  <a:lnTo>
                    <a:pt x="48" y="15"/>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2" name="Freeform 136"/>
            <p:cNvSpPr>
              <a:spLocks/>
            </p:cNvSpPr>
            <p:nvPr/>
          </p:nvSpPr>
          <p:spPr bwMode="auto">
            <a:xfrm>
              <a:off x="7058025" y="3081338"/>
              <a:ext cx="47625" cy="85725"/>
            </a:xfrm>
            <a:custGeom>
              <a:avLst/>
              <a:gdLst/>
              <a:ahLst/>
              <a:cxnLst>
                <a:cxn ang="0">
                  <a:pos x="15" y="51"/>
                </a:cxn>
                <a:cxn ang="0">
                  <a:pos x="15" y="51"/>
                </a:cxn>
                <a:cxn ang="0">
                  <a:pos x="6" y="51"/>
                </a:cxn>
                <a:cxn ang="0">
                  <a:pos x="0" y="54"/>
                </a:cxn>
                <a:cxn ang="0">
                  <a:pos x="0" y="54"/>
                </a:cxn>
                <a:cxn ang="0">
                  <a:pos x="9" y="27"/>
                </a:cxn>
                <a:cxn ang="0">
                  <a:pos x="15" y="0"/>
                </a:cxn>
                <a:cxn ang="0">
                  <a:pos x="15" y="0"/>
                </a:cxn>
                <a:cxn ang="0">
                  <a:pos x="21" y="27"/>
                </a:cxn>
                <a:cxn ang="0">
                  <a:pos x="30" y="54"/>
                </a:cxn>
                <a:cxn ang="0">
                  <a:pos x="30" y="54"/>
                </a:cxn>
                <a:cxn ang="0">
                  <a:pos x="21" y="51"/>
                </a:cxn>
                <a:cxn ang="0">
                  <a:pos x="15" y="51"/>
                </a:cxn>
                <a:cxn ang="0">
                  <a:pos x="15" y="51"/>
                </a:cxn>
              </a:cxnLst>
              <a:rect l="0" t="0" r="r" b="b"/>
              <a:pathLst>
                <a:path w="30" h="54">
                  <a:moveTo>
                    <a:pt x="15" y="51"/>
                  </a:moveTo>
                  <a:lnTo>
                    <a:pt x="15" y="51"/>
                  </a:lnTo>
                  <a:lnTo>
                    <a:pt x="6" y="51"/>
                  </a:lnTo>
                  <a:lnTo>
                    <a:pt x="0" y="54"/>
                  </a:lnTo>
                  <a:lnTo>
                    <a:pt x="0" y="54"/>
                  </a:lnTo>
                  <a:lnTo>
                    <a:pt x="9" y="27"/>
                  </a:lnTo>
                  <a:lnTo>
                    <a:pt x="15" y="0"/>
                  </a:lnTo>
                  <a:lnTo>
                    <a:pt x="15" y="0"/>
                  </a:lnTo>
                  <a:lnTo>
                    <a:pt x="21" y="27"/>
                  </a:lnTo>
                  <a:lnTo>
                    <a:pt x="30" y="54"/>
                  </a:lnTo>
                  <a:lnTo>
                    <a:pt x="30" y="54"/>
                  </a:lnTo>
                  <a:lnTo>
                    <a:pt x="21" y="51"/>
                  </a:lnTo>
                  <a:lnTo>
                    <a:pt x="15" y="51"/>
                  </a:lnTo>
                  <a:lnTo>
                    <a:pt x="15" y="51"/>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3" name="Freeform 137"/>
            <p:cNvSpPr>
              <a:spLocks/>
            </p:cNvSpPr>
            <p:nvPr/>
          </p:nvSpPr>
          <p:spPr bwMode="auto">
            <a:xfrm>
              <a:off x="7058025" y="3773488"/>
              <a:ext cx="47625" cy="80962"/>
            </a:xfrm>
            <a:custGeom>
              <a:avLst/>
              <a:gdLst/>
              <a:ahLst/>
              <a:cxnLst>
                <a:cxn ang="0">
                  <a:pos x="15" y="3"/>
                </a:cxn>
                <a:cxn ang="0">
                  <a:pos x="15" y="3"/>
                </a:cxn>
                <a:cxn ang="0">
                  <a:pos x="6" y="3"/>
                </a:cxn>
                <a:cxn ang="0">
                  <a:pos x="0" y="0"/>
                </a:cxn>
                <a:cxn ang="0">
                  <a:pos x="0" y="0"/>
                </a:cxn>
                <a:cxn ang="0">
                  <a:pos x="9" y="24"/>
                </a:cxn>
                <a:cxn ang="0">
                  <a:pos x="15" y="51"/>
                </a:cxn>
                <a:cxn ang="0">
                  <a:pos x="15" y="51"/>
                </a:cxn>
                <a:cxn ang="0">
                  <a:pos x="21" y="24"/>
                </a:cxn>
                <a:cxn ang="0">
                  <a:pos x="30" y="0"/>
                </a:cxn>
                <a:cxn ang="0">
                  <a:pos x="30" y="0"/>
                </a:cxn>
                <a:cxn ang="0">
                  <a:pos x="21" y="3"/>
                </a:cxn>
                <a:cxn ang="0">
                  <a:pos x="15" y="3"/>
                </a:cxn>
                <a:cxn ang="0">
                  <a:pos x="15" y="3"/>
                </a:cxn>
              </a:cxnLst>
              <a:rect l="0" t="0" r="r" b="b"/>
              <a:pathLst>
                <a:path w="30" h="51">
                  <a:moveTo>
                    <a:pt x="15" y="3"/>
                  </a:moveTo>
                  <a:lnTo>
                    <a:pt x="15" y="3"/>
                  </a:lnTo>
                  <a:lnTo>
                    <a:pt x="6" y="3"/>
                  </a:lnTo>
                  <a:lnTo>
                    <a:pt x="0" y="0"/>
                  </a:lnTo>
                  <a:lnTo>
                    <a:pt x="0" y="0"/>
                  </a:lnTo>
                  <a:lnTo>
                    <a:pt x="9" y="24"/>
                  </a:lnTo>
                  <a:lnTo>
                    <a:pt x="15" y="51"/>
                  </a:lnTo>
                  <a:lnTo>
                    <a:pt x="15" y="51"/>
                  </a:lnTo>
                  <a:lnTo>
                    <a:pt x="21" y="24"/>
                  </a:lnTo>
                  <a:lnTo>
                    <a:pt x="30" y="0"/>
                  </a:lnTo>
                  <a:lnTo>
                    <a:pt x="30" y="0"/>
                  </a:lnTo>
                  <a:lnTo>
                    <a:pt x="21" y="3"/>
                  </a:lnTo>
                  <a:lnTo>
                    <a:pt x="15" y="3"/>
                  </a:lnTo>
                  <a:lnTo>
                    <a:pt x="15" y="3"/>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4" name="Freeform 138"/>
            <p:cNvSpPr>
              <a:spLocks/>
            </p:cNvSpPr>
            <p:nvPr/>
          </p:nvSpPr>
          <p:spPr bwMode="auto">
            <a:xfrm>
              <a:off x="7210425" y="2957513"/>
              <a:ext cx="47625" cy="80962"/>
            </a:xfrm>
            <a:custGeom>
              <a:avLst/>
              <a:gdLst/>
              <a:ahLst/>
              <a:cxnLst>
                <a:cxn ang="0">
                  <a:pos x="15" y="48"/>
                </a:cxn>
                <a:cxn ang="0">
                  <a:pos x="15" y="48"/>
                </a:cxn>
                <a:cxn ang="0">
                  <a:pos x="6" y="48"/>
                </a:cxn>
                <a:cxn ang="0">
                  <a:pos x="0" y="51"/>
                </a:cxn>
                <a:cxn ang="0">
                  <a:pos x="0" y="51"/>
                </a:cxn>
                <a:cxn ang="0">
                  <a:pos x="9" y="27"/>
                </a:cxn>
                <a:cxn ang="0">
                  <a:pos x="15" y="0"/>
                </a:cxn>
                <a:cxn ang="0">
                  <a:pos x="15" y="0"/>
                </a:cxn>
                <a:cxn ang="0">
                  <a:pos x="21" y="27"/>
                </a:cxn>
                <a:cxn ang="0">
                  <a:pos x="30" y="51"/>
                </a:cxn>
                <a:cxn ang="0">
                  <a:pos x="30" y="51"/>
                </a:cxn>
                <a:cxn ang="0">
                  <a:pos x="21" y="48"/>
                </a:cxn>
                <a:cxn ang="0">
                  <a:pos x="15" y="48"/>
                </a:cxn>
                <a:cxn ang="0">
                  <a:pos x="15" y="48"/>
                </a:cxn>
              </a:cxnLst>
              <a:rect l="0" t="0" r="r" b="b"/>
              <a:pathLst>
                <a:path w="30" h="51">
                  <a:moveTo>
                    <a:pt x="15" y="48"/>
                  </a:moveTo>
                  <a:lnTo>
                    <a:pt x="15" y="48"/>
                  </a:lnTo>
                  <a:lnTo>
                    <a:pt x="6" y="48"/>
                  </a:lnTo>
                  <a:lnTo>
                    <a:pt x="0" y="51"/>
                  </a:lnTo>
                  <a:lnTo>
                    <a:pt x="0" y="51"/>
                  </a:lnTo>
                  <a:lnTo>
                    <a:pt x="9" y="27"/>
                  </a:lnTo>
                  <a:lnTo>
                    <a:pt x="15" y="0"/>
                  </a:lnTo>
                  <a:lnTo>
                    <a:pt x="15" y="0"/>
                  </a:lnTo>
                  <a:lnTo>
                    <a:pt x="21" y="27"/>
                  </a:lnTo>
                  <a:lnTo>
                    <a:pt x="30" y="51"/>
                  </a:lnTo>
                  <a:lnTo>
                    <a:pt x="30" y="51"/>
                  </a:lnTo>
                  <a:lnTo>
                    <a:pt x="21" y="48"/>
                  </a:lnTo>
                  <a:lnTo>
                    <a:pt x="15" y="48"/>
                  </a:lnTo>
                  <a:lnTo>
                    <a:pt x="15" y="48"/>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5" name="Freeform 139"/>
            <p:cNvSpPr>
              <a:spLocks/>
            </p:cNvSpPr>
            <p:nvPr/>
          </p:nvSpPr>
          <p:spPr bwMode="auto">
            <a:xfrm>
              <a:off x="7210425" y="3086100"/>
              <a:ext cx="47625" cy="85725"/>
            </a:xfrm>
            <a:custGeom>
              <a:avLst/>
              <a:gdLst/>
              <a:ahLst/>
              <a:cxnLst>
                <a:cxn ang="0">
                  <a:pos x="15" y="6"/>
                </a:cxn>
                <a:cxn ang="0">
                  <a:pos x="15" y="6"/>
                </a:cxn>
                <a:cxn ang="0">
                  <a:pos x="6" y="6"/>
                </a:cxn>
                <a:cxn ang="0">
                  <a:pos x="0" y="0"/>
                </a:cxn>
                <a:cxn ang="0">
                  <a:pos x="0" y="0"/>
                </a:cxn>
                <a:cxn ang="0">
                  <a:pos x="9" y="27"/>
                </a:cxn>
                <a:cxn ang="0">
                  <a:pos x="15" y="54"/>
                </a:cxn>
                <a:cxn ang="0">
                  <a:pos x="15" y="54"/>
                </a:cxn>
                <a:cxn ang="0">
                  <a:pos x="21" y="27"/>
                </a:cxn>
                <a:cxn ang="0">
                  <a:pos x="30" y="3"/>
                </a:cxn>
                <a:cxn ang="0">
                  <a:pos x="30" y="3"/>
                </a:cxn>
                <a:cxn ang="0">
                  <a:pos x="21" y="6"/>
                </a:cxn>
                <a:cxn ang="0">
                  <a:pos x="15" y="6"/>
                </a:cxn>
                <a:cxn ang="0">
                  <a:pos x="15" y="6"/>
                </a:cxn>
              </a:cxnLst>
              <a:rect l="0" t="0" r="r" b="b"/>
              <a:pathLst>
                <a:path w="30" h="54">
                  <a:moveTo>
                    <a:pt x="15" y="6"/>
                  </a:moveTo>
                  <a:lnTo>
                    <a:pt x="15" y="6"/>
                  </a:lnTo>
                  <a:lnTo>
                    <a:pt x="6" y="6"/>
                  </a:lnTo>
                  <a:lnTo>
                    <a:pt x="0" y="0"/>
                  </a:lnTo>
                  <a:lnTo>
                    <a:pt x="0" y="0"/>
                  </a:lnTo>
                  <a:lnTo>
                    <a:pt x="9" y="27"/>
                  </a:lnTo>
                  <a:lnTo>
                    <a:pt x="15" y="54"/>
                  </a:lnTo>
                  <a:lnTo>
                    <a:pt x="15" y="54"/>
                  </a:lnTo>
                  <a:lnTo>
                    <a:pt x="21" y="27"/>
                  </a:lnTo>
                  <a:lnTo>
                    <a:pt x="30" y="3"/>
                  </a:lnTo>
                  <a:lnTo>
                    <a:pt x="30" y="3"/>
                  </a:lnTo>
                  <a:lnTo>
                    <a:pt x="21" y="6"/>
                  </a:lnTo>
                  <a:lnTo>
                    <a:pt x="15" y="6"/>
                  </a:lnTo>
                  <a:lnTo>
                    <a:pt x="15" y="6"/>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6" name="Freeform 140"/>
            <p:cNvSpPr>
              <a:spLocks/>
            </p:cNvSpPr>
            <p:nvPr/>
          </p:nvSpPr>
          <p:spPr bwMode="auto">
            <a:xfrm>
              <a:off x="5502275" y="4718050"/>
              <a:ext cx="85725" cy="57150"/>
            </a:xfrm>
            <a:custGeom>
              <a:avLst/>
              <a:gdLst/>
              <a:ahLst/>
              <a:cxnLst>
                <a:cxn ang="0">
                  <a:pos x="45" y="21"/>
                </a:cxn>
                <a:cxn ang="0">
                  <a:pos x="45" y="21"/>
                </a:cxn>
                <a:cxn ang="0">
                  <a:pos x="42" y="27"/>
                </a:cxn>
                <a:cxn ang="0">
                  <a:pos x="42" y="36"/>
                </a:cxn>
                <a:cxn ang="0">
                  <a:pos x="42" y="36"/>
                </a:cxn>
                <a:cxn ang="0">
                  <a:pos x="24" y="18"/>
                </a:cxn>
                <a:cxn ang="0">
                  <a:pos x="0" y="0"/>
                </a:cxn>
                <a:cxn ang="0">
                  <a:pos x="0" y="0"/>
                </a:cxn>
                <a:cxn ang="0">
                  <a:pos x="27" y="6"/>
                </a:cxn>
                <a:cxn ang="0">
                  <a:pos x="54" y="9"/>
                </a:cxn>
                <a:cxn ang="0">
                  <a:pos x="54" y="9"/>
                </a:cxn>
                <a:cxn ang="0">
                  <a:pos x="48" y="15"/>
                </a:cxn>
                <a:cxn ang="0">
                  <a:pos x="45" y="21"/>
                </a:cxn>
                <a:cxn ang="0">
                  <a:pos x="45" y="21"/>
                </a:cxn>
              </a:cxnLst>
              <a:rect l="0" t="0" r="r" b="b"/>
              <a:pathLst>
                <a:path w="54" h="36">
                  <a:moveTo>
                    <a:pt x="45" y="21"/>
                  </a:moveTo>
                  <a:lnTo>
                    <a:pt x="45" y="21"/>
                  </a:lnTo>
                  <a:lnTo>
                    <a:pt x="42" y="27"/>
                  </a:lnTo>
                  <a:lnTo>
                    <a:pt x="42" y="36"/>
                  </a:lnTo>
                  <a:lnTo>
                    <a:pt x="42" y="36"/>
                  </a:lnTo>
                  <a:lnTo>
                    <a:pt x="24" y="18"/>
                  </a:lnTo>
                  <a:lnTo>
                    <a:pt x="0" y="0"/>
                  </a:lnTo>
                  <a:lnTo>
                    <a:pt x="0" y="0"/>
                  </a:lnTo>
                  <a:lnTo>
                    <a:pt x="27" y="6"/>
                  </a:lnTo>
                  <a:lnTo>
                    <a:pt x="54" y="9"/>
                  </a:lnTo>
                  <a:lnTo>
                    <a:pt x="54" y="9"/>
                  </a:lnTo>
                  <a:lnTo>
                    <a:pt x="48" y="15"/>
                  </a:lnTo>
                  <a:lnTo>
                    <a:pt x="45" y="21"/>
                  </a:lnTo>
                  <a:lnTo>
                    <a:pt x="45" y="21"/>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7" name="Freeform 141"/>
            <p:cNvSpPr>
              <a:spLocks/>
            </p:cNvSpPr>
            <p:nvPr/>
          </p:nvSpPr>
          <p:spPr bwMode="auto">
            <a:xfrm>
              <a:off x="4978400" y="5029200"/>
              <a:ext cx="90488" cy="47625"/>
            </a:xfrm>
            <a:custGeom>
              <a:avLst/>
              <a:gdLst/>
              <a:ahLst/>
              <a:cxnLst>
                <a:cxn ang="0">
                  <a:pos x="48" y="18"/>
                </a:cxn>
                <a:cxn ang="0">
                  <a:pos x="48" y="18"/>
                </a:cxn>
                <a:cxn ang="0">
                  <a:pos x="51" y="24"/>
                </a:cxn>
                <a:cxn ang="0">
                  <a:pos x="57" y="30"/>
                </a:cxn>
                <a:cxn ang="0">
                  <a:pos x="57" y="30"/>
                </a:cxn>
                <a:cxn ang="0">
                  <a:pos x="27" y="27"/>
                </a:cxn>
                <a:cxn ang="0">
                  <a:pos x="0" y="27"/>
                </a:cxn>
                <a:cxn ang="0">
                  <a:pos x="0" y="27"/>
                </a:cxn>
                <a:cxn ang="0">
                  <a:pos x="24" y="15"/>
                </a:cxn>
                <a:cxn ang="0">
                  <a:pos x="48" y="0"/>
                </a:cxn>
                <a:cxn ang="0">
                  <a:pos x="48" y="0"/>
                </a:cxn>
                <a:cxn ang="0">
                  <a:pos x="48" y="12"/>
                </a:cxn>
                <a:cxn ang="0">
                  <a:pos x="48" y="18"/>
                </a:cxn>
                <a:cxn ang="0">
                  <a:pos x="48" y="18"/>
                </a:cxn>
              </a:cxnLst>
              <a:rect l="0" t="0" r="r" b="b"/>
              <a:pathLst>
                <a:path w="57" h="30">
                  <a:moveTo>
                    <a:pt x="48" y="18"/>
                  </a:moveTo>
                  <a:lnTo>
                    <a:pt x="48" y="18"/>
                  </a:lnTo>
                  <a:lnTo>
                    <a:pt x="51" y="24"/>
                  </a:lnTo>
                  <a:lnTo>
                    <a:pt x="57" y="30"/>
                  </a:lnTo>
                  <a:lnTo>
                    <a:pt x="57" y="30"/>
                  </a:lnTo>
                  <a:lnTo>
                    <a:pt x="27" y="27"/>
                  </a:lnTo>
                  <a:lnTo>
                    <a:pt x="0" y="27"/>
                  </a:lnTo>
                  <a:lnTo>
                    <a:pt x="0" y="27"/>
                  </a:lnTo>
                  <a:lnTo>
                    <a:pt x="24" y="15"/>
                  </a:lnTo>
                  <a:lnTo>
                    <a:pt x="48" y="0"/>
                  </a:lnTo>
                  <a:lnTo>
                    <a:pt x="48" y="0"/>
                  </a:lnTo>
                  <a:lnTo>
                    <a:pt x="48" y="12"/>
                  </a:lnTo>
                  <a:lnTo>
                    <a:pt x="48" y="18"/>
                  </a:lnTo>
                  <a:lnTo>
                    <a:pt x="48" y="18"/>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9358" name="Freeform 142"/>
            <p:cNvSpPr>
              <a:spLocks/>
            </p:cNvSpPr>
            <p:nvPr/>
          </p:nvSpPr>
          <p:spPr bwMode="auto">
            <a:xfrm>
              <a:off x="5216525" y="5262563"/>
              <a:ext cx="52388" cy="80962"/>
            </a:xfrm>
            <a:custGeom>
              <a:avLst/>
              <a:gdLst/>
              <a:ahLst/>
              <a:cxnLst>
                <a:cxn ang="0">
                  <a:pos x="18" y="48"/>
                </a:cxn>
                <a:cxn ang="0">
                  <a:pos x="18" y="48"/>
                </a:cxn>
                <a:cxn ang="0">
                  <a:pos x="9" y="48"/>
                </a:cxn>
                <a:cxn ang="0">
                  <a:pos x="0" y="51"/>
                </a:cxn>
                <a:cxn ang="0">
                  <a:pos x="0" y="51"/>
                </a:cxn>
                <a:cxn ang="0">
                  <a:pos x="12" y="27"/>
                </a:cxn>
                <a:cxn ang="0">
                  <a:pos x="18" y="0"/>
                </a:cxn>
                <a:cxn ang="0">
                  <a:pos x="18" y="0"/>
                </a:cxn>
                <a:cxn ang="0">
                  <a:pos x="24" y="27"/>
                </a:cxn>
                <a:cxn ang="0">
                  <a:pos x="33" y="51"/>
                </a:cxn>
                <a:cxn ang="0">
                  <a:pos x="33" y="51"/>
                </a:cxn>
                <a:cxn ang="0">
                  <a:pos x="24" y="48"/>
                </a:cxn>
                <a:cxn ang="0">
                  <a:pos x="18" y="48"/>
                </a:cxn>
                <a:cxn ang="0">
                  <a:pos x="18" y="48"/>
                </a:cxn>
              </a:cxnLst>
              <a:rect l="0" t="0" r="r" b="b"/>
              <a:pathLst>
                <a:path w="33" h="51">
                  <a:moveTo>
                    <a:pt x="18" y="48"/>
                  </a:moveTo>
                  <a:lnTo>
                    <a:pt x="18" y="48"/>
                  </a:lnTo>
                  <a:lnTo>
                    <a:pt x="9" y="48"/>
                  </a:lnTo>
                  <a:lnTo>
                    <a:pt x="0" y="51"/>
                  </a:lnTo>
                  <a:lnTo>
                    <a:pt x="0" y="51"/>
                  </a:lnTo>
                  <a:lnTo>
                    <a:pt x="12" y="27"/>
                  </a:lnTo>
                  <a:lnTo>
                    <a:pt x="18" y="0"/>
                  </a:lnTo>
                  <a:lnTo>
                    <a:pt x="18" y="0"/>
                  </a:lnTo>
                  <a:lnTo>
                    <a:pt x="24" y="27"/>
                  </a:lnTo>
                  <a:lnTo>
                    <a:pt x="33" y="51"/>
                  </a:lnTo>
                  <a:lnTo>
                    <a:pt x="33" y="51"/>
                  </a:lnTo>
                  <a:lnTo>
                    <a:pt x="24" y="48"/>
                  </a:lnTo>
                  <a:lnTo>
                    <a:pt x="18" y="48"/>
                  </a:lnTo>
                  <a:lnTo>
                    <a:pt x="18" y="48"/>
                  </a:lnTo>
                  <a:close/>
                </a:path>
              </a:pathLst>
            </a:custGeom>
            <a:solidFill>
              <a:srgbClr val="000000"/>
            </a:solidFill>
            <a:ln w="9525">
              <a:solidFill>
                <a:srgbClr val="000000"/>
              </a:solidFill>
              <a:prstDash val="solid"/>
              <a:round/>
              <a:headEnd/>
              <a:tailEnd/>
            </a:ln>
          </p:spPr>
          <p:txBody>
            <a:bodyPr/>
            <a:lstStyle/>
            <a:p>
              <a:endParaRPr lang="zh-TW" altLang="en-US"/>
            </a:p>
          </p:txBody>
        </p:sp>
        <p:sp>
          <p:nvSpPr>
            <p:cNvPr id="118" name="Line 76"/>
            <p:cNvSpPr>
              <a:spLocks noChangeShapeType="1"/>
            </p:cNvSpPr>
            <p:nvPr/>
          </p:nvSpPr>
          <p:spPr bwMode="auto">
            <a:xfrm flipV="1">
              <a:off x="5249240" y="3611563"/>
              <a:ext cx="2314575" cy="1225550"/>
            </a:xfrm>
            <a:prstGeom prst="line">
              <a:avLst/>
            </a:prstGeom>
            <a:ln w="44450">
              <a:solidFill>
                <a:srgbClr val="FF0000">
                  <a:alpha val="45000"/>
                </a:srgbClr>
              </a:solidFill>
              <a:headEnd/>
              <a:tailEnd/>
            </a:ln>
          </p:spPr>
          <p:style>
            <a:lnRef idx="1">
              <a:schemeClr val="accent2"/>
            </a:lnRef>
            <a:fillRef idx="0">
              <a:schemeClr val="accent2"/>
            </a:fillRef>
            <a:effectRef idx="0">
              <a:schemeClr val="accent2"/>
            </a:effectRef>
            <a:fontRef idx="minor">
              <a:schemeClr val="tx1"/>
            </a:fontRef>
          </p:style>
          <p:txBody>
            <a:bodyPr/>
            <a:lstStyle/>
            <a:p>
              <a:endParaRPr lang="zh-TW" altLang="en-US"/>
            </a:p>
          </p:txBody>
        </p:sp>
        <p:sp>
          <p:nvSpPr>
            <p:cNvPr id="119" name="Line 96"/>
            <p:cNvSpPr>
              <a:spLocks noChangeShapeType="1"/>
            </p:cNvSpPr>
            <p:nvPr/>
          </p:nvSpPr>
          <p:spPr bwMode="auto">
            <a:xfrm flipV="1">
              <a:off x="4735513" y="4851400"/>
              <a:ext cx="495300" cy="415925"/>
            </a:xfrm>
            <a:prstGeom prst="line">
              <a:avLst/>
            </a:prstGeom>
            <a:noFill/>
            <a:ln w="44450">
              <a:solidFill>
                <a:srgbClr val="FF0000">
                  <a:alpha val="45000"/>
                </a:srgbClr>
              </a:solidFill>
              <a:round/>
              <a:headEnd/>
              <a:tailEnd/>
            </a:ln>
          </p:spPr>
          <p:txBody>
            <a:bodyPr/>
            <a:lstStyle/>
            <a:p>
              <a:endParaRPr lang="zh-TW" altLang="en-US"/>
            </a:p>
          </p:txBody>
        </p:sp>
        <p:sp>
          <p:nvSpPr>
            <p:cNvPr id="120" name="Line 73"/>
            <p:cNvSpPr>
              <a:spLocks noChangeShapeType="1"/>
            </p:cNvSpPr>
            <p:nvPr/>
          </p:nvSpPr>
          <p:spPr bwMode="auto">
            <a:xfrm flipV="1">
              <a:off x="5249862" y="2359025"/>
              <a:ext cx="1665288" cy="1971675"/>
            </a:xfrm>
            <a:prstGeom prst="line">
              <a:avLst/>
            </a:prstGeom>
            <a:noFill/>
            <a:ln w="44450">
              <a:solidFill>
                <a:srgbClr val="FF0000">
                  <a:alpha val="45000"/>
                </a:srgbClr>
              </a:solidFill>
              <a:round/>
              <a:headEnd/>
              <a:tailEnd/>
            </a:ln>
          </p:spPr>
          <p:txBody>
            <a:bodyPr/>
            <a:lstStyle/>
            <a:p>
              <a:endParaRPr lang="zh-TW" altLang="en-US"/>
            </a:p>
          </p:txBody>
        </p:sp>
        <p:sp>
          <p:nvSpPr>
            <p:cNvPr id="121" name="Line 72"/>
            <p:cNvSpPr>
              <a:spLocks noChangeShapeType="1"/>
            </p:cNvSpPr>
            <p:nvPr/>
          </p:nvSpPr>
          <p:spPr bwMode="auto">
            <a:xfrm flipV="1">
              <a:off x="4478494" y="4331494"/>
              <a:ext cx="777875" cy="635000"/>
            </a:xfrm>
            <a:prstGeom prst="line">
              <a:avLst/>
            </a:prstGeom>
            <a:noFill/>
            <a:ln w="44450">
              <a:solidFill>
                <a:srgbClr val="FF0000">
                  <a:alpha val="45000"/>
                </a:srgbClr>
              </a:solidFill>
              <a:round/>
              <a:headEnd/>
              <a:tailEnd/>
            </a:ln>
          </p:spPr>
          <p:txBody>
            <a:bodyPr/>
            <a:lstStyle/>
            <a:p>
              <a:endParaRPr lang="zh-TW" altLang="en-US"/>
            </a:p>
          </p:txBody>
        </p:sp>
      </p:grpSp>
      <p:sp>
        <p:nvSpPr>
          <p:cNvPr id="3" name="文字方塊 2">
            <a:extLst>
              <a:ext uri="{FF2B5EF4-FFF2-40B4-BE49-F238E27FC236}">
                <a16:creationId xmlns:a16="http://schemas.microsoft.com/office/drawing/2014/main" id="{EA361585-F983-4F77-9D3B-5185C8F2C6FC}"/>
              </a:ext>
            </a:extLst>
          </p:cNvPr>
          <p:cNvSpPr txBox="1"/>
          <p:nvPr/>
        </p:nvSpPr>
        <p:spPr>
          <a:xfrm>
            <a:off x="1043608" y="764704"/>
            <a:ext cx="4287217" cy="923330"/>
          </a:xfrm>
          <a:prstGeom prst="rect">
            <a:avLst/>
          </a:prstGeom>
          <a:noFill/>
          <a:ln>
            <a:solidFill>
              <a:schemeClr val="tx2">
                <a:lumMod val="20000"/>
                <a:lumOff val="80000"/>
              </a:schemeClr>
            </a:solidFill>
          </a:ln>
        </p:spPr>
        <p:txBody>
          <a:bodyPr wrap="square" rtlCol="0">
            <a:spAutoFit/>
          </a:bodyPr>
          <a:lstStyle/>
          <a:p>
            <a:r>
              <a:rPr lang="en-US" altLang="zh-TW" dirty="0"/>
              <a:t>Specify the nonlinearity in terms of</a:t>
            </a:r>
          </a:p>
          <a:p>
            <a:r>
              <a:rPr lang="zh-TW" altLang="en-US" dirty="0"/>
              <a:t>                      </a:t>
            </a:r>
            <a:r>
              <a:rPr lang="en-US" altLang="zh-TW" dirty="0"/>
              <a:t>the full range   </a:t>
            </a:r>
            <a:r>
              <a:rPr lang="en-US" altLang="zh-TW" dirty="0">
                <a:sym typeface="Wingdings" panose="05000000000000000000" pitchFamily="2" charset="2"/>
              </a:rPr>
              <a:t>   B%</a:t>
            </a:r>
            <a:endParaRPr lang="en-US" altLang="zh-TW" dirty="0"/>
          </a:p>
          <a:p>
            <a:r>
              <a:rPr lang="en-US" altLang="zh-TW" dirty="0"/>
              <a:t>                      the reading      </a:t>
            </a:r>
            <a:r>
              <a:rPr lang="en-US" altLang="zh-TW" dirty="0">
                <a:sym typeface="Wingdings" panose="05000000000000000000" pitchFamily="2" charset="2"/>
              </a:rPr>
              <a:t>    A%</a:t>
            </a:r>
            <a:endParaRPr lang="zh-TW" altLang="en-US" dirty="0"/>
          </a:p>
        </p:txBody>
      </p:sp>
    </p:spTree>
    <p:extLst>
      <p:ext uri="{BB962C8B-B14F-4D97-AF65-F5344CB8AC3E}">
        <p14:creationId xmlns:p14="http://schemas.microsoft.com/office/powerpoint/2010/main" val="144396439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(Generalized) input impedance </a:t>
            </a:r>
            <a:r>
              <a:rPr lang="en-US" altLang="zh-TW" sz="2400" dirty="0" err="1">
                <a:solidFill>
                  <a:srgbClr val="996633"/>
                </a:solidFill>
              </a:rPr>
              <a:t>Z</a:t>
            </a:r>
            <a:r>
              <a:rPr lang="en-US" altLang="zh-TW" sz="2400" baseline="-25000" dirty="0" err="1">
                <a:solidFill>
                  <a:srgbClr val="996633"/>
                </a:solidFill>
              </a:rPr>
              <a:t>x</a:t>
            </a:r>
            <a:endParaRPr lang="zh-TW" altLang="en-US" sz="2400" baseline="-25000" dirty="0">
              <a:solidFill>
                <a:srgbClr val="996633"/>
              </a:solidFill>
            </a:endParaRPr>
          </a:p>
        </p:txBody>
      </p:sp>
      <p:graphicFrame>
        <p:nvGraphicFramePr>
          <p:cNvPr id="6" name="Object 7"/>
          <p:cNvGraphicFramePr>
            <a:graphicFrameLocks noChangeAspect="1"/>
          </p:cNvGraphicFramePr>
          <p:nvPr>
            <p:extLst>
              <p:ext uri="{D42A27DB-BD31-4B8C-83A1-F6EECF244321}">
                <p14:modId xmlns:p14="http://schemas.microsoft.com/office/powerpoint/2010/main" val="2142793052"/>
              </p:ext>
            </p:extLst>
          </p:nvPr>
        </p:nvGraphicFramePr>
        <p:xfrm>
          <a:off x="1551856" y="2615763"/>
          <a:ext cx="3155130" cy="837803"/>
        </p:xfrm>
        <a:graphic>
          <a:graphicData uri="http://schemas.openxmlformats.org/presentationml/2006/ole">
            <mc:AlternateContent xmlns:mc="http://schemas.openxmlformats.org/markup-compatibility/2006">
              <mc:Choice xmlns:v="urn:schemas-microsoft-com:vml" Requires="v">
                <p:oleObj spid="_x0000_s44241" r:id="rId3" imgW="1688367" imgH="444307" progId="Equation.3">
                  <p:embed/>
                </p:oleObj>
              </mc:Choice>
              <mc:Fallback>
                <p:oleObj r:id="rId3" imgW="1688367"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1856" y="2615763"/>
                        <a:ext cx="3155130" cy="837803"/>
                      </a:xfrm>
                      <a:prstGeom prst="rect">
                        <a:avLst/>
                      </a:prstGeom>
                      <a:noFill/>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777366600"/>
              </p:ext>
            </p:extLst>
          </p:nvPr>
        </p:nvGraphicFramePr>
        <p:xfrm>
          <a:off x="1475656" y="3767891"/>
          <a:ext cx="3456384" cy="864096"/>
        </p:xfrm>
        <a:graphic>
          <a:graphicData uri="http://schemas.openxmlformats.org/presentationml/2006/ole">
            <mc:AlternateContent xmlns:mc="http://schemas.openxmlformats.org/markup-compatibility/2006">
              <mc:Choice xmlns:v="urn:schemas-microsoft-com:vml" Requires="v">
                <p:oleObj spid="_x0000_s44242" r:id="rId5" imgW="1828800" imgH="457200" progId="Equation.3">
                  <p:embed/>
                </p:oleObj>
              </mc:Choice>
              <mc:Fallback>
                <p:oleObj r:id="rId5" imgW="1828800" imgH="4572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3767891"/>
                        <a:ext cx="3456384" cy="864096"/>
                      </a:xfrm>
                      <a:prstGeom prst="rect">
                        <a:avLst/>
                      </a:prstGeom>
                      <a:noFill/>
                      <a:extLst/>
                    </p:spPr>
                  </p:pic>
                </p:oleObj>
              </mc:Fallback>
            </mc:AlternateContent>
          </a:graphicData>
        </a:graphic>
      </p:graphicFrame>
      <p:sp>
        <p:nvSpPr>
          <p:cNvPr id="8" name="Rectangle 9"/>
          <p:cNvSpPr>
            <a:spLocks noChangeArrowheads="1"/>
          </p:cNvSpPr>
          <p:nvPr/>
        </p:nvSpPr>
        <p:spPr bwMode="auto">
          <a:xfrm>
            <a:off x="5773906" y="2831787"/>
            <a:ext cx="1174358" cy="276999"/>
          </a:xfrm>
          <a:prstGeom prst="rect">
            <a:avLst/>
          </a:prstGeom>
          <a:noFill/>
          <a:ln w="9525">
            <a:noFill/>
            <a:miter lim="800000"/>
            <a:headEnd/>
            <a:tailEnd/>
          </a:ln>
          <a:effectLst/>
        </p:spPr>
        <p:txBody>
          <a:bodyPr wrap="square">
            <a:spAutoFit/>
          </a:bodyPr>
          <a:lstStyle/>
          <a:p>
            <a:r>
              <a:rPr lang="en-US" altLang="zh-TW" sz="1200">
                <a:ea typeface="新細明體" pitchFamily="18" charset="-120"/>
                <a:cs typeface="Times New Roman" pitchFamily="18" charset="0"/>
              </a:rPr>
              <a:t>(1.12)</a:t>
            </a:r>
          </a:p>
        </p:txBody>
      </p:sp>
      <p:sp>
        <p:nvSpPr>
          <p:cNvPr id="9" name="Rectangle 10"/>
          <p:cNvSpPr>
            <a:spLocks noChangeArrowheads="1"/>
          </p:cNvSpPr>
          <p:nvPr/>
        </p:nvSpPr>
        <p:spPr bwMode="auto">
          <a:xfrm>
            <a:off x="5742856" y="3920291"/>
            <a:ext cx="1205408" cy="276999"/>
          </a:xfrm>
          <a:prstGeom prst="rect">
            <a:avLst/>
          </a:prstGeom>
          <a:noFill/>
          <a:ln w="9525">
            <a:noFill/>
            <a:miter lim="800000"/>
            <a:headEnd/>
            <a:tailEnd/>
          </a:ln>
          <a:effectLst/>
        </p:spPr>
        <p:txBody>
          <a:bodyPr wrap="square">
            <a:spAutoFit/>
          </a:bodyPr>
          <a:lstStyle/>
          <a:p>
            <a:pPr eaLnBrk="0" hangingPunct="0"/>
            <a:r>
              <a:rPr lang="en-US" altLang="zh-TW" sz="1200">
                <a:ea typeface="新細明體" pitchFamily="18" charset="-120"/>
                <a:cs typeface="Times New Roman" pitchFamily="18" charset="0"/>
              </a:rPr>
              <a:t>(1.13)</a:t>
            </a:r>
          </a:p>
        </p:txBody>
      </p:sp>
      <p:graphicFrame>
        <p:nvGraphicFramePr>
          <p:cNvPr id="3" name="Object 2"/>
          <p:cNvGraphicFramePr>
            <a:graphicFrameLocks noChangeAspect="1"/>
          </p:cNvGraphicFramePr>
          <p:nvPr>
            <p:extLst>
              <p:ext uri="{D42A27DB-BD31-4B8C-83A1-F6EECF244321}">
                <p14:modId xmlns:p14="http://schemas.microsoft.com/office/powerpoint/2010/main" val="3661240679"/>
              </p:ext>
            </p:extLst>
          </p:nvPr>
        </p:nvGraphicFramePr>
        <p:xfrm>
          <a:off x="1947863" y="1184275"/>
          <a:ext cx="1920875" cy="430213"/>
        </p:xfrm>
        <a:graphic>
          <a:graphicData uri="http://schemas.openxmlformats.org/presentationml/2006/ole">
            <mc:AlternateContent xmlns:mc="http://schemas.openxmlformats.org/markup-compatibility/2006">
              <mc:Choice xmlns:v="urn:schemas-microsoft-com:vml" Requires="v">
                <p:oleObj spid="_x0000_s44243" name="Equation" r:id="rId7" imgW="1028520" imgH="228600" progId="Equation.3">
                  <p:embed/>
                </p:oleObj>
              </mc:Choice>
              <mc:Fallback>
                <p:oleObj name="Equation" r:id="rId7" imgW="1028520" imgH="228600" progId="Equation.3">
                  <p:embed/>
                  <p:pic>
                    <p:nvPicPr>
                      <p:cNvPr id="0" name="Object 7"/>
                      <p:cNvPicPr>
                        <a:picLocks noChangeAspect="1" noChangeArrowheads="1"/>
                      </p:cNvPicPr>
                      <p:nvPr/>
                    </p:nvPicPr>
                    <p:blipFill>
                      <a:blip r:embed="rId8"/>
                      <a:srcRect/>
                      <a:stretch>
                        <a:fillRect/>
                      </a:stretch>
                    </p:blipFill>
                    <p:spPr bwMode="auto">
                      <a:xfrm>
                        <a:off x="1947863" y="1184275"/>
                        <a:ext cx="19208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660580707"/>
              </p:ext>
            </p:extLst>
          </p:nvPr>
        </p:nvGraphicFramePr>
        <p:xfrm>
          <a:off x="5076056" y="1196752"/>
          <a:ext cx="2157413" cy="430212"/>
        </p:xfrm>
        <a:graphic>
          <a:graphicData uri="http://schemas.openxmlformats.org/presentationml/2006/ole">
            <mc:AlternateContent xmlns:mc="http://schemas.openxmlformats.org/markup-compatibility/2006">
              <mc:Choice xmlns:v="urn:schemas-microsoft-com:vml" Requires="v">
                <p:oleObj spid="_x0000_s44244" name="Equation" r:id="rId9" imgW="1155600" imgH="228600" progId="Equation.3">
                  <p:embed/>
                </p:oleObj>
              </mc:Choice>
              <mc:Fallback>
                <p:oleObj name="Equation" r:id="rId9" imgW="1155600" imgH="228600" progId="Equation.3">
                  <p:embed/>
                  <p:pic>
                    <p:nvPicPr>
                      <p:cNvPr id="0" name="Object 2"/>
                      <p:cNvPicPr>
                        <a:picLocks noChangeAspect="1" noChangeArrowheads="1"/>
                      </p:cNvPicPr>
                      <p:nvPr/>
                    </p:nvPicPr>
                    <p:blipFill>
                      <a:blip r:embed="rId10"/>
                      <a:srcRect/>
                      <a:stretch>
                        <a:fillRect/>
                      </a:stretch>
                    </p:blipFill>
                    <p:spPr bwMode="auto">
                      <a:xfrm>
                        <a:off x="5076056" y="1196752"/>
                        <a:ext cx="21574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1.10 Generalized Dynamic Characteristics</a:t>
            </a:r>
            <a:endParaRPr lang="zh-TW" altLang="en-US" sz="2400" dirty="0">
              <a:solidFill>
                <a:srgbClr val="996633"/>
              </a:solidFill>
            </a:endParaRPr>
          </a:p>
        </p:txBody>
      </p:sp>
      <mc:AlternateContent xmlns:mc="http://schemas.openxmlformats.org/markup-compatibility/2006">
        <mc:Choice xmlns:a14="http://schemas.microsoft.com/office/drawing/2010/main" Requires="a14">
          <p:sp>
            <p:nvSpPr>
              <p:cNvPr id="7" name="Object 5">
                <a:extLst>
                  <a:ext uri="{FF2B5EF4-FFF2-40B4-BE49-F238E27FC236}">
                    <a16:creationId xmlns:a16="http://schemas.microsoft.com/office/drawing/2014/main" id="{488E9E91-AE6C-4753-BD6B-7A954F9FD4EE}"/>
                  </a:ext>
                </a:extLst>
              </p:cNvPr>
              <p:cNvSpPr txBox="1"/>
              <p:nvPr/>
            </p:nvSpPr>
            <p:spPr bwMode="auto">
              <a:xfrm>
                <a:off x="747959" y="1244401"/>
                <a:ext cx="6999313" cy="64633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𝑛</m:t>
                          </m:r>
                        </m:sub>
                      </m:sSub>
                      <m:f>
                        <m:fPr>
                          <m:ctrlPr>
                            <a:rPr lang="zh-TW" altLang="en-US" sz="2000" i="1">
                              <a:solidFill>
                                <a:srgbClr val="000000"/>
                              </a:solidFill>
                              <a:latin typeface="Cambria Math" panose="02040503050406030204" pitchFamily="18" charset="0"/>
                            </a:rPr>
                          </m:ctrlPr>
                        </m:fPr>
                        <m:num>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𝑑</m:t>
                              </m:r>
                            </m:e>
                            <m:sup>
                              <m:r>
                                <a:rPr lang="zh-TW" altLang="en-US" sz="2000" i="1">
                                  <a:solidFill>
                                    <a:srgbClr val="000000"/>
                                  </a:solidFill>
                                  <a:latin typeface="Cambria Math" panose="02040503050406030204" pitchFamily="18" charset="0"/>
                                </a:rPr>
                                <m:t>𝑛</m:t>
                              </m:r>
                            </m:sup>
                          </m:sSup>
                          <m:r>
                            <a:rPr lang="zh-TW" altLang="en-US" sz="2000" i="1">
                              <a:solidFill>
                                <a:srgbClr val="000000"/>
                              </a:solidFill>
                              <a:latin typeface="Cambria Math" panose="02040503050406030204" pitchFamily="18" charset="0"/>
                            </a:rPr>
                            <m:t>𝑦</m:t>
                          </m:r>
                        </m:num>
                        <m:den>
                          <m:r>
                            <a:rPr lang="zh-TW" altLang="en-US" sz="2000" i="1">
                              <a:solidFill>
                                <a:srgbClr val="000000"/>
                              </a:solidFill>
                              <a:latin typeface="Cambria Math" panose="02040503050406030204" pitchFamily="18" charset="0"/>
                            </a:rPr>
                            <m:t>𝑑</m:t>
                          </m:r>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𝑡</m:t>
                              </m:r>
                            </m:e>
                            <m:sup>
                              <m:r>
                                <a:rPr lang="zh-TW" altLang="en-US" sz="2000" i="1">
                                  <a:solidFill>
                                    <a:srgbClr val="000000"/>
                                  </a:solidFill>
                                  <a:latin typeface="Cambria Math" panose="02040503050406030204" pitchFamily="18" charset="0"/>
                                </a:rPr>
                                <m:t>𝑛</m:t>
                              </m:r>
                            </m:sup>
                          </m:sSup>
                        </m:den>
                      </m:f>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1</m:t>
                          </m:r>
                        </m:sub>
                      </m:sSub>
                      <m:f>
                        <m:fPr>
                          <m:ctrlPr>
                            <a:rPr lang="zh-TW" altLang="en-US" sz="2000" i="1">
                              <a:solidFill>
                                <a:srgbClr val="000000"/>
                              </a:solidFill>
                              <a:latin typeface="Cambria Math" panose="02040503050406030204" pitchFamily="18" charset="0"/>
                            </a:rPr>
                          </m:ctrlPr>
                        </m:fPr>
                        <m:num>
                          <m:r>
                            <a:rPr lang="zh-TW" altLang="en-US" sz="2000" i="1">
                              <a:solidFill>
                                <a:srgbClr val="000000"/>
                              </a:solidFill>
                              <a:latin typeface="Cambria Math" panose="02040503050406030204" pitchFamily="18" charset="0"/>
                            </a:rPr>
                            <m:t>𝑑𝑦</m:t>
                          </m:r>
                        </m:num>
                        <m:den>
                          <m:r>
                            <a:rPr lang="zh-TW" altLang="en-US" sz="2000" i="1">
                              <a:solidFill>
                                <a:srgbClr val="000000"/>
                              </a:solidFill>
                              <a:latin typeface="Cambria Math" panose="02040503050406030204" pitchFamily="18" charset="0"/>
                            </a:rPr>
                            <m:t>𝑑𝑡</m:t>
                          </m:r>
                        </m:den>
                      </m:f>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0</m:t>
                          </m:r>
                        </m:sub>
                      </m:sSub>
                      <m:r>
                        <a:rPr lang="zh-TW" altLang="en-US" sz="2000" i="1">
                          <a:solidFill>
                            <a:srgbClr val="000000"/>
                          </a:solidFill>
                          <a:latin typeface="Cambria Math" panose="02040503050406030204" pitchFamily="18" charset="0"/>
                        </a:rPr>
                        <m:t>𝑦</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𝑡</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𝑚</m:t>
                          </m:r>
                        </m:sub>
                      </m:sSub>
                      <m:f>
                        <m:fPr>
                          <m:ctrlPr>
                            <a:rPr lang="zh-TW" altLang="en-US" sz="2000" i="1">
                              <a:solidFill>
                                <a:srgbClr val="000000"/>
                              </a:solidFill>
                              <a:latin typeface="Cambria Math" panose="02040503050406030204" pitchFamily="18" charset="0"/>
                            </a:rPr>
                          </m:ctrlPr>
                        </m:fPr>
                        <m:num>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𝑑</m:t>
                              </m:r>
                            </m:e>
                            <m:sup>
                              <m:r>
                                <a:rPr lang="zh-TW" altLang="en-US" sz="2000" i="1">
                                  <a:solidFill>
                                    <a:srgbClr val="000000"/>
                                  </a:solidFill>
                                  <a:latin typeface="Cambria Math" panose="02040503050406030204" pitchFamily="18" charset="0"/>
                                </a:rPr>
                                <m:t>𝑚</m:t>
                              </m:r>
                            </m:sup>
                          </m:sSup>
                          <m:r>
                            <a:rPr lang="zh-TW" altLang="en-US" sz="2000" i="1">
                              <a:solidFill>
                                <a:srgbClr val="000000"/>
                              </a:solidFill>
                              <a:latin typeface="Cambria Math" panose="02040503050406030204" pitchFamily="18" charset="0"/>
                            </a:rPr>
                            <m:t>𝑥</m:t>
                          </m:r>
                        </m:num>
                        <m:den>
                          <m:r>
                            <a:rPr lang="zh-TW" altLang="en-US" sz="2000" i="1">
                              <a:solidFill>
                                <a:srgbClr val="000000"/>
                              </a:solidFill>
                              <a:latin typeface="Cambria Math" panose="02040503050406030204" pitchFamily="18" charset="0"/>
                            </a:rPr>
                            <m:t>𝑑</m:t>
                          </m:r>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𝑡</m:t>
                              </m:r>
                            </m:e>
                            <m:sup>
                              <m:r>
                                <a:rPr lang="zh-TW" altLang="en-US" sz="2000" i="1">
                                  <a:solidFill>
                                    <a:srgbClr val="000000"/>
                                  </a:solidFill>
                                  <a:latin typeface="Cambria Math" panose="02040503050406030204" pitchFamily="18" charset="0"/>
                                </a:rPr>
                                <m:t>𝑚</m:t>
                              </m:r>
                            </m:sup>
                          </m:sSup>
                        </m:den>
                      </m:f>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1</m:t>
                          </m:r>
                        </m:sub>
                      </m:sSub>
                      <m:f>
                        <m:fPr>
                          <m:ctrlPr>
                            <a:rPr lang="zh-TW" altLang="en-US" sz="2000" i="1">
                              <a:solidFill>
                                <a:srgbClr val="000000"/>
                              </a:solidFill>
                              <a:latin typeface="Cambria Math" panose="02040503050406030204" pitchFamily="18" charset="0"/>
                            </a:rPr>
                          </m:ctrlPr>
                        </m:fPr>
                        <m:num>
                          <m:r>
                            <a:rPr lang="zh-TW" altLang="en-US" sz="2000" i="1">
                              <a:solidFill>
                                <a:srgbClr val="000000"/>
                              </a:solidFill>
                              <a:latin typeface="Cambria Math" panose="02040503050406030204" pitchFamily="18" charset="0"/>
                            </a:rPr>
                            <m:t>𝑑𝑥</m:t>
                          </m:r>
                        </m:num>
                        <m:den>
                          <m:r>
                            <a:rPr lang="zh-TW" altLang="en-US" sz="2000" i="1">
                              <a:solidFill>
                                <a:srgbClr val="000000"/>
                              </a:solidFill>
                              <a:latin typeface="Cambria Math" panose="02040503050406030204" pitchFamily="18" charset="0"/>
                            </a:rPr>
                            <m:t>𝑑𝑡</m:t>
                          </m:r>
                        </m:den>
                      </m:f>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0</m:t>
                          </m:r>
                        </m:sub>
                      </m:sSub>
                      <m:r>
                        <a:rPr lang="zh-TW" altLang="en-US" sz="2000" i="1">
                          <a:solidFill>
                            <a:srgbClr val="000000"/>
                          </a:solidFill>
                          <a:latin typeface="Cambria Math" panose="02040503050406030204" pitchFamily="18" charset="0"/>
                        </a:rPr>
                        <m:t>𝑥</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𝑡</m:t>
                      </m:r>
                      <m:r>
                        <a:rPr lang="zh-TW" altLang="en-US" sz="2000" i="1">
                          <a:solidFill>
                            <a:srgbClr val="000000"/>
                          </a:solidFill>
                          <a:latin typeface="Cambria Math" panose="02040503050406030204" pitchFamily="18" charset="0"/>
                        </a:rPr>
                        <m:t>)</m:t>
                      </m:r>
                    </m:oMath>
                  </m:oMathPara>
                </a14:m>
                <a:endParaRPr lang="zh-TW" altLang="en-US" sz="2000" dirty="0"/>
              </a:p>
            </p:txBody>
          </p:sp>
        </mc:Choice>
        <mc:Fallback>
          <p:sp>
            <p:nvSpPr>
              <p:cNvPr id="7" name="Object 5">
                <a:extLst>
                  <a:ext uri="{FF2B5EF4-FFF2-40B4-BE49-F238E27FC236}">
                    <a16:creationId xmlns:a16="http://schemas.microsoft.com/office/drawing/2014/main" id="{488E9E91-AE6C-4753-BD6B-7A954F9FD4EE}"/>
                  </a:ext>
                </a:extLst>
              </p:cNvPr>
              <p:cNvSpPr txBox="1">
                <a:spLocks noRot="1" noChangeAspect="1" noMove="1" noResize="1" noEditPoints="1" noAdjustHandles="1" noChangeArrowheads="1" noChangeShapeType="1" noTextEdit="1"/>
              </p:cNvSpPr>
              <p:nvPr/>
            </p:nvSpPr>
            <p:spPr bwMode="auto">
              <a:xfrm>
                <a:off x="747959" y="1244401"/>
                <a:ext cx="6999313" cy="646330"/>
              </a:xfrm>
              <a:prstGeom prst="rect">
                <a:avLst/>
              </a:prstGeom>
              <a:blipFill>
                <a:blip r:embed="rId2"/>
                <a:stretch>
                  <a:fillRect/>
                </a:stretch>
              </a:blipFill>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 name="Object 4">
                <a:extLst>
                  <a:ext uri="{FF2B5EF4-FFF2-40B4-BE49-F238E27FC236}">
                    <a16:creationId xmlns:a16="http://schemas.microsoft.com/office/drawing/2014/main" id="{BBB3D23B-7812-4DDA-811D-BC6B357B48FC}"/>
                  </a:ext>
                </a:extLst>
              </p:cNvPr>
              <p:cNvSpPr txBox="1"/>
              <p:nvPr/>
            </p:nvSpPr>
            <p:spPr bwMode="auto">
              <a:xfrm>
                <a:off x="396413" y="2503238"/>
                <a:ext cx="6999312" cy="41910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d>
                        <m:dPr>
                          <m:ctrlPr>
                            <a:rPr lang="zh-TW" altLang="en-US" sz="2000" i="1">
                              <a:solidFill>
                                <a:srgbClr val="000000"/>
                              </a:solidFill>
                              <a:latin typeface="Cambria Math" panose="02040503050406030204" pitchFamily="18" charset="0"/>
                            </a:rPr>
                          </m:ctrlPr>
                        </m:dPr>
                        <m:e>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𝑛</m:t>
                              </m:r>
                            </m:sub>
                          </m:sSub>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𝐷</m:t>
                              </m:r>
                            </m:e>
                            <m:sup>
                              <m:r>
                                <a:rPr lang="zh-TW" altLang="en-US" sz="2000" i="1">
                                  <a:solidFill>
                                    <a:srgbClr val="000000"/>
                                  </a:solidFill>
                                  <a:latin typeface="Cambria Math" panose="02040503050406030204" pitchFamily="18" charset="0"/>
                                </a:rPr>
                                <m:t>𝑛</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0</m:t>
                              </m:r>
                            </m:sub>
                          </m:sSub>
                        </m:e>
                      </m:d>
                      <m:r>
                        <a:rPr lang="zh-TW" altLang="en-US" sz="2000" i="1">
                          <a:solidFill>
                            <a:srgbClr val="000000"/>
                          </a:solidFill>
                          <a:latin typeface="Cambria Math" panose="02040503050406030204" pitchFamily="18" charset="0"/>
                        </a:rPr>
                        <m:t>𝑦</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𝑡</m:t>
                      </m:r>
                      <m:r>
                        <a:rPr lang="zh-TW" altLang="en-US" sz="2000" i="1">
                          <a:solidFill>
                            <a:srgbClr val="000000"/>
                          </a:solidFill>
                          <a:latin typeface="Cambria Math" panose="02040503050406030204" pitchFamily="18" charset="0"/>
                        </a:rPr>
                        <m:t>)=</m:t>
                      </m:r>
                      <m:d>
                        <m:dPr>
                          <m:ctrlPr>
                            <a:rPr lang="zh-TW" altLang="en-US" sz="2000" i="1">
                              <a:solidFill>
                                <a:srgbClr val="000000"/>
                              </a:solidFill>
                              <a:latin typeface="Cambria Math" panose="02040503050406030204" pitchFamily="18" charset="0"/>
                            </a:rPr>
                          </m:ctrlPr>
                        </m:dPr>
                        <m:e>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𝑚</m:t>
                              </m:r>
                            </m:sub>
                          </m:sSub>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𝐷</m:t>
                              </m:r>
                            </m:e>
                            <m:sup>
                              <m:r>
                                <a:rPr lang="zh-TW" altLang="en-US" sz="2000" i="1">
                                  <a:solidFill>
                                    <a:srgbClr val="000000"/>
                                  </a:solidFill>
                                  <a:latin typeface="Cambria Math" panose="02040503050406030204" pitchFamily="18" charset="0"/>
                                </a:rPr>
                                <m:t>𝑚</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0</m:t>
                              </m:r>
                            </m:sub>
                          </m:sSub>
                        </m:e>
                      </m:d>
                      <m:r>
                        <a:rPr lang="zh-TW" altLang="en-US" sz="2000" i="1">
                          <a:solidFill>
                            <a:srgbClr val="000000"/>
                          </a:solidFill>
                          <a:latin typeface="Cambria Math" panose="02040503050406030204" pitchFamily="18" charset="0"/>
                        </a:rPr>
                        <m:t>𝑥</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𝑡</m:t>
                      </m:r>
                      <m:r>
                        <a:rPr lang="zh-TW" altLang="en-US" sz="2000" i="1">
                          <a:solidFill>
                            <a:srgbClr val="000000"/>
                          </a:solidFill>
                          <a:latin typeface="Cambria Math" panose="02040503050406030204" pitchFamily="18" charset="0"/>
                        </a:rPr>
                        <m:t>)</m:t>
                      </m:r>
                    </m:oMath>
                  </m:oMathPara>
                </a14:m>
                <a:endParaRPr lang="zh-TW" altLang="en-US" sz="2000" dirty="0"/>
              </a:p>
            </p:txBody>
          </p:sp>
        </mc:Choice>
        <mc:Fallback>
          <p:sp>
            <p:nvSpPr>
              <p:cNvPr id="8" name="Object 4">
                <a:extLst>
                  <a:ext uri="{FF2B5EF4-FFF2-40B4-BE49-F238E27FC236}">
                    <a16:creationId xmlns:a16="http://schemas.microsoft.com/office/drawing/2014/main" id="{BBB3D23B-7812-4DDA-811D-BC6B357B48FC}"/>
                  </a:ext>
                </a:extLst>
              </p:cNvPr>
              <p:cNvSpPr txBox="1">
                <a:spLocks noRot="1" noChangeAspect="1" noMove="1" noResize="1" noEditPoints="1" noAdjustHandles="1" noChangeArrowheads="1" noChangeShapeType="1" noTextEdit="1"/>
              </p:cNvSpPr>
              <p:nvPr/>
            </p:nvSpPr>
            <p:spPr bwMode="auto">
              <a:xfrm>
                <a:off x="396413" y="2503238"/>
                <a:ext cx="6999312" cy="419100"/>
              </a:xfrm>
              <a:prstGeom prst="rect">
                <a:avLst/>
              </a:prstGeom>
              <a:blipFill>
                <a:blip r:embed="rId3"/>
                <a:stretch>
                  <a:fillRect b="-10294"/>
                </a:stretch>
              </a:blipFill>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Object 3">
                <a:extLst>
                  <a:ext uri="{FF2B5EF4-FFF2-40B4-BE49-F238E27FC236}">
                    <a16:creationId xmlns:a16="http://schemas.microsoft.com/office/drawing/2014/main" id="{1B3469AB-0395-42FC-9B23-AD4AF3225BA0}"/>
                  </a:ext>
                </a:extLst>
              </p:cNvPr>
              <p:cNvSpPr txBox="1"/>
              <p:nvPr/>
            </p:nvSpPr>
            <p:spPr bwMode="auto">
              <a:xfrm>
                <a:off x="396413" y="3491029"/>
                <a:ext cx="4862289" cy="648072"/>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f>
                        <m:fPr>
                          <m:ctrlPr>
                            <a:rPr lang="zh-TW" altLang="en-US" sz="2000" i="1">
                              <a:solidFill>
                                <a:srgbClr val="000000"/>
                              </a:solidFill>
                              <a:latin typeface="Cambria Math" panose="02040503050406030204" pitchFamily="18" charset="0"/>
                            </a:rPr>
                          </m:ctrlPr>
                        </m:fPr>
                        <m:num>
                          <m:r>
                            <a:rPr lang="zh-TW" altLang="en-US" sz="2000" i="1">
                              <a:solidFill>
                                <a:srgbClr val="000000"/>
                              </a:solidFill>
                              <a:latin typeface="Cambria Math" panose="02040503050406030204" pitchFamily="18" charset="0"/>
                            </a:rPr>
                            <m:t>𝑦</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num>
                        <m:den>
                          <m:r>
                            <a:rPr lang="zh-TW" altLang="en-US" sz="2000" i="1">
                              <a:solidFill>
                                <a:srgbClr val="000000"/>
                              </a:solidFill>
                              <a:latin typeface="Cambria Math" panose="02040503050406030204" pitchFamily="18" charset="0"/>
                            </a:rPr>
                            <m:t>𝑥</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den>
                      </m:f>
                      <m:r>
                        <a:rPr lang="zh-TW" altLang="en-US" sz="2000" i="1">
                          <a:solidFill>
                            <a:srgbClr val="000000"/>
                          </a:solidFill>
                          <a:latin typeface="Cambria Math" panose="02040503050406030204" pitchFamily="18" charset="0"/>
                        </a:rPr>
                        <m:t>=</m:t>
                      </m:r>
                      <m:f>
                        <m:fPr>
                          <m:ctrlPr>
                            <a:rPr lang="zh-TW" altLang="en-US" sz="2000" i="1">
                              <a:solidFill>
                                <a:srgbClr val="000000"/>
                              </a:solidFill>
                              <a:latin typeface="Cambria Math" panose="02040503050406030204" pitchFamily="18" charset="0"/>
                            </a:rPr>
                          </m:ctrlPr>
                        </m:fPr>
                        <m:num>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𝑚</m:t>
                              </m:r>
                            </m:sub>
                          </m:sSub>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𝐷</m:t>
                              </m:r>
                            </m:e>
                            <m:sup>
                              <m:r>
                                <a:rPr lang="zh-TW" altLang="en-US" sz="2000" i="1">
                                  <a:solidFill>
                                    <a:srgbClr val="000000"/>
                                  </a:solidFill>
                                  <a:latin typeface="Cambria Math" panose="02040503050406030204" pitchFamily="18" charset="0"/>
                                </a:rPr>
                                <m:t>𝑚</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0</m:t>
                              </m:r>
                            </m:sub>
                          </m:sSub>
                        </m:num>
                        <m:den>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𝑛</m:t>
                              </m:r>
                            </m:sub>
                          </m:sSub>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𝐷</m:t>
                              </m:r>
                            </m:e>
                            <m:sup>
                              <m:r>
                                <a:rPr lang="zh-TW" altLang="en-US" sz="2000" i="1">
                                  <a:solidFill>
                                    <a:srgbClr val="000000"/>
                                  </a:solidFill>
                                  <a:latin typeface="Cambria Math" panose="02040503050406030204" pitchFamily="18" charset="0"/>
                                </a:rPr>
                                <m:t>𝑛</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𝐷</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0</m:t>
                              </m:r>
                            </m:sub>
                          </m:sSub>
                        </m:den>
                      </m:f>
                    </m:oMath>
                  </m:oMathPara>
                </a14:m>
                <a:endParaRPr lang="zh-TW" altLang="en-US" sz="2000" dirty="0"/>
              </a:p>
            </p:txBody>
          </p:sp>
        </mc:Choice>
        <mc:Fallback>
          <p:sp>
            <p:nvSpPr>
              <p:cNvPr id="9" name="Object 3">
                <a:extLst>
                  <a:ext uri="{FF2B5EF4-FFF2-40B4-BE49-F238E27FC236}">
                    <a16:creationId xmlns:a16="http://schemas.microsoft.com/office/drawing/2014/main" id="{1B3469AB-0395-42FC-9B23-AD4AF3225BA0}"/>
                  </a:ext>
                </a:extLst>
              </p:cNvPr>
              <p:cNvSpPr txBox="1">
                <a:spLocks noRot="1" noChangeAspect="1" noMove="1" noResize="1" noEditPoints="1" noAdjustHandles="1" noChangeArrowheads="1" noChangeShapeType="1" noTextEdit="1"/>
              </p:cNvSpPr>
              <p:nvPr/>
            </p:nvSpPr>
            <p:spPr bwMode="auto">
              <a:xfrm>
                <a:off x="396413" y="3491029"/>
                <a:ext cx="4862289" cy="648072"/>
              </a:xfrm>
              <a:prstGeom prst="rect">
                <a:avLst/>
              </a:prstGeom>
              <a:blipFill>
                <a:blip r:embed="rId4"/>
                <a:stretch>
                  <a:fillRect b="-6604"/>
                </a:stretch>
              </a:blipFill>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Object 2">
                <a:extLst>
                  <a:ext uri="{FF2B5EF4-FFF2-40B4-BE49-F238E27FC236}">
                    <a16:creationId xmlns:a16="http://schemas.microsoft.com/office/drawing/2014/main" id="{42EA45A0-9F14-492C-9D34-BBB2C3D00C5B}"/>
                  </a:ext>
                </a:extLst>
              </p:cNvPr>
              <p:cNvSpPr txBox="1"/>
              <p:nvPr/>
            </p:nvSpPr>
            <p:spPr bwMode="auto">
              <a:xfrm>
                <a:off x="539552" y="4660882"/>
                <a:ext cx="4823807" cy="45720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f>
                        <m:fPr>
                          <m:ctrlPr>
                            <a:rPr lang="zh-TW" altLang="en-US" sz="2000" i="1">
                              <a:solidFill>
                                <a:srgbClr val="000000"/>
                              </a:solidFill>
                              <a:latin typeface="Cambria Math" panose="02040503050406030204" pitchFamily="18" charset="0"/>
                            </a:rPr>
                          </m:ctrlPr>
                        </m:fPr>
                        <m:num>
                          <m:r>
                            <a:rPr lang="zh-TW" altLang="en-US" sz="2000" i="1">
                              <a:solidFill>
                                <a:srgbClr val="000000"/>
                              </a:solidFill>
                              <a:latin typeface="Cambria Math" panose="02040503050406030204" pitchFamily="18" charset="0"/>
                            </a:rPr>
                            <m:t>𝑌</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r>
                            <a:rPr lang="zh-TW" altLang="en-US" sz="2000" i="1">
                              <a:solidFill>
                                <a:srgbClr val="000000"/>
                              </a:solidFill>
                              <a:latin typeface="Cambria Math" panose="02040503050406030204" pitchFamily="18" charset="0"/>
                            </a:rPr>
                            <m:t>)</m:t>
                          </m:r>
                        </m:num>
                        <m:den>
                          <m:r>
                            <a:rPr lang="zh-TW" altLang="en-US" sz="2000" i="1">
                              <a:solidFill>
                                <a:srgbClr val="000000"/>
                              </a:solidFill>
                              <a:latin typeface="Cambria Math" panose="02040503050406030204" pitchFamily="18" charset="0"/>
                            </a:rPr>
                            <m:t>𝑋</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r>
                            <a:rPr lang="zh-TW" altLang="en-US" sz="2000" i="1">
                              <a:solidFill>
                                <a:srgbClr val="000000"/>
                              </a:solidFill>
                              <a:latin typeface="Cambria Math" panose="02040503050406030204" pitchFamily="18" charset="0"/>
                            </a:rPr>
                            <m:t>)</m:t>
                          </m:r>
                        </m:den>
                      </m:f>
                      <m:r>
                        <a:rPr lang="zh-TW" altLang="en-US" sz="2000" i="1">
                          <a:solidFill>
                            <a:srgbClr val="000000"/>
                          </a:solidFill>
                          <a:latin typeface="Cambria Math" panose="02040503050406030204" pitchFamily="18" charset="0"/>
                        </a:rPr>
                        <m:t>=</m:t>
                      </m:r>
                      <m:f>
                        <m:fPr>
                          <m:ctrlPr>
                            <a:rPr lang="zh-TW" altLang="en-US" sz="2000" i="1">
                              <a:solidFill>
                                <a:srgbClr val="000000"/>
                              </a:solidFill>
                              <a:latin typeface="Cambria Math" panose="02040503050406030204" pitchFamily="18" charset="0"/>
                            </a:rPr>
                          </m:ctrlPr>
                        </m:fPr>
                        <m:num>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𝑚</m:t>
                              </m:r>
                            </m:sub>
                          </m:sSub>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m:t>
                              </m:r>
                            </m:e>
                            <m:sup>
                              <m:r>
                                <a:rPr lang="zh-TW" altLang="en-US" sz="2000" i="1">
                                  <a:solidFill>
                                    <a:srgbClr val="000000"/>
                                  </a:solidFill>
                                  <a:latin typeface="Cambria Math" panose="02040503050406030204" pitchFamily="18" charset="0"/>
                                </a:rPr>
                                <m:t>𝑚</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𝑏</m:t>
                              </m:r>
                            </m:e>
                            <m:sub>
                              <m:r>
                                <a:rPr lang="zh-TW" altLang="en-US" sz="2000" i="1">
                                  <a:solidFill>
                                    <a:srgbClr val="000000"/>
                                  </a:solidFill>
                                  <a:latin typeface="Cambria Math" panose="02040503050406030204" pitchFamily="18" charset="0"/>
                                </a:rPr>
                                <m:t>0</m:t>
                              </m:r>
                            </m:sub>
                          </m:sSub>
                        </m:num>
                        <m:den>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𝑛</m:t>
                              </m:r>
                            </m:sub>
                          </m:sSub>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m:t>
                              </m:r>
                            </m:e>
                            <m:sup>
                              <m:r>
                                <a:rPr lang="zh-TW" altLang="en-US" sz="2000" i="1">
                                  <a:solidFill>
                                    <a:srgbClr val="000000"/>
                                  </a:solidFill>
                                  <a:latin typeface="Cambria Math" panose="02040503050406030204" pitchFamily="18" charset="0"/>
                                </a:rPr>
                                <m:t>𝑛</m:t>
                              </m:r>
                            </m:sup>
                          </m:sSup>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1</m:t>
                              </m:r>
                            </m:sub>
                          </m:sSub>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𝑗</m:t>
                          </m:r>
                          <m:r>
                            <m:rPr>
                              <m:sty m:val="p"/>
                            </m:rPr>
                            <a:rPr lang="zh-TW" altLang="en-US" sz="2000" i="1">
                              <a:solidFill>
                                <a:srgbClr val="000000"/>
                              </a:solidFill>
                              <a:latin typeface="Cambria Math" panose="02040503050406030204" pitchFamily="18" charset="0"/>
                            </a:rPr>
                            <m:t>ω</m:t>
                          </m:r>
                          <m:r>
                            <a:rPr lang="zh-TW" altLang="en-US" sz="2000" i="1">
                              <a:solidFill>
                                <a:srgbClr val="000000"/>
                              </a:solidFill>
                              <a:latin typeface="Cambria Math" panose="02040503050406030204" pitchFamily="18" charset="0"/>
                            </a:rPr>
                            <m:t>)+</m:t>
                          </m:r>
                          <m:sSub>
                            <m:sSubPr>
                              <m:ctrlPr>
                                <a:rPr lang="zh-TW" altLang="en-US" sz="2000" i="1">
                                  <a:solidFill>
                                    <a:srgbClr val="000000"/>
                                  </a:solidFill>
                                  <a:latin typeface="Cambria Math" panose="02040503050406030204" pitchFamily="18" charset="0"/>
                                </a:rPr>
                              </m:ctrlPr>
                            </m:sSubPr>
                            <m:e>
                              <m:r>
                                <a:rPr lang="zh-TW" altLang="en-US" sz="2000" i="1">
                                  <a:solidFill>
                                    <a:srgbClr val="000000"/>
                                  </a:solidFill>
                                  <a:latin typeface="Cambria Math" panose="02040503050406030204" pitchFamily="18" charset="0"/>
                                </a:rPr>
                                <m:t>𝑎</m:t>
                              </m:r>
                            </m:e>
                            <m:sub>
                              <m:r>
                                <a:rPr lang="zh-TW" altLang="en-US" sz="2000" i="1">
                                  <a:solidFill>
                                    <a:srgbClr val="000000"/>
                                  </a:solidFill>
                                  <a:latin typeface="Cambria Math" panose="02040503050406030204" pitchFamily="18" charset="0"/>
                                </a:rPr>
                                <m:t>0</m:t>
                              </m:r>
                            </m:sub>
                          </m:sSub>
                        </m:den>
                      </m:f>
                    </m:oMath>
                  </m:oMathPara>
                </a14:m>
                <a:endParaRPr lang="zh-TW" altLang="en-US" sz="2000" dirty="0"/>
              </a:p>
            </p:txBody>
          </p:sp>
        </mc:Choice>
        <mc:Fallback>
          <p:sp>
            <p:nvSpPr>
              <p:cNvPr id="10" name="Object 2">
                <a:extLst>
                  <a:ext uri="{FF2B5EF4-FFF2-40B4-BE49-F238E27FC236}">
                    <a16:creationId xmlns:a16="http://schemas.microsoft.com/office/drawing/2014/main" id="{42EA45A0-9F14-492C-9D34-BBB2C3D00C5B}"/>
                  </a:ext>
                </a:extLst>
              </p:cNvPr>
              <p:cNvSpPr txBox="1">
                <a:spLocks noRot="1" noChangeAspect="1" noMove="1" noResize="1" noEditPoints="1" noAdjustHandles="1" noChangeArrowheads="1" noChangeShapeType="1" noTextEdit="1"/>
              </p:cNvSpPr>
              <p:nvPr/>
            </p:nvSpPr>
            <p:spPr bwMode="auto">
              <a:xfrm>
                <a:off x="539552" y="4660882"/>
                <a:ext cx="4823807" cy="457200"/>
              </a:xfrm>
              <a:prstGeom prst="rect">
                <a:avLst/>
              </a:prstGeom>
              <a:blipFill>
                <a:blip r:embed="rId5"/>
                <a:stretch>
                  <a:fillRect b="-50667"/>
                </a:stretch>
              </a:blipFill>
              <a:extLst/>
            </p:spPr>
            <p:txBody>
              <a:bodyPr/>
              <a:lstStyle/>
              <a:p>
                <a:r>
                  <a:rPr lang="en-US">
                    <a:noFill/>
                  </a:rPr>
                  <a:t> </a:t>
                </a:r>
              </a:p>
            </p:txBody>
          </p:sp>
        </mc:Fallback>
      </mc:AlternateContent>
      <p:sp>
        <p:nvSpPr>
          <p:cNvPr id="11" name="Rectangle 11">
            <a:extLst>
              <a:ext uri="{FF2B5EF4-FFF2-40B4-BE49-F238E27FC236}">
                <a16:creationId xmlns:a16="http://schemas.microsoft.com/office/drawing/2014/main" id="{9C4C993C-507F-40A9-9BF2-8A6736843DEC}"/>
              </a:ext>
            </a:extLst>
          </p:cNvPr>
          <p:cNvSpPr>
            <a:spLocks noChangeArrowheads="1"/>
          </p:cNvSpPr>
          <p:nvPr/>
        </p:nvSpPr>
        <p:spPr bwMode="auto">
          <a:xfrm>
            <a:off x="8117814" y="1394501"/>
            <a:ext cx="917376" cy="400110"/>
          </a:xfrm>
          <a:prstGeom prst="rect">
            <a:avLst/>
          </a:prstGeom>
          <a:noFill/>
          <a:ln w="9525">
            <a:noFill/>
            <a:miter lim="800000"/>
            <a:headEnd/>
            <a:tailEnd/>
          </a:ln>
          <a:effectLst/>
        </p:spPr>
        <p:txBody>
          <a:bodyPr wrap="square">
            <a:spAutoFit/>
          </a:bodyPr>
          <a:lstStyle/>
          <a:p>
            <a:pPr eaLnBrk="0" hangingPunct="0"/>
            <a:r>
              <a:rPr lang="en-US" altLang="zh-TW" sz="2000" dirty="0">
                <a:ea typeface="新細明體" pitchFamily="18" charset="-120"/>
                <a:cs typeface="Times New Roman" pitchFamily="18" charset="0"/>
              </a:rPr>
              <a:t>(1.14)</a:t>
            </a:r>
          </a:p>
        </p:txBody>
      </p:sp>
      <p:sp>
        <p:nvSpPr>
          <p:cNvPr id="12" name="Rectangle 12">
            <a:extLst>
              <a:ext uri="{FF2B5EF4-FFF2-40B4-BE49-F238E27FC236}">
                <a16:creationId xmlns:a16="http://schemas.microsoft.com/office/drawing/2014/main" id="{BCC0BB4D-43D2-49C3-99E8-0BF4929F6F81}"/>
              </a:ext>
            </a:extLst>
          </p:cNvPr>
          <p:cNvSpPr>
            <a:spLocks noChangeArrowheads="1"/>
          </p:cNvSpPr>
          <p:nvPr/>
        </p:nvSpPr>
        <p:spPr bwMode="auto">
          <a:xfrm>
            <a:off x="7625847" y="2853393"/>
            <a:ext cx="835461" cy="400110"/>
          </a:xfrm>
          <a:prstGeom prst="rect">
            <a:avLst/>
          </a:prstGeom>
          <a:noFill/>
          <a:ln w="9525">
            <a:noFill/>
            <a:miter lim="800000"/>
            <a:headEnd/>
            <a:tailEnd/>
          </a:ln>
          <a:effectLst/>
        </p:spPr>
        <p:txBody>
          <a:bodyPr wrap="square">
            <a:spAutoFit/>
          </a:bodyPr>
          <a:lstStyle/>
          <a:p>
            <a:pPr eaLnBrk="0" hangingPunct="0"/>
            <a:r>
              <a:rPr lang="en-US" altLang="zh-TW" sz="2000" dirty="0">
                <a:ea typeface="新細明體" pitchFamily="18" charset="-120"/>
                <a:cs typeface="Times New Roman" pitchFamily="18" charset="0"/>
              </a:rPr>
              <a:t>(1.15)</a:t>
            </a:r>
          </a:p>
        </p:txBody>
      </p:sp>
      <p:sp>
        <p:nvSpPr>
          <p:cNvPr id="13" name="Rectangle 13">
            <a:extLst>
              <a:ext uri="{FF2B5EF4-FFF2-40B4-BE49-F238E27FC236}">
                <a16:creationId xmlns:a16="http://schemas.microsoft.com/office/drawing/2014/main" id="{981DA09D-BED0-4080-886C-0CBEA7BA79A6}"/>
              </a:ext>
            </a:extLst>
          </p:cNvPr>
          <p:cNvSpPr>
            <a:spLocks noChangeArrowheads="1"/>
          </p:cNvSpPr>
          <p:nvPr/>
        </p:nvSpPr>
        <p:spPr bwMode="auto">
          <a:xfrm>
            <a:off x="7636386" y="3647029"/>
            <a:ext cx="835460" cy="400110"/>
          </a:xfrm>
          <a:prstGeom prst="rect">
            <a:avLst/>
          </a:prstGeom>
          <a:noFill/>
          <a:ln w="9525">
            <a:noFill/>
            <a:miter lim="800000"/>
            <a:headEnd/>
            <a:tailEnd/>
          </a:ln>
          <a:effectLst/>
        </p:spPr>
        <p:txBody>
          <a:bodyPr wrap="square">
            <a:spAutoFit/>
          </a:bodyPr>
          <a:lstStyle/>
          <a:p>
            <a:r>
              <a:rPr lang="en-US" altLang="zh-TW" sz="2000" dirty="0">
                <a:ea typeface="新細明體" pitchFamily="18" charset="-120"/>
                <a:cs typeface="Times New Roman" pitchFamily="18" charset="0"/>
              </a:rPr>
              <a:t>(1.16)</a:t>
            </a:r>
          </a:p>
        </p:txBody>
      </p:sp>
      <p:sp>
        <p:nvSpPr>
          <p:cNvPr id="14" name="Rectangle 14">
            <a:extLst>
              <a:ext uri="{FF2B5EF4-FFF2-40B4-BE49-F238E27FC236}">
                <a16:creationId xmlns:a16="http://schemas.microsoft.com/office/drawing/2014/main" id="{0B7CC175-7BB0-4E9E-8037-77C09D801A18}"/>
              </a:ext>
            </a:extLst>
          </p:cNvPr>
          <p:cNvSpPr>
            <a:spLocks noChangeArrowheads="1"/>
          </p:cNvSpPr>
          <p:nvPr/>
        </p:nvSpPr>
        <p:spPr bwMode="auto">
          <a:xfrm>
            <a:off x="7743253" y="4764139"/>
            <a:ext cx="833249" cy="400110"/>
          </a:xfrm>
          <a:prstGeom prst="rect">
            <a:avLst/>
          </a:prstGeom>
          <a:noFill/>
          <a:ln w="9525">
            <a:noFill/>
            <a:miter lim="800000"/>
            <a:headEnd/>
            <a:tailEnd/>
          </a:ln>
          <a:effectLst/>
        </p:spPr>
        <p:txBody>
          <a:bodyPr wrap="square">
            <a:spAutoFit/>
          </a:bodyPr>
          <a:lstStyle/>
          <a:p>
            <a:pPr eaLnBrk="0" hangingPunct="0"/>
            <a:r>
              <a:rPr lang="en-US" altLang="zh-TW" sz="2000" dirty="0">
                <a:ea typeface="新細明體" pitchFamily="18" charset="-120"/>
                <a:cs typeface="Times New Roman" pitchFamily="18" charset="0"/>
              </a:rPr>
              <a:t>(1.17)</a:t>
            </a:r>
          </a:p>
        </p:txBody>
      </p:sp>
      <p:sp>
        <p:nvSpPr>
          <p:cNvPr id="3" name="TextBox 2">
            <a:extLst>
              <a:ext uri="{FF2B5EF4-FFF2-40B4-BE49-F238E27FC236}">
                <a16:creationId xmlns:a16="http://schemas.microsoft.com/office/drawing/2014/main" id="{E1B16C6B-7B18-4A90-BF7E-8F0E7BFFDDD4}"/>
              </a:ext>
            </a:extLst>
          </p:cNvPr>
          <p:cNvSpPr txBox="1"/>
          <p:nvPr/>
        </p:nvSpPr>
        <p:spPr>
          <a:xfrm>
            <a:off x="4850" y="510273"/>
            <a:ext cx="6206123" cy="646331"/>
          </a:xfrm>
          <a:prstGeom prst="rect">
            <a:avLst/>
          </a:prstGeom>
          <a:noFill/>
        </p:spPr>
        <p:txBody>
          <a:bodyPr wrap="none" rtlCol="0">
            <a:spAutoFit/>
          </a:bodyPr>
          <a:lstStyle/>
          <a:p>
            <a:r>
              <a:rPr lang="en-US" dirty="0"/>
              <a:t>Fortunately, many engineering instruments can be described by:</a:t>
            </a:r>
          </a:p>
          <a:p>
            <a:r>
              <a:rPr lang="en-US" dirty="0">
                <a:solidFill>
                  <a:srgbClr val="FF0000"/>
                </a:solidFill>
              </a:rPr>
              <a:t>Ordinary linear differential equation   with constant coefficients</a:t>
            </a:r>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2BCD32C4-A101-43F4-953A-999401DA372A}"/>
                  </a:ext>
                </a:extLst>
              </p:cNvPr>
              <p:cNvSpPr txBox="1"/>
              <p:nvPr/>
            </p:nvSpPr>
            <p:spPr>
              <a:xfrm>
                <a:off x="179512" y="2080433"/>
                <a:ext cx="4336765" cy="281937"/>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a:rPr lang="en-US" b="0" i="1" smtClean="0">
                          <a:solidFill>
                            <a:srgbClr val="00B050"/>
                          </a:solidFill>
                          <a:latin typeface="Cambria Math" panose="02040503050406030204" pitchFamily="18" charset="0"/>
                        </a:rPr>
                        <m:t>𝑇h𝑒</m:t>
                      </m:r>
                      <m:r>
                        <a:rPr lang="en-US" b="0" i="1" smtClean="0">
                          <a:solidFill>
                            <a:srgbClr val="00B050"/>
                          </a:solidFill>
                          <a:latin typeface="Cambria Math" panose="02040503050406030204" pitchFamily="18" charset="0"/>
                        </a:rPr>
                        <m:t> </m:t>
                      </m:r>
                      <m:r>
                        <a:rPr lang="en-US" b="0" i="1" smtClean="0">
                          <a:solidFill>
                            <a:srgbClr val="00B050"/>
                          </a:solidFill>
                          <a:latin typeface="Cambria Math" panose="02040503050406030204" pitchFamily="18" charset="0"/>
                        </a:rPr>
                        <m:t>𝑑𝑖𝑓𝑓𝑒𝑟𝑒𝑛𝑡𝑖𝑎𝑙</m:t>
                      </m:r>
                      <m:r>
                        <a:rPr lang="en-US" b="0" i="1" smtClean="0">
                          <a:solidFill>
                            <a:srgbClr val="00B050"/>
                          </a:solidFill>
                          <a:latin typeface="Cambria Math" panose="02040503050406030204" pitchFamily="18" charset="0"/>
                        </a:rPr>
                        <m:t> </m:t>
                      </m:r>
                      <m:r>
                        <a:rPr lang="en-US" b="0" i="1" smtClean="0">
                          <a:solidFill>
                            <a:srgbClr val="00B050"/>
                          </a:solidFill>
                          <a:latin typeface="Cambria Math" panose="02040503050406030204" pitchFamily="18" charset="0"/>
                        </a:rPr>
                        <m:t>𝑜𝑝𝑒𝑟𝑎𝑡𝑜𝑟</m:t>
                      </m:r>
                      <m:r>
                        <a:rPr lang="en-US" b="0" i="1" smtClean="0">
                          <a:solidFill>
                            <a:srgbClr val="00B050"/>
                          </a:solidFill>
                          <a:latin typeface="Cambria Math" panose="02040503050406030204" pitchFamily="18" charset="0"/>
                        </a:rPr>
                        <m:t> </m:t>
                      </m:r>
                      <m:sSup>
                        <m:sSupPr>
                          <m:ctrlPr>
                            <a:rPr lang="en-US" b="0" i="1" smtClean="0">
                              <a:solidFill>
                                <a:srgbClr val="00B050"/>
                              </a:solidFill>
                              <a:latin typeface="Cambria Math" panose="02040503050406030204" pitchFamily="18" charset="0"/>
                            </a:rPr>
                          </m:ctrlPr>
                        </m:sSupPr>
                        <m:e>
                          <m:r>
                            <a:rPr lang="en-US" b="0" i="1" smtClean="0">
                              <a:solidFill>
                                <a:srgbClr val="00B050"/>
                              </a:solidFill>
                              <a:latin typeface="Cambria Math" panose="02040503050406030204" pitchFamily="18" charset="0"/>
                            </a:rPr>
                            <m:t>𝐷</m:t>
                          </m:r>
                        </m:e>
                        <m:sup>
                          <m:r>
                            <a:rPr lang="en-US" b="0" i="1" smtClean="0">
                              <a:solidFill>
                                <a:srgbClr val="00B050"/>
                              </a:solidFill>
                              <a:latin typeface="Cambria Math" panose="02040503050406030204" pitchFamily="18" charset="0"/>
                            </a:rPr>
                            <m:t>𝑘</m:t>
                          </m:r>
                        </m:sup>
                      </m:sSup>
                      <m:r>
                        <a:rPr lang="en-US" b="0" i="1" smtClean="0">
                          <a:solidFill>
                            <a:srgbClr val="00B050"/>
                          </a:solidFill>
                          <a:latin typeface="Cambria Math" panose="02040503050406030204" pitchFamily="18" charset="0"/>
                        </a:rPr>
                        <m:t>=</m:t>
                      </m:r>
                      <m:sSup>
                        <m:sSupPr>
                          <m:ctrlPr>
                            <a:rPr lang="en-US" b="0" i="1" smtClean="0">
                              <a:solidFill>
                                <a:srgbClr val="00B050"/>
                              </a:solidFill>
                              <a:latin typeface="Cambria Math" panose="02040503050406030204" pitchFamily="18" charset="0"/>
                            </a:rPr>
                          </m:ctrlPr>
                        </m:sSupPr>
                        <m:e>
                          <m:r>
                            <a:rPr lang="en-US" b="0" i="1" smtClean="0">
                              <a:solidFill>
                                <a:srgbClr val="00B050"/>
                              </a:solidFill>
                              <a:latin typeface="Cambria Math" panose="02040503050406030204" pitchFamily="18" charset="0"/>
                            </a:rPr>
                            <m:t>𝑑</m:t>
                          </m:r>
                        </m:e>
                        <m:sup>
                          <m:r>
                            <a:rPr lang="en-US" b="0" i="1" smtClean="0">
                              <a:solidFill>
                                <a:srgbClr val="00B050"/>
                              </a:solidFill>
                              <a:latin typeface="Cambria Math" panose="02040503050406030204" pitchFamily="18" charset="0"/>
                            </a:rPr>
                            <m:t>𝑘</m:t>
                          </m:r>
                        </m:sup>
                      </m:sSup>
                      <m:r>
                        <a:rPr lang="en-US" b="0" i="1" smtClean="0">
                          <a:solidFill>
                            <a:srgbClr val="00B050"/>
                          </a:solidFill>
                          <a:latin typeface="Cambria Math" panose="02040503050406030204" pitchFamily="18" charset="0"/>
                        </a:rPr>
                        <m:t>()/</m:t>
                      </m:r>
                      <m:r>
                        <a:rPr lang="en-US" b="0" i="1" smtClean="0">
                          <a:solidFill>
                            <a:srgbClr val="00B050"/>
                          </a:solidFill>
                          <a:latin typeface="Cambria Math" panose="02040503050406030204" pitchFamily="18" charset="0"/>
                        </a:rPr>
                        <m:t>𝑑</m:t>
                      </m:r>
                      <m:sSup>
                        <m:sSupPr>
                          <m:ctrlPr>
                            <a:rPr lang="en-US" b="0" i="1" smtClean="0">
                              <a:solidFill>
                                <a:srgbClr val="00B050"/>
                              </a:solidFill>
                              <a:latin typeface="Cambria Math" panose="02040503050406030204" pitchFamily="18" charset="0"/>
                            </a:rPr>
                          </m:ctrlPr>
                        </m:sSupPr>
                        <m:e>
                          <m:r>
                            <a:rPr lang="en-US" b="0" i="1" smtClean="0">
                              <a:solidFill>
                                <a:srgbClr val="00B050"/>
                              </a:solidFill>
                              <a:latin typeface="Cambria Math" panose="02040503050406030204" pitchFamily="18" charset="0"/>
                            </a:rPr>
                            <m:t>𝑡</m:t>
                          </m:r>
                        </m:e>
                        <m:sup>
                          <m:r>
                            <a:rPr lang="en-US" b="0" i="1" smtClean="0">
                              <a:solidFill>
                                <a:srgbClr val="00B050"/>
                              </a:solidFill>
                              <a:latin typeface="Cambria Math" panose="02040503050406030204" pitchFamily="18" charset="0"/>
                            </a:rPr>
                            <m:t>𝑘</m:t>
                          </m:r>
                        </m:sup>
                      </m:sSup>
                    </m:oMath>
                  </m:oMathPara>
                </a14:m>
                <a:endParaRPr lang="en-US" dirty="0">
                  <a:solidFill>
                    <a:srgbClr val="00B050"/>
                  </a:solidFill>
                </a:endParaRPr>
              </a:p>
            </p:txBody>
          </p:sp>
        </mc:Choice>
        <mc:Fallback>
          <p:sp>
            <p:nvSpPr>
              <p:cNvPr id="4" name="TextBox 3">
                <a:extLst>
                  <a:ext uri="{FF2B5EF4-FFF2-40B4-BE49-F238E27FC236}">
                    <a16:creationId xmlns:a16="http://schemas.microsoft.com/office/drawing/2014/main" id="{2BCD32C4-A101-43F4-953A-999401DA372A}"/>
                  </a:ext>
                </a:extLst>
              </p:cNvPr>
              <p:cNvSpPr txBox="1">
                <a:spLocks noRot="1" noChangeAspect="1" noMove="1" noResize="1" noEditPoints="1" noAdjustHandles="1" noChangeArrowheads="1" noChangeShapeType="1" noTextEdit="1"/>
              </p:cNvSpPr>
              <p:nvPr/>
            </p:nvSpPr>
            <p:spPr>
              <a:xfrm>
                <a:off x="179512" y="2080433"/>
                <a:ext cx="4336765" cy="281937"/>
              </a:xfrm>
              <a:prstGeom prst="rect">
                <a:avLst/>
              </a:prstGeom>
              <a:blipFill>
                <a:blip r:embed="rId6"/>
                <a:stretch>
                  <a:fillRect l="-843" t="-4255" b="-31915"/>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A05838C5-2815-4EB6-A48A-9526D9F88541}"/>
              </a:ext>
            </a:extLst>
          </p:cNvPr>
          <p:cNvSpPr txBox="1"/>
          <p:nvPr/>
        </p:nvSpPr>
        <p:spPr>
          <a:xfrm>
            <a:off x="145013" y="2988958"/>
            <a:ext cx="4119864" cy="369332"/>
          </a:xfrm>
          <a:prstGeom prst="rect">
            <a:avLst/>
          </a:prstGeom>
          <a:noFill/>
        </p:spPr>
        <p:txBody>
          <a:bodyPr wrap="square" rtlCol="0">
            <a:spAutoFit/>
          </a:bodyPr>
          <a:lstStyle/>
          <a:p>
            <a:r>
              <a:rPr lang="en-US" dirty="0">
                <a:solidFill>
                  <a:srgbClr val="00B0F0"/>
                </a:solidFill>
                <a:latin typeface="Arial Rounded MT Bold" panose="020F0704030504030204" pitchFamily="34" charset="0"/>
              </a:rPr>
              <a:t>The operational transfer function</a:t>
            </a:r>
            <a:r>
              <a:rPr lang="en-US" dirty="0">
                <a:solidFill>
                  <a:srgbClr val="00B0F0"/>
                </a:solidFill>
              </a:rPr>
              <a:t>:</a:t>
            </a:r>
          </a:p>
        </p:txBody>
      </p:sp>
      <p:sp>
        <p:nvSpPr>
          <p:cNvPr id="15" name="Rectangle 14">
            <a:extLst>
              <a:ext uri="{FF2B5EF4-FFF2-40B4-BE49-F238E27FC236}">
                <a16:creationId xmlns:a16="http://schemas.microsoft.com/office/drawing/2014/main" id="{1559A03F-A334-4405-B2A2-A3EB57A29427}"/>
              </a:ext>
            </a:extLst>
          </p:cNvPr>
          <p:cNvSpPr/>
          <p:nvPr/>
        </p:nvSpPr>
        <p:spPr>
          <a:xfrm>
            <a:off x="143141" y="4209971"/>
            <a:ext cx="3785523" cy="369332"/>
          </a:xfrm>
          <a:prstGeom prst="rect">
            <a:avLst/>
          </a:prstGeom>
        </p:spPr>
        <p:txBody>
          <a:bodyPr wrap="none">
            <a:spAutoFit/>
          </a:bodyPr>
          <a:lstStyle/>
          <a:p>
            <a:r>
              <a:rPr lang="en-US" dirty="0">
                <a:solidFill>
                  <a:srgbClr val="00B0F0"/>
                </a:solidFill>
                <a:latin typeface="Arial Rounded MT Bold" panose="020F0704030504030204" pitchFamily="34" charset="0"/>
              </a:rPr>
              <a:t>The frequency transfer function:</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187624" y="5703913"/>
            <a:ext cx="7605776" cy="1154087"/>
          </a:xfrm>
        </p:spPr>
        <p:txBody>
          <a:bodyPr>
            <a:normAutofit/>
          </a:bodyPr>
          <a:lstStyle/>
          <a:p>
            <a:pPr algn="l"/>
            <a:r>
              <a:rPr lang="en-US" altLang="zh-TW" sz="1600" b="1" dirty="0">
                <a:ea typeface="新細明體" pitchFamily="18" charset="-120"/>
                <a:cs typeface="Times New Roman" pitchFamily="18" charset="0"/>
              </a:rPr>
              <a:t>Figure 1.5  </a:t>
            </a:r>
            <a:r>
              <a:rPr lang="en-US" altLang="zh-TW" sz="1600" dirty="0">
                <a:ea typeface="新細明體" pitchFamily="18" charset="-120"/>
                <a:cs typeface="Times New Roman" pitchFamily="18" charset="0"/>
              </a:rPr>
              <a:t>(a) A linear potentiometer, an example of a zero-order system.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(b) Linear static characteristic for this system.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(c) Step response is proportional to input.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(d) Sinusoidal frequency response is constant with zero phase shift.</a:t>
            </a:r>
          </a:p>
        </p:txBody>
      </p:sp>
      <p:pic>
        <p:nvPicPr>
          <p:cNvPr id="11268" name="Picture 4" descr="F:\Webster\SCANS\FIG1-5L.jpg"/>
          <p:cNvPicPr>
            <a:picLocks noChangeAspect="1" noChangeArrowheads="1"/>
          </p:cNvPicPr>
          <p:nvPr/>
        </p:nvPicPr>
        <p:blipFill>
          <a:blip r:embed="rId2" cstate="print"/>
          <a:srcRect/>
          <a:stretch>
            <a:fillRect/>
          </a:stretch>
        </p:blipFill>
        <p:spPr bwMode="auto">
          <a:xfrm>
            <a:off x="3126449" y="332656"/>
            <a:ext cx="5429250" cy="5305425"/>
          </a:xfrm>
          <a:prstGeom prst="rect">
            <a:avLst/>
          </a:prstGeom>
          <a:noFill/>
        </p:spPr>
      </p:pic>
      <p:sp>
        <p:nvSpPr>
          <p:cNvPr id="2" name="TextBox 1"/>
          <p:cNvSpPr txBox="1"/>
          <p:nvPr/>
        </p:nvSpPr>
        <p:spPr>
          <a:xfrm>
            <a:off x="422608" y="169208"/>
            <a:ext cx="2880320" cy="400110"/>
          </a:xfrm>
          <a:prstGeom prst="rect">
            <a:avLst/>
          </a:prstGeom>
          <a:noFill/>
        </p:spPr>
        <p:txBody>
          <a:bodyPr wrap="square" rtlCol="0">
            <a:spAutoFit/>
          </a:bodyPr>
          <a:lstStyle/>
          <a:p>
            <a:r>
              <a:rPr lang="en-US" sz="2000" dirty="0"/>
              <a:t>Zero-order instrument</a:t>
            </a:r>
          </a:p>
        </p:txBody>
      </p:sp>
    </p:spTree>
    <p:extLst>
      <p:ext uri="{BB962C8B-B14F-4D97-AF65-F5344CB8AC3E}">
        <p14:creationId xmlns:p14="http://schemas.microsoft.com/office/powerpoint/2010/main" val="22005116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ChangeArrowheads="1"/>
          </p:cNvSpPr>
          <p:nvPr/>
        </p:nvSpPr>
        <p:spPr bwMode="auto">
          <a:xfrm>
            <a:off x="0" y="2744788"/>
            <a:ext cx="9144000" cy="1004887"/>
          </a:xfrm>
          <a:prstGeom prst="rect">
            <a:avLst/>
          </a:prstGeom>
          <a:noFill/>
          <a:ln w="9525">
            <a:noFill/>
            <a:miter lim="800000"/>
            <a:headEnd/>
            <a:tailEnd/>
          </a:ln>
          <a:effectLst/>
        </p:spPr>
        <p:txBody>
          <a:bodyPr>
            <a:spAutoFit/>
          </a:bodyPr>
          <a:lstStyle/>
          <a:p>
            <a:r>
              <a:rPr lang="en-US" altLang="zh-TW" sz="1200" dirty="0">
                <a:ea typeface="新細明體" pitchFamily="18" charset="-120"/>
                <a:cs typeface="Times New Roman" pitchFamily="18" charset="0"/>
              </a:rPr>
              <a:t> </a:t>
            </a:r>
          </a:p>
          <a:p>
            <a:pPr eaLnBrk="0" hangingPunct="0"/>
            <a:r>
              <a:rPr lang="en-US" altLang="zh-TW" sz="1200" dirty="0">
                <a:ea typeface="新細明體" pitchFamily="18" charset="-120"/>
                <a:cs typeface="Times New Roman" pitchFamily="18" charset="0"/>
              </a:rPr>
              <a:t>							 </a:t>
            </a:r>
          </a:p>
          <a:p>
            <a:pPr eaLnBrk="0" hangingPunct="0"/>
            <a:r>
              <a:rPr lang="en-US" altLang="zh-TW" sz="1200" dirty="0">
                <a:ea typeface="新細明體" pitchFamily="18" charset="-120"/>
                <a:cs typeface="Times New Roman" pitchFamily="18" charset="0"/>
              </a:rPr>
              <a:t>			 </a:t>
            </a:r>
          </a:p>
          <a:p>
            <a:pPr eaLnBrk="0" hangingPunct="0"/>
            <a:endParaRPr lang="en-US" altLang="zh-TW" sz="2400" dirty="0">
              <a:ea typeface="新細明體" pitchFamily="18" charset="-120"/>
            </a:endParaRPr>
          </a:p>
        </p:txBody>
      </p:sp>
      <p:graphicFrame>
        <p:nvGraphicFramePr>
          <p:cNvPr id="93187" name="Object 3"/>
          <p:cNvGraphicFramePr>
            <a:graphicFrameLocks noChangeAspect="1"/>
          </p:cNvGraphicFramePr>
          <p:nvPr>
            <p:extLst>
              <p:ext uri="{D42A27DB-BD31-4B8C-83A1-F6EECF244321}">
                <p14:modId xmlns:p14="http://schemas.microsoft.com/office/powerpoint/2010/main" val="3399792927"/>
              </p:ext>
            </p:extLst>
          </p:nvPr>
        </p:nvGraphicFramePr>
        <p:xfrm>
          <a:off x="914399" y="914400"/>
          <a:ext cx="2676633" cy="642392"/>
        </p:xfrm>
        <a:graphic>
          <a:graphicData uri="http://schemas.openxmlformats.org/presentationml/2006/ole">
            <mc:AlternateContent xmlns:mc="http://schemas.openxmlformats.org/markup-compatibility/2006">
              <mc:Choice xmlns:v="urn:schemas-microsoft-com:vml" Requires="v">
                <p:oleObj spid="_x0000_s38014" r:id="rId3" imgW="952087" imgH="228501" progId="Equation.3">
                  <p:embed/>
                </p:oleObj>
              </mc:Choice>
              <mc:Fallback>
                <p:oleObj r:id="rId3" imgW="952087"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914400"/>
                        <a:ext cx="2676633" cy="642392"/>
                      </a:xfrm>
                      <a:prstGeom prst="rect">
                        <a:avLst/>
                      </a:prstGeom>
                      <a:noFill/>
                      <a:extLst/>
                    </p:spPr>
                  </p:pic>
                </p:oleObj>
              </mc:Fallback>
            </mc:AlternateContent>
          </a:graphicData>
        </a:graphic>
      </p:graphicFrame>
      <p:graphicFrame>
        <p:nvGraphicFramePr>
          <p:cNvPr id="93186" name="Object 2"/>
          <p:cNvGraphicFramePr>
            <a:graphicFrameLocks noChangeAspect="1"/>
          </p:cNvGraphicFramePr>
          <p:nvPr>
            <p:extLst>
              <p:ext uri="{D42A27DB-BD31-4B8C-83A1-F6EECF244321}">
                <p14:modId xmlns:p14="http://schemas.microsoft.com/office/powerpoint/2010/main" val="3511765011"/>
              </p:ext>
            </p:extLst>
          </p:nvPr>
        </p:nvGraphicFramePr>
        <p:xfrm>
          <a:off x="914399" y="2080312"/>
          <a:ext cx="6745661" cy="1068388"/>
        </p:xfrm>
        <a:graphic>
          <a:graphicData uri="http://schemas.openxmlformats.org/presentationml/2006/ole">
            <mc:AlternateContent xmlns:mc="http://schemas.openxmlformats.org/markup-compatibility/2006">
              <mc:Choice xmlns:v="urn:schemas-microsoft-com:vml" Requires="v">
                <p:oleObj spid="_x0000_s38015" name="Equation" r:id="rId5" imgW="2743200" imgH="431640" progId="Equation.3">
                  <p:embed/>
                </p:oleObj>
              </mc:Choice>
              <mc:Fallback>
                <p:oleObj name="Equation" r:id="rId5" imgW="274320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399" y="2080312"/>
                        <a:ext cx="6745661" cy="1068388"/>
                      </a:xfrm>
                      <a:prstGeom prst="rect">
                        <a:avLst/>
                      </a:prstGeom>
                      <a:noFill/>
                      <a:extLst/>
                    </p:spPr>
                  </p:pic>
                </p:oleObj>
              </mc:Fallback>
            </mc:AlternateContent>
          </a:graphicData>
        </a:graphic>
      </p:graphicFrame>
      <p:sp>
        <p:nvSpPr>
          <p:cNvPr id="93189" name="Rectangle 5"/>
          <p:cNvSpPr>
            <a:spLocks noChangeArrowheads="1"/>
          </p:cNvSpPr>
          <p:nvPr/>
        </p:nvSpPr>
        <p:spPr bwMode="auto">
          <a:xfrm>
            <a:off x="4419600" y="914400"/>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(1.18)</a:t>
            </a:r>
          </a:p>
        </p:txBody>
      </p:sp>
      <p:sp>
        <p:nvSpPr>
          <p:cNvPr id="93190" name="Rectangle 6"/>
          <p:cNvSpPr>
            <a:spLocks noChangeArrowheads="1"/>
          </p:cNvSpPr>
          <p:nvPr/>
        </p:nvSpPr>
        <p:spPr bwMode="auto">
          <a:xfrm>
            <a:off x="4419600" y="1828800"/>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(1.19)</a:t>
            </a:r>
          </a:p>
        </p:txBody>
      </p:sp>
    </p:spTree>
    <p:extLst>
      <p:ext uri="{BB962C8B-B14F-4D97-AF65-F5344CB8AC3E}">
        <p14:creationId xmlns:p14="http://schemas.microsoft.com/office/powerpoint/2010/main" val="134612997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1.2 Generalized Medical Instrumentation System</a:t>
            </a:r>
            <a:endParaRPr lang="zh-TW" altLang="en-US" sz="2400" dirty="0">
              <a:solidFill>
                <a:srgbClr val="99663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59178" y="5882465"/>
            <a:ext cx="5918991" cy="959744"/>
          </a:xfrm>
        </p:spPr>
        <p:txBody>
          <a:bodyPr>
            <a:normAutofit fontScale="90000"/>
          </a:bodyPr>
          <a:lstStyle/>
          <a:p>
            <a:pPr algn="l"/>
            <a:r>
              <a:rPr lang="en-US" altLang="zh-TW" sz="1600" b="1" dirty="0">
                <a:ea typeface="新細明體" pitchFamily="18" charset="-120"/>
                <a:cs typeface="Times New Roman" pitchFamily="18" charset="0"/>
              </a:rPr>
              <a:t>Figure 1.6  </a:t>
            </a:r>
            <a:r>
              <a:rPr lang="en-US" altLang="zh-TW" sz="1600" dirty="0">
                <a:ea typeface="新細明體" pitchFamily="18" charset="-120"/>
                <a:cs typeface="Times New Roman" pitchFamily="18" charset="0"/>
              </a:rPr>
              <a:t>(a) A low-pass </a:t>
            </a:r>
            <a:r>
              <a:rPr lang="en-US" altLang="zh-TW" sz="1600" i="1" dirty="0">
                <a:ea typeface="新細明體" pitchFamily="18" charset="-120"/>
                <a:cs typeface="Times New Roman" pitchFamily="18" charset="0"/>
              </a:rPr>
              <a:t>RC</a:t>
            </a:r>
            <a:r>
              <a:rPr lang="en-US" altLang="zh-TW" sz="1600" dirty="0">
                <a:ea typeface="新細明體" pitchFamily="18" charset="-120"/>
                <a:cs typeface="Times New Roman" pitchFamily="18" charset="0"/>
              </a:rPr>
              <a:t> filter, an example of a first-order instrument.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(b) Static sensitivity for constant inputs.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(c) Step response for larger time constants (</a:t>
            </a:r>
            <a:r>
              <a:rPr lang="en-US" altLang="zh-TW" sz="1600" i="1" dirty="0">
                <a:ea typeface="新細明體" pitchFamily="18" charset="-120"/>
                <a:cs typeface="Times New Roman" pitchFamily="18" charset="0"/>
                <a:sym typeface="Symbol" pitchFamily="18" charset="2"/>
              </a:rPr>
              <a:t></a:t>
            </a:r>
            <a:r>
              <a:rPr lang="en-US" altLang="zh-TW" sz="1600" baseline="-30000" dirty="0">
                <a:ea typeface="新細明體" pitchFamily="18" charset="-120"/>
                <a:cs typeface="Times New Roman" pitchFamily="18" charset="0"/>
              </a:rPr>
              <a:t>L</a:t>
            </a:r>
            <a:r>
              <a:rPr lang="en-US" altLang="zh-TW" sz="1600" dirty="0">
                <a:ea typeface="新細明體" pitchFamily="18" charset="-120"/>
                <a:cs typeface="Times New Roman" pitchFamily="18" charset="0"/>
              </a:rPr>
              <a:t>) and small time constants (</a:t>
            </a:r>
            <a:r>
              <a:rPr lang="en-US" altLang="zh-TW" sz="1600" i="1" dirty="0">
                <a:ea typeface="新細明體" pitchFamily="18" charset="-120"/>
                <a:cs typeface="Times New Roman" pitchFamily="18" charset="0"/>
                <a:sym typeface="Symbol" pitchFamily="18" charset="2"/>
              </a:rPr>
              <a:t></a:t>
            </a:r>
            <a:r>
              <a:rPr lang="en-US" altLang="zh-TW" sz="1600" baseline="-30000" dirty="0">
                <a:ea typeface="新細明體" pitchFamily="18" charset="-120"/>
                <a:cs typeface="Times New Roman" pitchFamily="18" charset="0"/>
              </a:rPr>
              <a:t>S</a:t>
            </a:r>
            <a:r>
              <a:rPr lang="en-US" altLang="zh-TW" sz="1600" dirty="0">
                <a:ea typeface="新細明體" pitchFamily="18" charset="-120"/>
                <a:cs typeface="Times New Roman" pitchFamily="18" charset="0"/>
              </a:rPr>
              <a:t>).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(d) Sinusoidal frequency response for large and small time constants.</a:t>
            </a:r>
          </a:p>
        </p:txBody>
      </p:sp>
      <p:grpSp>
        <p:nvGrpSpPr>
          <p:cNvPr id="3" name="Group 2"/>
          <p:cNvGrpSpPr/>
          <p:nvPr/>
        </p:nvGrpSpPr>
        <p:grpSpPr>
          <a:xfrm>
            <a:off x="4570871" y="98668"/>
            <a:ext cx="2471738" cy="1757362"/>
            <a:chOff x="6308725" y="703263"/>
            <a:chExt cx="2471738" cy="1757362"/>
          </a:xfrm>
        </p:grpSpPr>
        <p:sp>
          <p:nvSpPr>
            <p:cNvPr id="12465" name="Line 177"/>
            <p:cNvSpPr>
              <a:spLocks noChangeAspect="1" noChangeShapeType="1"/>
            </p:cNvSpPr>
            <p:nvPr/>
          </p:nvSpPr>
          <p:spPr bwMode="auto">
            <a:xfrm>
              <a:off x="6464300" y="828675"/>
              <a:ext cx="1588" cy="1447800"/>
            </a:xfrm>
            <a:prstGeom prst="line">
              <a:avLst/>
            </a:prstGeom>
            <a:noFill/>
            <a:ln w="7938">
              <a:solidFill>
                <a:srgbClr val="000000"/>
              </a:solidFill>
              <a:round/>
              <a:headEnd/>
              <a:tailEnd/>
            </a:ln>
          </p:spPr>
          <p:txBody>
            <a:bodyPr/>
            <a:lstStyle/>
            <a:p>
              <a:endParaRPr lang="zh-TW" altLang="en-US"/>
            </a:p>
          </p:txBody>
        </p:sp>
        <p:sp>
          <p:nvSpPr>
            <p:cNvPr id="12466" name="Line 178"/>
            <p:cNvSpPr>
              <a:spLocks noChangeAspect="1" noChangeShapeType="1"/>
            </p:cNvSpPr>
            <p:nvPr/>
          </p:nvSpPr>
          <p:spPr bwMode="auto">
            <a:xfrm>
              <a:off x="6318250" y="2138363"/>
              <a:ext cx="2395538" cy="1587"/>
            </a:xfrm>
            <a:prstGeom prst="line">
              <a:avLst/>
            </a:prstGeom>
            <a:noFill/>
            <a:ln w="7938">
              <a:solidFill>
                <a:srgbClr val="000000"/>
              </a:solidFill>
              <a:round/>
              <a:headEnd/>
              <a:tailEnd/>
            </a:ln>
          </p:spPr>
          <p:txBody>
            <a:bodyPr/>
            <a:lstStyle/>
            <a:p>
              <a:endParaRPr lang="zh-TW" altLang="en-US"/>
            </a:p>
          </p:txBody>
        </p:sp>
        <p:sp>
          <p:nvSpPr>
            <p:cNvPr id="12467" name="Freeform 179"/>
            <p:cNvSpPr>
              <a:spLocks noChangeAspect="1"/>
            </p:cNvSpPr>
            <p:nvPr/>
          </p:nvSpPr>
          <p:spPr bwMode="auto">
            <a:xfrm>
              <a:off x="6442075" y="760413"/>
              <a:ext cx="50800" cy="80962"/>
            </a:xfrm>
            <a:custGeom>
              <a:avLst/>
              <a:gdLst/>
              <a:ahLst/>
              <a:cxnLst>
                <a:cxn ang="0">
                  <a:pos x="16" y="41"/>
                </a:cxn>
                <a:cxn ang="0">
                  <a:pos x="16" y="41"/>
                </a:cxn>
                <a:cxn ang="0">
                  <a:pos x="8" y="41"/>
                </a:cxn>
                <a:cxn ang="0">
                  <a:pos x="0" y="46"/>
                </a:cxn>
                <a:cxn ang="0">
                  <a:pos x="0" y="46"/>
                </a:cxn>
                <a:cxn ang="0">
                  <a:pos x="8" y="23"/>
                </a:cxn>
                <a:cxn ang="0">
                  <a:pos x="16" y="0"/>
                </a:cxn>
                <a:cxn ang="0">
                  <a:pos x="16" y="0"/>
                </a:cxn>
                <a:cxn ang="0">
                  <a:pos x="21" y="23"/>
                </a:cxn>
                <a:cxn ang="0">
                  <a:pos x="29" y="44"/>
                </a:cxn>
                <a:cxn ang="0">
                  <a:pos x="29" y="44"/>
                </a:cxn>
                <a:cxn ang="0">
                  <a:pos x="18" y="41"/>
                </a:cxn>
                <a:cxn ang="0">
                  <a:pos x="16" y="41"/>
                </a:cxn>
                <a:cxn ang="0">
                  <a:pos x="16" y="41"/>
                </a:cxn>
              </a:cxnLst>
              <a:rect l="0" t="0" r="r" b="b"/>
              <a:pathLst>
                <a:path w="29" h="46">
                  <a:moveTo>
                    <a:pt x="16" y="41"/>
                  </a:moveTo>
                  <a:lnTo>
                    <a:pt x="16" y="41"/>
                  </a:lnTo>
                  <a:lnTo>
                    <a:pt x="8" y="41"/>
                  </a:lnTo>
                  <a:lnTo>
                    <a:pt x="0" y="46"/>
                  </a:lnTo>
                  <a:lnTo>
                    <a:pt x="0" y="46"/>
                  </a:lnTo>
                  <a:lnTo>
                    <a:pt x="8" y="23"/>
                  </a:lnTo>
                  <a:lnTo>
                    <a:pt x="16" y="0"/>
                  </a:lnTo>
                  <a:lnTo>
                    <a:pt x="16" y="0"/>
                  </a:lnTo>
                  <a:lnTo>
                    <a:pt x="21" y="23"/>
                  </a:lnTo>
                  <a:lnTo>
                    <a:pt x="29" y="44"/>
                  </a:lnTo>
                  <a:lnTo>
                    <a:pt x="29" y="44"/>
                  </a:lnTo>
                  <a:lnTo>
                    <a:pt x="18"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468" name="Rectangle 180"/>
            <p:cNvSpPr>
              <a:spLocks noChangeAspect="1" noChangeArrowheads="1"/>
            </p:cNvSpPr>
            <p:nvPr/>
          </p:nvSpPr>
          <p:spPr bwMode="auto">
            <a:xfrm>
              <a:off x="6554788" y="703263"/>
              <a:ext cx="5619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Output </a:t>
              </a:r>
              <a:r>
                <a:rPr lang="en-US" altLang="zh-TW" sz="1000" i="1">
                  <a:solidFill>
                    <a:srgbClr val="000000"/>
                  </a:solidFill>
                  <a:ea typeface="新細明體" pitchFamily="18" charset="-120"/>
                </a:rPr>
                <a:t>y</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endParaRPr lang="en-US" altLang="zh-TW" sz="1000">
                <a:ea typeface="新細明體" pitchFamily="18" charset="-120"/>
              </a:endParaRPr>
            </a:p>
          </p:txBody>
        </p:sp>
        <p:sp>
          <p:nvSpPr>
            <p:cNvPr id="12473" name="Rectangle 185"/>
            <p:cNvSpPr>
              <a:spLocks noChangeAspect="1" noChangeArrowheads="1"/>
            </p:cNvSpPr>
            <p:nvPr/>
          </p:nvSpPr>
          <p:spPr bwMode="auto">
            <a:xfrm>
              <a:off x="8277225" y="2157413"/>
              <a:ext cx="47783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Input </a:t>
              </a:r>
              <a:r>
                <a:rPr lang="en-US" altLang="zh-TW" sz="1000" i="1">
                  <a:solidFill>
                    <a:srgbClr val="000000"/>
                  </a:solidFill>
                  <a:ea typeface="新細明體" pitchFamily="18" charset="-120"/>
                </a:rPr>
                <a:t>x</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endParaRPr lang="en-US" altLang="zh-TW" sz="1000">
                <a:ea typeface="新細明體" pitchFamily="18" charset="-120"/>
              </a:endParaRPr>
            </a:p>
          </p:txBody>
        </p:sp>
        <p:sp>
          <p:nvSpPr>
            <p:cNvPr id="12478" name="Rectangle 190"/>
            <p:cNvSpPr>
              <a:spLocks noChangeAspect="1" noChangeArrowheads="1"/>
            </p:cNvSpPr>
            <p:nvPr/>
          </p:nvSpPr>
          <p:spPr bwMode="auto">
            <a:xfrm>
              <a:off x="7419975" y="1604963"/>
              <a:ext cx="39211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Slope =</a:t>
              </a:r>
              <a:endParaRPr lang="en-US" altLang="zh-TW" sz="1000">
                <a:ea typeface="新細明體" pitchFamily="18" charset="-120"/>
              </a:endParaRPr>
            </a:p>
          </p:txBody>
        </p:sp>
        <p:sp>
          <p:nvSpPr>
            <p:cNvPr id="12479" name="Rectangle 191"/>
            <p:cNvSpPr>
              <a:spLocks noChangeAspect="1" noChangeArrowheads="1"/>
            </p:cNvSpPr>
            <p:nvPr/>
          </p:nvSpPr>
          <p:spPr bwMode="auto">
            <a:xfrm>
              <a:off x="7874000" y="1604963"/>
              <a:ext cx="84138"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K</a:t>
              </a:r>
              <a:endParaRPr lang="en-US" altLang="zh-TW" sz="1000">
                <a:ea typeface="新細明體" pitchFamily="18" charset="-120"/>
              </a:endParaRPr>
            </a:p>
          </p:txBody>
        </p:sp>
        <p:sp>
          <p:nvSpPr>
            <p:cNvPr id="12480" name="Rectangle 192"/>
            <p:cNvSpPr>
              <a:spLocks noChangeAspect="1" noChangeArrowheads="1"/>
            </p:cNvSpPr>
            <p:nvPr/>
          </p:nvSpPr>
          <p:spPr bwMode="auto">
            <a:xfrm>
              <a:off x="7962900" y="1604963"/>
              <a:ext cx="19843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 = 1</a:t>
              </a:r>
              <a:endParaRPr lang="en-US" altLang="zh-TW" sz="1000">
                <a:ea typeface="新細明體" pitchFamily="18" charset="-120"/>
              </a:endParaRPr>
            </a:p>
          </p:txBody>
        </p:sp>
        <p:sp>
          <p:nvSpPr>
            <p:cNvPr id="12481" name="Rectangle 193"/>
            <p:cNvSpPr>
              <a:spLocks noChangeAspect="1" noChangeArrowheads="1"/>
            </p:cNvSpPr>
            <p:nvPr/>
          </p:nvSpPr>
          <p:spPr bwMode="auto">
            <a:xfrm>
              <a:off x="6308725" y="2308225"/>
              <a:ext cx="14922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(b)</a:t>
              </a:r>
              <a:endParaRPr lang="en-US" altLang="zh-TW" sz="1000">
                <a:ea typeface="新細明體" pitchFamily="18" charset="-120"/>
              </a:endParaRPr>
            </a:p>
          </p:txBody>
        </p:sp>
        <p:sp>
          <p:nvSpPr>
            <p:cNvPr id="12499" name="Line 211"/>
            <p:cNvSpPr>
              <a:spLocks noChangeAspect="1" noChangeShapeType="1"/>
            </p:cNvSpPr>
            <p:nvPr/>
          </p:nvSpPr>
          <p:spPr bwMode="auto">
            <a:xfrm flipV="1">
              <a:off x="6464300" y="1136650"/>
              <a:ext cx="1001713" cy="1001713"/>
            </a:xfrm>
            <a:prstGeom prst="line">
              <a:avLst/>
            </a:prstGeom>
            <a:noFill/>
            <a:ln w="15875">
              <a:solidFill>
                <a:srgbClr val="000000"/>
              </a:solidFill>
              <a:round/>
              <a:headEnd/>
              <a:tailEnd/>
            </a:ln>
          </p:spPr>
          <p:txBody>
            <a:bodyPr/>
            <a:lstStyle/>
            <a:p>
              <a:endParaRPr lang="zh-TW" altLang="en-US"/>
            </a:p>
          </p:txBody>
        </p:sp>
        <p:sp>
          <p:nvSpPr>
            <p:cNvPr id="12535" name="Freeform 247"/>
            <p:cNvSpPr>
              <a:spLocks noChangeAspect="1"/>
            </p:cNvSpPr>
            <p:nvPr/>
          </p:nvSpPr>
          <p:spPr bwMode="auto">
            <a:xfrm>
              <a:off x="8696325" y="2109788"/>
              <a:ext cx="84138" cy="50800"/>
            </a:xfrm>
            <a:custGeom>
              <a:avLst/>
              <a:gdLst/>
              <a:ahLst/>
              <a:cxnLst>
                <a:cxn ang="0">
                  <a:pos x="5" y="16"/>
                </a:cxn>
                <a:cxn ang="0">
                  <a:pos x="5" y="16"/>
                </a:cxn>
                <a:cxn ang="0">
                  <a:pos x="5" y="8"/>
                </a:cxn>
                <a:cxn ang="0">
                  <a:pos x="0" y="0"/>
                </a:cxn>
                <a:cxn ang="0">
                  <a:pos x="0" y="0"/>
                </a:cxn>
                <a:cxn ang="0">
                  <a:pos x="23" y="11"/>
                </a:cxn>
                <a:cxn ang="0">
                  <a:pos x="47" y="16"/>
                </a:cxn>
                <a:cxn ang="0">
                  <a:pos x="47" y="16"/>
                </a:cxn>
                <a:cxn ang="0">
                  <a:pos x="23" y="21"/>
                </a:cxn>
                <a:cxn ang="0">
                  <a:pos x="0" y="29"/>
                </a:cxn>
                <a:cxn ang="0">
                  <a:pos x="0" y="29"/>
                </a:cxn>
                <a:cxn ang="0">
                  <a:pos x="5" y="21"/>
                </a:cxn>
                <a:cxn ang="0">
                  <a:pos x="5" y="16"/>
                </a:cxn>
                <a:cxn ang="0">
                  <a:pos x="5" y="16"/>
                </a:cxn>
              </a:cxnLst>
              <a:rect l="0" t="0" r="r" b="b"/>
              <a:pathLst>
                <a:path w="47" h="29">
                  <a:moveTo>
                    <a:pt x="5" y="16"/>
                  </a:moveTo>
                  <a:lnTo>
                    <a:pt x="5" y="16"/>
                  </a:lnTo>
                  <a:lnTo>
                    <a:pt x="5" y="8"/>
                  </a:lnTo>
                  <a:lnTo>
                    <a:pt x="0" y="0"/>
                  </a:lnTo>
                  <a:lnTo>
                    <a:pt x="0" y="0"/>
                  </a:lnTo>
                  <a:lnTo>
                    <a:pt x="23" y="11"/>
                  </a:lnTo>
                  <a:lnTo>
                    <a:pt x="47" y="16"/>
                  </a:lnTo>
                  <a:lnTo>
                    <a:pt x="47" y="16"/>
                  </a:lnTo>
                  <a:lnTo>
                    <a:pt x="23" y="21"/>
                  </a:lnTo>
                  <a:lnTo>
                    <a:pt x="0" y="29"/>
                  </a:lnTo>
                  <a:lnTo>
                    <a:pt x="0" y="29"/>
                  </a:lnTo>
                  <a:lnTo>
                    <a:pt x="5" y="21"/>
                  </a:lnTo>
                  <a:lnTo>
                    <a:pt x="5" y="16"/>
                  </a:lnTo>
                  <a:lnTo>
                    <a:pt x="5" y="16"/>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36" name="Line 248"/>
            <p:cNvSpPr>
              <a:spLocks noChangeAspect="1" noChangeShapeType="1"/>
            </p:cNvSpPr>
            <p:nvPr/>
          </p:nvSpPr>
          <p:spPr bwMode="auto">
            <a:xfrm flipH="1" flipV="1">
              <a:off x="7123113" y="1574800"/>
              <a:ext cx="265112" cy="96838"/>
            </a:xfrm>
            <a:prstGeom prst="line">
              <a:avLst/>
            </a:prstGeom>
            <a:noFill/>
            <a:ln w="7938">
              <a:solidFill>
                <a:srgbClr val="000000"/>
              </a:solidFill>
              <a:round/>
              <a:headEnd/>
              <a:tailEnd/>
            </a:ln>
          </p:spPr>
          <p:txBody>
            <a:bodyPr/>
            <a:lstStyle/>
            <a:p>
              <a:endParaRPr lang="zh-TW" altLang="en-US"/>
            </a:p>
          </p:txBody>
        </p:sp>
        <p:sp>
          <p:nvSpPr>
            <p:cNvPr id="12537" name="Freeform 249"/>
            <p:cNvSpPr>
              <a:spLocks noChangeAspect="1"/>
            </p:cNvSpPr>
            <p:nvPr/>
          </p:nvSpPr>
          <p:spPr bwMode="auto">
            <a:xfrm>
              <a:off x="7062788" y="1557338"/>
              <a:ext cx="84137" cy="50800"/>
            </a:xfrm>
            <a:custGeom>
              <a:avLst/>
              <a:gdLst/>
              <a:ahLst/>
              <a:cxnLst>
                <a:cxn ang="0">
                  <a:pos x="39" y="13"/>
                </a:cxn>
                <a:cxn ang="0">
                  <a:pos x="39" y="13"/>
                </a:cxn>
                <a:cxn ang="0">
                  <a:pos x="37" y="21"/>
                </a:cxn>
                <a:cxn ang="0">
                  <a:pos x="39" y="29"/>
                </a:cxn>
                <a:cxn ang="0">
                  <a:pos x="39" y="29"/>
                </a:cxn>
                <a:cxn ang="0">
                  <a:pos x="19" y="13"/>
                </a:cxn>
                <a:cxn ang="0">
                  <a:pos x="0" y="0"/>
                </a:cxn>
                <a:cxn ang="0">
                  <a:pos x="0" y="0"/>
                </a:cxn>
                <a:cxn ang="0">
                  <a:pos x="24" y="3"/>
                </a:cxn>
                <a:cxn ang="0">
                  <a:pos x="47" y="3"/>
                </a:cxn>
                <a:cxn ang="0">
                  <a:pos x="47" y="3"/>
                </a:cxn>
                <a:cxn ang="0">
                  <a:pos x="42" y="8"/>
                </a:cxn>
                <a:cxn ang="0">
                  <a:pos x="39" y="13"/>
                </a:cxn>
                <a:cxn ang="0">
                  <a:pos x="39" y="13"/>
                </a:cxn>
              </a:cxnLst>
              <a:rect l="0" t="0" r="r" b="b"/>
              <a:pathLst>
                <a:path w="47" h="29">
                  <a:moveTo>
                    <a:pt x="39" y="13"/>
                  </a:moveTo>
                  <a:lnTo>
                    <a:pt x="39" y="13"/>
                  </a:lnTo>
                  <a:lnTo>
                    <a:pt x="37" y="21"/>
                  </a:lnTo>
                  <a:lnTo>
                    <a:pt x="39" y="29"/>
                  </a:lnTo>
                  <a:lnTo>
                    <a:pt x="39" y="29"/>
                  </a:lnTo>
                  <a:lnTo>
                    <a:pt x="19" y="13"/>
                  </a:lnTo>
                  <a:lnTo>
                    <a:pt x="0" y="0"/>
                  </a:lnTo>
                  <a:lnTo>
                    <a:pt x="0" y="0"/>
                  </a:lnTo>
                  <a:lnTo>
                    <a:pt x="24" y="3"/>
                  </a:lnTo>
                  <a:lnTo>
                    <a:pt x="47" y="3"/>
                  </a:lnTo>
                  <a:lnTo>
                    <a:pt x="47" y="3"/>
                  </a:lnTo>
                  <a:lnTo>
                    <a:pt x="42" y="8"/>
                  </a:lnTo>
                  <a:lnTo>
                    <a:pt x="39" y="13"/>
                  </a:lnTo>
                  <a:lnTo>
                    <a:pt x="39" y="13"/>
                  </a:lnTo>
                  <a:close/>
                </a:path>
              </a:pathLst>
            </a:custGeom>
            <a:solidFill>
              <a:srgbClr val="000000"/>
            </a:solidFill>
            <a:ln w="7938">
              <a:solidFill>
                <a:srgbClr val="000000"/>
              </a:solidFill>
              <a:prstDash val="solid"/>
              <a:round/>
              <a:headEnd/>
              <a:tailEnd/>
            </a:ln>
          </p:spPr>
          <p:txBody>
            <a:bodyPr/>
            <a:lstStyle/>
            <a:p>
              <a:endParaRPr lang="zh-TW" altLang="en-US"/>
            </a:p>
          </p:txBody>
        </p:sp>
      </p:grpSp>
      <p:grpSp>
        <p:nvGrpSpPr>
          <p:cNvPr id="9" name="Group 8"/>
          <p:cNvGrpSpPr/>
          <p:nvPr/>
        </p:nvGrpSpPr>
        <p:grpSpPr>
          <a:xfrm>
            <a:off x="5637671" y="1943707"/>
            <a:ext cx="2809875" cy="3823059"/>
            <a:chOff x="6007100" y="2654300"/>
            <a:chExt cx="2809875" cy="3823059"/>
          </a:xfrm>
        </p:grpSpPr>
        <p:sp>
          <p:nvSpPr>
            <p:cNvPr id="12482" name="Rectangle 194"/>
            <p:cNvSpPr>
              <a:spLocks noChangeAspect="1" noChangeArrowheads="1"/>
            </p:cNvSpPr>
            <p:nvPr/>
          </p:nvSpPr>
          <p:spPr bwMode="auto">
            <a:xfrm>
              <a:off x="6165850" y="6339247"/>
              <a:ext cx="133350" cy="138112"/>
            </a:xfrm>
            <a:prstGeom prst="rect">
              <a:avLst/>
            </a:prstGeom>
            <a:noFill/>
            <a:ln w="9525">
              <a:noFill/>
              <a:miter lim="800000"/>
              <a:headEnd/>
              <a:tailEnd/>
            </a:ln>
          </p:spPr>
          <p:txBody>
            <a:bodyPr wrap="none" lIns="0" tIns="0" rIns="0" bIns="0">
              <a:spAutoFit/>
            </a:bodyPr>
            <a:lstStyle/>
            <a:p>
              <a:r>
                <a:rPr lang="en-US" altLang="zh-TW" sz="900" dirty="0">
                  <a:solidFill>
                    <a:srgbClr val="000000"/>
                  </a:solidFill>
                  <a:ea typeface="新細明體" pitchFamily="18" charset="-120"/>
                </a:rPr>
                <a:t>(d)</a:t>
              </a:r>
              <a:endParaRPr lang="en-US" altLang="zh-TW" sz="2400" dirty="0">
                <a:ea typeface="新細明體" pitchFamily="18" charset="-120"/>
              </a:endParaRPr>
            </a:p>
          </p:txBody>
        </p:sp>
        <p:grpSp>
          <p:nvGrpSpPr>
            <p:cNvPr id="6" name="Group 5"/>
            <p:cNvGrpSpPr/>
            <p:nvPr/>
          </p:nvGrpSpPr>
          <p:grpSpPr>
            <a:xfrm>
              <a:off x="6064250" y="4419600"/>
              <a:ext cx="2716213" cy="1676400"/>
              <a:chOff x="6064250" y="4419600"/>
              <a:chExt cx="2716213" cy="1676400"/>
            </a:xfrm>
          </p:grpSpPr>
          <p:sp>
            <p:nvSpPr>
              <p:cNvPr id="12305" name="Line 17"/>
              <p:cNvSpPr>
                <a:spLocks noChangeAspect="1" noChangeShapeType="1"/>
              </p:cNvSpPr>
              <p:nvPr/>
            </p:nvSpPr>
            <p:spPr bwMode="auto">
              <a:xfrm>
                <a:off x="6464300" y="4648200"/>
                <a:ext cx="1588" cy="1447800"/>
              </a:xfrm>
              <a:prstGeom prst="line">
                <a:avLst/>
              </a:prstGeom>
              <a:noFill/>
              <a:ln w="7938">
                <a:solidFill>
                  <a:srgbClr val="000000"/>
                </a:solidFill>
                <a:round/>
                <a:headEnd/>
                <a:tailEnd/>
              </a:ln>
            </p:spPr>
            <p:txBody>
              <a:bodyPr/>
              <a:lstStyle/>
              <a:p>
                <a:endParaRPr lang="zh-TW" altLang="en-US"/>
              </a:p>
            </p:txBody>
          </p:sp>
          <p:sp>
            <p:nvSpPr>
              <p:cNvPr id="12306" name="Line 18"/>
              <p:cNvSpPr>
                <a:spLocks noChangeAspect="1" noChangeShapeType="1"/>
              </p:cNvSpPr>
              <p:nvPr/>
            </p:nvSpPr>
            <p:spPr bwMode="auto">
              <a:xfrm>
                <a:off x="6464300" y="5957888"/>
                <a:ext cx="111125" cy="1587"/>
              </a:xfrm>
              <a:prstGeom prst="line">
                <a:avLst/>
              </a:prstGeom>
              <a:noFill/>
              <a:ln w="7938">
                <a:solidFill>
                  <a:srgbClr val="000000"/>
                </a:solidFill>
                <a:round/>
                <a:headEnd/>
                <a:tailEnd/>
              </a:ln>
            </p:spPr>
            <p:txBody>
              <a:bodyPr/>
              <a:lstStyle/>
              <a:p>
                <a:endParaRPr lang="zh-TW" altLang="en-US"/>
              </a:p>
            </p:txBody>
          </p:sp>
          <p:sp>
            <p:nvSpPr>
              <p:cNvPr id="12307" name="Line 19"/>
              <p:cNvSpPr>
                <a:spLocks noChangeAspect="1" noChangeShapeType="1"/>
              </p:cNvSpPr>
              <p:nvPr/>
            </p:nvSpPr>
            <p:spPr bwMode="auto">
              <a:xfrm>
                <a:off x="6611938" y="5957888"/>
                <a:ext cx="111125" cy="1587"/>
              </a:xfrm>
              <a:prstGeom prst="line">
                <a:avLst/>
              </a:prstGeom>
              <a:noFill/>
              <a:ln w="7938">
                <a:solidFill>
                  <a:srgbClr val="000000"/>
                </a:solidFill>
                <a:round/>
                <a:headEnd/>
                <a:tailEnd/>
              </a:ln>
            </p:spPr>
            <p:txBody>
              <a:bodyPr/>
              <a:lstStyle/>
              <a:p>
                <a:endParaRPr lang="zh-TW" altLang="en-US"/>
              </a:p>
            </p:txBody>
          </p:sp>
          <p:sp>
            <p:nvSpPr>
              <p:cNvPr id="12308" name="Line 20"/>
              <p:cNvSpPr>
                <a:spLocks noChangeAspect="1" noChangeShapeType="1"/>
              </p:cNvSpPr>
              <p:nvPr/>
            </p:nvSpPr>
            <p:spPr bwMode="auto">
              <a:xfrm>
                <a:off x="6759575" y="5957888"/>
                <a:ext cx="111125" cy="1587"/>
              </a:xfrm>
              <a:prstGeom prst="line">
                <a:avLst/>
              </a:prstGeom>
              <a:noFill/>
              <a:ln w="7938">
                <a:solidFill>
                  <a:srgbClr val="000000"/>
                </a:solidFill>
                <a:round/>
                <a:headEnd/>
                <a:tailEnd/>
              </a:ln>
            </p:spPr>
            <p:txBody>
              <a:bodyPr/>
              <a:lstStyle/>
              <a:p>
                <a:endParaRPr lang="zh-TW" altLang="en-US"/>
              </a:p>
            </p:txBody>
          </p:sp>
          <p:sp>
            <p:nvSpPr>
              <p:cNvPr id="12309" name="Line 21"/>
              <p:cNvSpPr>
                <a:spLocks noChangeAspect="1" noChangeShapeType="1"/>
              </p:cNvSpPr>
              <p:nvPr/>
            </p:nvSpPr>
            <p:spPr bwMode="auto">
              <a:xfrm>
                <a:off x="6907213" y="5957888"/>
                <a:ext cx="109537" cy="1587"/>
              </a:xfrm>
              <a:prstGeom prst="line">
                <a:avLst/>
              </a:prstGeom>
              <a:noFill/>
              <a:ln w="7938">
                <a:solidFill>
                  <a:srgbClr val="000000"/>
                </a:solidFill>
                <a:round/>
                <a:headEnd/>
                <a:tailEnd/>
              </a:ln>
            </p:spPr>
            <p:txBody>
              <a:bodyPr/>
              <a:lstStyle/>
              <a:p>
                <a:endParaRPr lang="zh-TW" altLang="en-US"/>
              </a:p>
            </p:txBody>
          </p:sp>
          <p:sp>
            <p:nvSpPr>
              <p:cNvPr id="12310" name="Line 22"/>
              <p:cNvSpPr>
                <a:spLocks noChangeAspect="1" noChangeShapeType="1"/>
              </p:cNvSpPr>
              <p:nvPr/>
            </p:nvSpPr>
            <p:spPr bwMode="auto">
              <a:xfrm>
                <a:off x="7054850" y="5957888"/>
                <a:ext cx="111125" cy="1587"/>
              </a:xfrm>
              <a:prstGeom prst="line">
                <a:avLst/>
              </a:prstGeom>
              <a:noFill/>
              <a:ln w="7938">
                <a:solidFill>
                  <a:srgbClr val="000000"/>
                </a:solidFill>
                <a:round/>
                <a:headEnd/>
                <a:tailEnd/>
              </a:ln>
            </p:spPr>
            <p:txBody>
              <a:bodyPr/>
              <a:lstStyle/>
              <a:p>
                <a:endParaRPr lang="zh-TW" altLang="en-US"/>
              </a:p>
            </p:txBody>
          </p:sp>
          <p:sp>
            <p:nvSpPr>
              <p:cNvPr id="12311" name="Line 23"/>
              <p:cNvSpPr>
                <a:spLocks noChangeAspect="1" noChangeShapeType="1"/>
              </p:cNvSpPr>
              <p:nvPr/>
            </p:nvSpPr>
            <p:spPr bwMode="auto">
              <a:xfrm>
                <a:off x="7200900" y="5957888"/>
                <a:ext cx="112713" cy="1587"/>
              </a:xfrm>
              <a:prstGeom prst="line">
                <a:avLst/>
              </a:prstGeom>
              <a:noFill/>
              <a:ln w="7938">
                <a:solidFill>
                  <a:srgbClr val="000000"/>
                </a:solidFill>
                <a:round/>
                <a:headEnd/>
                <a:tailEnd/>
              </a:ln>
            </p:spPr>
            <p:txBody>
              <a:bodyPr/>
              <a:lstStyle/>
              <a:p>
                <a:endParaRPr lang="zh-TW" altLang="en-US"/>
              </a:p>
            </p:txBody>
          </p:sp>
          <p:sp>
            <p:nvSpPr>
              <p:cNvPr id="12312" name="Line 24"/>
              <p:cNvSpPr>
                <a:spLocks noChangeAspect="1" noChangeShapeType="1"/>
              </p:cNvSpPr>
              <p:nvPr/>
            </p:nvSpPr>
            <p:spPr bwMode="auto">
              <a:xfrm>
                <a:off x="7350125" y="5957888"/>
                <a:ext cx="109538" cy="1587"/>
              </a:xfrm>
              <a:prstGeom prst="line">
                <a:avLst/>
              </a:prstGeom>
              <a:noFill/>
              <a:ln w="7938">
                <a:solidFill>
                  <a:srgbClr val="000000"/>
                </a:solidFill>
                <a:round/>
                <a:headEnd/>
                <a:tailEnd/>
              </a:ln>
            </p:spPr>
            <p:txBody>
              <a:bodyPr/>
              <a:lstStyle/>
              <a:p>
                <a:endParaRPr lang="zh-TW" altLang="en-US"/>
              </a:p>
            </p:txBody>
          </p:sp>
          <p:sp>
            <p:nvSpPr>
              <p:cNvPr id="12313" name="Line 25"/>
              <p:cNvSpPr>
                <a:spLocks noChangeAspect="1" noChangeShapeType="1"/>
              </p:cNvSpPr>
              <p:nvPr/>
            </p:nvSpPr>
            <p:spPr bwMode="auto">
              <a:xfrm>
                <a:off x="7497763" y="5957888"/>
                <a:ext cx="111125" cy="1587"/>
              </a:xfrm>
              <a:prstGeom prst="line">
                <a:avLst/>
              </a:prstGeom>
              <a:noFill/>
              <a:ln w="7938">
                <a:solidFill>
                  <a:srgbClr val="000000"/>
                </a:solidFill>
                <a:round/>
                <a:headEnd/>
                <a:tailEnd/>
              </a:ln>
            </p:spPr>
            <p:txBody>
              <a:bodyPr/>
              <a:lstStyle/>
              <a:p>
                <a:endParaRPr lang="zh-TW" altLang="en-US"/>
              </a:p>
            </p:txBody>
          </p:sp>
          <p:sp>
            <p:nvSpPr>
              <p:cNvPr id="12314" name="Line 26"/>
              <p:cNvSpPr>
                <a:spLocks noChangeAspect="1" noChangeShapeType="1"/>
              </p:cNvSpPr>
              <p:nvPr/>
            </p:nvSpPr>
            <p:spPr bwMode="auto">
              <a:xfrm>
                <a:off x="7643813" y="5957888"/>
                <a:ext cx="112712" cy="1587"/>
              </a:xfrm>
              <a:prstGeom prst="line">
                <a:avLst/>
              </a:prstGeom>
              <a:noFill/>
              <a:ln w="7938">
                <a:solidFill>
                  <a:srgbClr val="000000"/>
                </a:solidFill>
                <a:round/>
                <a:headEnd/>
                <a:tailEnd/>
              </a:ln>
            </p:spPr>
            <p:txBody>
              <a:bodyPr/>
              <a:lstStyle/>
              <a:p>
                <a:endParaRPr lang="zh-TW" altLang="en-US"/>
              </a:p>
            </p:txBody>
          </p:sp>
          <p:sp>
            <p:nvSpPr>
              <p:cNvPr id="12315" name="Line 27"/>
              <p:cNvSpPr>
                <a:spLocks noChangeAspect="1" noChangeShapeType="1"/>
              </p:cNvSpPr>
              <p:nvPr/>
            </p:nvSpPr>
            <p:spPr bwMode="auto">
              <a:xfrm>
                <a:off x="7793038" y="5957888"/>
                <a:ext cx="109537" cy="1587"/>
              </a:xfrm>
              <a:prstGeom prst="line">
                <a:avLst/>
              </a:prstGeom>
              <a:noFill/>
              <a:ln w="7938">
                <a:solidFill>
                  <a:srgbClr val="000000"/>
                </a:solidFill>
                <a:round/>
                <a:headEnd/>
                <a:tailEnd/>
              </a:ln>
            </p:spPr>
            <p:txBody>
              <a:bodyPr/>
              <a:lstStyle/>
              <a:p>
                <a:endParaRPr lang="zh-TW" altLang="en-US"/>
              </a:p>
            </p:txBody>
          </p:sp>
          <p:sp>
            <p:nvSpPr>
              <p:cNvPr id="12316" name="Line 28"/>
              <p:cNvSpPr>
                <a:spLocks noChangeAspect="1" noChangeShapeType="1"/>
              </p:cNvSpPr>
              <p:nvPr/>
            </p:nvSpPr>
            <p:spPr bwMode="auto">
              <a:xfrm>
                <a:off x="7940675" y="5957888"/>
                <a:ext cx="109538" cy="1587"/>
              </a:xfrm>
              <a:prstGeom prst="line">
                <a:avLst/>
              </a:prstGeom>
              <a:noFill/>
              <a:ln w="7938">
                <a:solidFill>
                  <a:srgbClr val="000000"/>
                </a:solidFill>
                <a:round/>
                <a:headEnd/>
                <a:tailEnd/>
              </a:ln>
            </p:spPr>
            <p:txBody>
              <a:bodyPr/>
              <a:lstStyle/>
              <a:p>
                <a:endParaRPr lang="zh-TW" altLang="en-US"/>
              </a:p>
            </p:txBody>
          </p:sp>
          <p:sp>
            <p:nvSpPr>
              <p:cNvPr id="12317" name="Line 29"/>
              <p:cNvSpPr>
                <a:spLocks noChangeAspect="1" noChangeShapeType="1"/>
              </p:cNvSpPr>
              <p:nvPr/>
            </p:nvSpPr>
            <p:spPr bwMode="auto">
              <a:xfrm>
                <a:off x="8086725" y="5957888"/>
                <a:ext cx="112713" cy="1587"/>
              </a:xfrm>
              <a:prstGeom prst="line">
                <a:avLst/>
              </a:prstGeom>
              <a:noFill/>
              <a:ln w="7938">
                <a:solidFill>
                  <a:srgbClr val="000000"/>
                </a:solidFill>
                <a:round/>
                <a:headEnd/>
                <a:tailEnd/>
              </a:ln>
            </p:spPr>
            <p:txBody>
              <a:bodyPr/>
              <a:lstStyle/>
              <a:p>
                <a:endParaRPr lang="zh-TW" altLang="en-US"/>
              </a:p>
            </p:txBody>
          </p:sp>
          <p:sp>
            <p:nvSpPr>
              <p:cNvPr id="12318" name="Line 30"/>
              <p:cNvSpPr>
                <a:spLocks noChangeAspect="1" noChangeShapeType="1"/>
              </p:cNvSpPr>
              <p:nvPr/>
            </p:nvSpPr>
            <p:spPr bwMode="auto">
              <a:xfrm>
                <a:off x="8234363" y="5957888"/>
                <a:ext cx="111125" cy="1587"/>
              </a:xfrm>
              <a:prstGeom prst="line">
                <a:avLst/>
              </a:prstGeom>
              <a:noFill/>
              <a:ln w="7938">
                <a:solidFill>
                  <a:srgbClr val="000000"/>
                </a:solidFill>
                <a:round/>
                <a:headEnd/>
                <a:tailEnd/>
              </a:ln>
            </p:spPr>
            <p:txBody>
              <a:bodyPr/>
              <a:lstStyle/>
              <a:p>
                <a:endParaRPr lang="zh-TW" altLang="en-US"/>
              </a:p>
            </p:txBody>
          </p:sp>
          <p:sp>
            <p:nvSpPr>
              <p:cNvPr id="12319" name="Line 31"/>
              <p:cNvSpPr>
                <a:spLocks noChangeAspect="1" noChangeShapeType="1"/>
              </p:cNvSpPr>
              <p:nvPr/>
            </p:nvSpPr>
            <p:spPr bwMode="auto">
              <a:xfrm>
                <a:off x="8383588" y="5957888"/>
                <a:ext cx="7937" cy="1587"/>
              </a:xfrm>
              <a:prstGeom prst="line">
                <a:avLst/>
              </a:prstGeom>
              <a:noFill/>
              <a:ln w="7938">
                <a:solidFill>
                  <a:srgbClr val="000000"/>
                </a:solidFill>
                <a:round/>
                <a:headEnd/>
                <a:tailEnd/>
              </a:ln>
            </p:spPr>
            <p:txBody>
              <a:bodyPr/>
              <a:lstStyle/>
              <a:p>
                <a:endParaRPr lang="zh-TW" altLang="en-US"/>
              </a:p>
            </p:txBody>
          </p:sp>
          <p:sp>
            <p:nvSpPr>
              <p:cNvPr id="12320" name="Freeform 32"/>
              <p:cNvSpPr>
                <a:spLocks noChangeAspect="1"/>
              </p:cNvSpPr>
              <p:nvPr/>
            </p:nvSpPr>
            <p:spPr bwMode="auto">
              <a:xfrm>
                <a:off x="6442075" y="4579938"/>
                <a:ext cx="50800" cy="82550"/>
              </a:xfrm>
              <a:custGeom>
                <a:avLst/>
                <a:gdLst/>
                <a:ahLst/>
                <a:cxnLst>
                  <a:cxn ang="0">
                    <a:pos x="16" y="42"/>
                  </a:cxn>
                  <a:cxn ang="0">
                    <a:pos x="16" y="42"/>
                  </a:cxn>
                  <a:cxn ang="0">
                    <a:pos x="8" y="42"/>
                  </a:cxn>
                  <a:cxn ang="0">
                    <a:pos x="0" y="47"/>
                  </a:cxn>
                  <a:cxn ang="0">
                    <a:pos x="0" y="47"/>
                  </a:cxn>
                  <a:cxn ang="0">
                    <a:pos x="8" y="23"/>
                  </a:cxn>
                  <a:cxn ang="0">
                    <a:pos x="16" y="0"/>
                  </a:cxn>
                  <a:cxn ang="0">
                    <a:pos x="16" y="0"/>
                  </a:cxn>
                  <a:cxn ang="0">
                    <a:pos x="21" y="23"/>
                  </a:cxn>
                  <a:cxn ang="0">
                    <a:pos x="29" y="44"/>
                  </a:cxn>
                  <a:cxn ang="0">
                    <a:pos x="29" y="44"/>
                  </a:cxn>
                  <a:cxn ang="0">
                    <a:pos x="18" y="42"/>
                  </a:cxn>
                  <a:cxn ang="0">
                    <a:pos x="16" y="42"/>
                  </a:cxn>
                  <a:cxn ang="0">
                    <a:pos x="16" y="42"/>
                  </a:cxn>
                </a:cxnLst>
                <a:rect l="0" t="0" r="r" b="b"/>
                <a:pathLst>
                  <a:path w="29" h="47">
                    <a:moveTo>
                      <a:pt x="16" y="42"/>
                    </a:moveTo>
                    <a:lnTo>
                      <a:pt x="16" y="42"/>
                    </a:lnTo>
                    <a:lnTo>
                      <a:pt x="8" y="42"/>
                    </a:lnTo>
                    <a:lnTo>
                      <a:pt x="0" y="47"/>
                    </a:lnTo>
                    <a:lnTo>
                      <a:pt x="0" y="47"/>
                    </a:lnTo>
                    <a:lnTo>
                      <a:pt x="8" y="23"/>
                    </a:lnTo>
                    <a:lnTo>
                      <a:pt x="16" y="0"/>
                    </a:lnTo>
                    <a:lnTo>
                      <a:pt x="16" y="0"/>
                    </a:lnTo>
                    <a:lnTo>
                      <a:pt x="21" y="23"/>
                    </a:lnTo>
                    <a:lnTo>
                      <a:pt x="29" y="44"/>
                    </a:lnTo>
                    <a:lnTo>
                      <a:pt x="29" y="44"/>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330" name="Line 42"/>
              <p:cNvSpPr>
                <a:spLocks noChangeAspect="1" noChangeShapeType="1"/>
              </p:cNvSpPr>
              <p:nvPr/>
            </p:nvSpPr>
            <p:spPr bwMode="auto">
              <a:xfrm>
                <a:off x="6464300" y="5243513"/>
                <a:ext cx="2246313" cy="1587"/>
              </a:xfrm>
              <a:prstGeom prst="line">
                <a:avLst/>
              </a:prstGeom>
              <a:noFill/>
              <a:ln w="7938">
                <a:solidFill>
                  <a:srgbClr val="000000"/>
                </a:solidFill>
                <a:round/>
                <a:headEnd/>
                <a:tailEnd/>
              </a:ln>
            </p:spPr>
            <p:txBody>
              <a:bodyPr/>
              <a:lstStyle/>
              <a:p>
                <a:endParaRPr lang="zh-TW" altLang="en-US"/>
              </a:p>
            </p:txBody>
          </p:sp>
          <p:sp>
            <p:nvSpPr>
              <p:cNvPr id="12331" name="Line 43"/>
              <p:cNvSpPr>
                <a:spLocks noChangeAspect="1" noChangeShapeType="1"/>
              </p:cNvSpPr>
              <p:nvPr/>
            </p:nvSpPr>
            <p:spPr bwMode="auto">
              <a:xfrm>
                <a:off x="6464300" y="5572125"/>
                <a:ext cx="111125" cy="1588"/>
              </a:xfrm>
              <a:prstGeom prst="line">
                <a:avLst/>
              </a:prstGeom>
              <a:noFill/>
              <a:ln w="7938">
                <a:solidFill>
                  <a:srgbClr val="000000"/>
                </a:solidFill>
                <a:round/>
                <a:headEnd/>
                <a:tailEnd/>
              </a:ln>
            </p:spPr>
            <p:txBody>
              <a:bodyPr/>
              <a:lstStyle/>
              <a:p>
                <a:endParaRPr lang="zh-TW" altLang="en-US"/>
              </a:p>
            </p:txBody>
          </p:sp>
          <p:sp>
            <p:nvSpPr>
              <p:cNvPr id="12332" name="Line 44"/>
              <p:cNvSpPr>
                <a:spLocks noChangeAspect="1" noChangeShapeType="1"/>
              </p:cNvSpPr>
              <p:nvPr/>
            </p:nvSpPr>
            <p:spPr bwMode="auto">
              <a:xfrm>
                <a:off x="6611938" y="5572125"/>
                <a:ext cx="111125" cy="1588"/>
              </a:xfrm>
              <a:prstGeom prst="line">
                <a:avLst/>
              </a:prstGeom>
              <a:noFill/>
              <a:ln w="7938">
                <a:solidFill>
                  <a:srgbClr val="000000"/>
                </a:solidFill>
                <a:round/>
                <a:headEnd/>
                <a:tailEnd/>
              </a:ln>
            </p:spPr>
            <p:txBody>
              <a:bodyPr/>
              <a:lstStyle/>
              <a:p>
                <a:endParaRPr lang="zh-TW" altLang="en-US"/>
              </a:p>
            </p:txBody>
          </p:sp>
          <p:sp>
            <p:nvSpPr>
              <p:cNvPr id="12333" name="Line 45"/>
              <p:cNvSpPr>
                <a:spLocks noChangeAspect="1" noChangeShapeType="1"/>
              </p:cNvSpPr>
              <p:nvPr/>
            </p:nvSpPr>
            <p:spPr bwMode="auto">
              <a:xfrm>
                <a:off x="6759575" y="5572125"/>
                <a:ext cx="111125" cy="1588"/>
              </a:xfrm>
              <a:prstGeom prst="line">
                <a:avLst/>
              </a:prstGeom>
              <a:noFill/>
              <a:ln w="7938">
                <a:solidFill>
                  <a:srgbClr val="000000"/>
                </a:solidFill>
                <a:round/>
                <a:headEnd/>
                <a:tailEnd/>
              </a:ln>
            </p:spPr>
            <p:txBody>
              <a:bodyPr/>
              <a:lstStyle/>
              <a:p>
                <a:endParaRPr lang="zh-TW" altLang="en-US"/>
              </a:p>
            </p:txBody>
          </p:sp>
          <p:sp>
            <p:nvSpPr>
              <p:cNvPr id="12334" name="Line 46"/>
              <p:cNvSpPr>
                <a:spLocks noChangeAspect="1" noChangeShapeType="1"/>
              </p:cNvSpPr>
              <p:nvPr/>
            </p:nvSpPr>
            <p:spPr bwMode="auto">
              <a:xfrm>
                <a:off x="6907213" y="5572125"/>
                <a:ext cx="109537" cy="1588"/>
              </a:xfrm>
              <a:prstGeom prst="line">
                <a:avLst/>
              </a:prstGeom>
              <a:noFill/>
              <a:ln w="7938">
                <a:solidFill>
                  <a:srgbClr val="000000"/>
                </a:solidFill>
                <a:round/>
                <a:headEnd/>
                <a:tailEnd/>
              </a:ln>
            </p:spPr>
            <p:txBody>
              <a:bodyPr/>
              <a:lstStyle/>
              <a:p>
                <a:endParaRPr lang="zh-TW" altLang="en-US"/>
              </a:p>
            </p:txBody>
          </p:sp>
          <p:sp>
            <p:nvSpPr>
              <p:cNvPr id="12335" name="Line 47"/>
              <p:cNvSpPr>
                <a:spLocks noChangeAspect="1" noChangeShapeType="1"/>
              </p:cNvSpPr>
              <p:nvPr/>
            </p:nvSpPr>
            <p:spPr bwMode="auto">
              <a:xfrm>
                <a:off x="7054850" y="5572125"/>
                <a:ext cx="111125" cy="1588"/>
              </a:xfrm>
              <a:prstGeom prst="line">
                <a:avLst/>
              </a:prstGeom>
              <a:noFill/>
              <a:ln w="7938">
                <a:solidFill>
                  <a:srgbClr val="000000"/>
                </a:solidFill>
                <a:round/>
                <a:headEnd/>
                <a:tailEnd/>
              </a:ln>
            </p:spPr>
            <p:txBody>
              <a:bodyPr/>
              <a:lstStyle/>
              <a:p>
                <a:endParaRPr lang="zh-TW" altLang="en-US"/>
              </a:p>
            </p:txBody>
          </p:sp>
          <p:sp>
            <p:nvSpPr>
              <p:cNvPr id="12336" name="Line 48"/>
              <p:cNvSpPr>
                <a:spLocks noChangeAspect="1" noChangeShapeType="1"/>
              </p:cNvSpPr>
              <p:nvPr/>
            </p:nvSpPr>
            <p:spPr bwMode="auto">
              <a:xfrm>
                <a:off x="7200900" y="5572125"/>
                <a:ext cx="112713" cy="1588"/>
              </a:xfrm>
              <a:prstGeom prst="line">
                <a:avLst/>
              </a:prstGeom>
              <a:noFill/>
              <a:ln w="7938">
                <a:solidFill>
                  <a:srgbClr val="000000"/>
                </a:solidFill>
                <a:round/>
                <a:headEnd/>
                <a:tailEnd/>
              </a:ln>
            </p:spPr>
            <p:txBody>
              <a:bodyPr/>
              <a:lstStyle/>
              <a:p>
                <a:endParaRPr lang="zh-TW" altLang="en-US"/>
              </a:p>
            </p:txBody>
          </p:sp>
          <p:sp>
            <p:nvSpPr>
              <p:cNvPr id="12337" name="Line 49"/>
              <p:cNvSpPr>
                <a:spLocks noChangeAspect="1" noChangeShapeType="1"/>
              </p:cNvSpPr>
              <p:nvPr/>
            </p:nvSpPr>
            <p:spPr bwMode="auto">
              <a:xfrm>
                <a:off x="7350125" y="5572125"/>
                <a:ext cx="109538" cy="1588"/>
              </a:xfrm>
              <a:prstGeom prst="line">
                <a:avLst/>
              </a:prstGeom>
              <a:noFill/>
              <a:ln w="7938">
                <a:solidFill>
                  <a:srgbClr val="000000"/>
                </a:solidFill>
                <a:round/>
                <a:headEnd/>
                <a:tailEnd/>
              </a:ln>
            </p:spPr>
            <p:txBody>
              <a:bodyPr/>
              <a:lstStyle/>
              <a:p>
                <a:endParaRPr lang="zh-TW" altLang="en-US"/>
              </a:p>
            </p:txBody>
          </p:sp>
          <p:sp>
            <p:nvSpPr>
              <p:cNvPr id="12338" name="Line 50"/>
              <p:cNvSpPr>
                <a:spLocks noChangeAspect="1" noChangeShapeType="1"/>
              </p:cNvSpPr>
              <p:nvPr/>
            </p:nvSpPr>
            <p:spPr bwMode="auto">
              <a:xfrm>
                <a:off x="7497763" y="5572125"/>
                <a:ext cx="111125" cy="1588"/>
              </a:xfrm>
              <a:prstGeom prst="line">
                <a:avLst/>
              </a:prstGeom>
              <a:noFill/>
              <a:ln w="7938">
                <a:solidFill>
                  <a:srgbClr val="000000"/>
                </a:solidFill>
                <a:round/>
                <a:headEnd/>
                <a:tailEnd/>
              </a:ln>
            </p:spPr>
            <p:txBody>
              <a:bodyPr/>
              <a:lstStyle/>
              <a:p>
                <a:endParaRPr lang="zh-TW" altLang="en-US"/>
              </a:p>
            </p:txBody>
          </p:sp>
          <p:sp>
            <p:nvSpPr>
              <p:cNvPr id="12339" name="Line 51"/>
              <p:cNvSpPr>
                <a:spLocks noChangeAspect="1" noChangeShapeType="1"/>
              </p:cNvSpPr>
              <p:nvPr/>
            </p:nvSpPr>
            <p:spPr bwMode="auto">
              <a:xfrm>
                <a:off x="7643813" y="5572125"/>
                <a:ext cx="112712" cy="1588"/>
              </a:xfrm>
              <a:prstGeom prst="line">
                <a:avLst/>
              </a:prstGeom>
              <a:noFill/>
              <a:ln w="7938">
                <a:solidFill>
                  <a:srgbClr val="000000"/>
                </a:solidFill>
                <a:round/>
                <a:headEnd/>
                <a:tailEnd/>
              </a:ln>
            </p:spPr>
            <p:txBody>
              <a:bodyPr/>
              <a:lstStyle/>
              <a:p>
                <a:endParaRPr lang="zh-TW" altLang="en-US"/>
              </a:p>
            </p:txBody>
          </p:sp>
          <p:sp>
            <p:nvSpPr>
              <p:cNvPr id="12340" name="Line 52"/>
              <p:cNvSpPr>
                <a:spLocks noChangeAspect="1" noChangeShapeType="1"/>
              </p:cNvSpPr>
              <p:nvPr/>
            </p:nvSpPr>
            <p:spPr bwMode="auto">
              <a:xfrm>
                <a:off x="7793038" y="5572125"/>
                <a:ext cx="109537" cy="1588"/>
              </a:xfrm>
              <a:prstGeom prst="line">
                <a:avLst/>
              </a:prstGeom>
              <a:noFill/>
              <a:ln w="7938">
                <a:solidFill>
                  <a:srgbClr val="000000"/>
                </a:solidFill>
                <a:round/>
                <a:headEnd/>
                <a:tailEnd/>
              </a:ln>
            </p:spPr>
            <p:txBody>
              <a:bodyPr/>
              <a:lstStyle/>
              <a:p>
                <a:endParaRPr lang="zh-TW" altLang="en-US"/>
              </a:p>
            </p:txBody>
          </p:sp>
          <p:sp>
            <p:nvSpPr>
              <p:cNvPr id="12341" name="Line 53"/>
              <p:cNvSpPr>
                <a:spLocks noChangeAspect="1" noChangeShapeType="1"/>
              </p:cNvSpPr>
              <p:nvPr/>
            </p:nvSpPr>
            <p:spPr bwMode="auto">
              <a:xfrm>
                <a:off x="7940675" y="5572125"/>
                <a:ext cx="109538" cy="1588"/>
              </a:xfrm>
              <a:prstGeom prst="line">
                <a:avLst/>
              </a:prstGeom>
              <a:noFill/>
              <a:ln w="7938">
                <a:solidFill>
                  <a:srgbClr val="000000"/>
                </a:solidFill>
                <a:round/>
                <a:headEnd/>
                <a:tailEnd/>
              </a:ln>
            </p:spPr>
            <p:txBody>
              <a:bodyPr/>
              <a:lstStyle/>
              <a:p>
                <a:endParaRPr lang="zh-TW" altLang="en-US"/>
              </a:p>
            </p:txBody>
          </p:sp>
          <p:sp>
            <p:nvSpPr>
              <p:cNvPr id="12342" name="Line 54"/>
              <p:cNvSpPr>
                <a:spLocks noChangeAspect="1" noChangeShapeType="1"/>
              </p:cNvSpPr>
              <p:nvPr/>
            </p:nvSpPr>
            <p:spPr bwMode="auto">
              <a:xfrm>
                <a:off x="8086725" y="5572125"/>
                <a:ext cx="112713" cy="1588"/>
              </a:xfrm>
              <a:prstGeom prst="line">
                <a:avLst/>
              </a:prstGeom>
              <a:noFill/>
              <a:ln w="7938">
                <a:solidFill>
                  <a:srgbClr val="000000"/>
                </a:solidFill>
                <a:round/>
                <a:headEnd/>
                <a:tailEnd/>
              </a:ln>
            </p:spPr>
            <p:txBody>
              <a:bodyPr/>
              <a:lstStyle/>
              <a:p>
                <a:endParaRPr lang="zh-TW" altLang="en-US"/>
              </a:p>
            </p:txBody>
          </p:sp>
          <p:sp>
            <p:nvSpPr>
              <p:cNvPr id="12343" name="Line 55"/>
              <p:cNvSpPr>
                <a:spLocks noChangeAspect="1" noChangeShapeType="1"/>
              </p:cNvSpPr>
              <p:nvPr/>
            </p:nvSpPr>
            <p:spPr bwMode="auto">
              <a:xfrm>
                <a:off x="8234363" y="5572125"/>
                <a:ext cx="111125" cy="1588"/>
              </a:xfrm>
              <a:prstGeom prst="line">
                <a:avLst/>
              </a:prstGeom>
              <a:noFill/>
              <a:ln w="7938">
                <a:solidFill>
                  <a:srgbClr val="000000"/>
                </a:solidFill>
                <a:round/>
                <a:headEnd/>
                <a:tailEnd/>
              </a:ln>
            </p:spPr>
            <p:txBody>
              <a:bodyPr/>
              <a:lstStyle/>
              <a:p>
                <a:endParaRPr lang="zh-TW" altLang="en-US"/>
              </a:p>
            </p:txBody>
          </p:sp>
          <p:sp>
            <p:nvSpPr>
              <p:cNvPr id="12344" name="Line 56"/>
              <p:cNvSpPr>
                <a:spLocks noChangeAspect="1" noChangeShapeType="1"/>
              </p:cNvSpPr>
              <p:nvPr/>
            </p:nvSpPr>
            <p:spPr bwMode="auto">
              <a:xfrm>
                <a:off x="8383588" y="5572125"/>
                <a:ext cx="109537" cy="1588"/>
              </a:xfrm>
              <a:prstGeom prst="line">
                <a:avLst/>
              </a:prstGeom>
              <a:noFill/>
              <a:ln w="7938">
                <a:solidFill>
                  <a:srgbClr val="000000"/>
                </a:solidFill>
                <a:round/>
                <a:headEnd/>
                <a:tailEnd/>
              </a:ln>
            </p:spPr>
            <p:txBody>
              <a:bodyPr/>
              <a:lstStyle/>
              <a:p>
                <a:endParaRPr lang="zh-TW" altLang="en-US"/>
              </a:p>
            </p:txBody>
          </p:sp>
          <p:sp>
            <p:nvSpPr>
              <p:cNvPr id="12345" name="Line 57"/>
              <p:cNvSpPr>
                <a:spLocks noChangeAspect="1" noChangeShapeType="1"/>
              </p:cNvSpPr>
              <p:nvPr/>
            </p:nvSpPr>
            <p:spPr bwMode="auto">
              <a:xfrm>
                <a:off x="8529638" y="5572125"/>
                <a:ext cx="112712" cy="1588"/>
              </a:xfrm>
              <a:prstGeom prst="line">
                <a:avLst/>
              </a:prstGeom>
              <a:noFill/>
              <a:ln w="7938">
                <a:solidFill>
                  <a:srgbClr val="000000"/>
                </a:solidFill>
                <a:round/>
                <a:headEnd/>
                <a:tailEnd/>
              </a:ln>
            </p:spPr>
            <p:txBody>
              <a:bodyPr/>
              <a:lstStyle/>
              <a:p>
                <a:endParaRPr lang="zh-TW" altLang="en-US"/>
              </a:p>
            </p:txBody>
          </p:sp>
          <p:sp>
            <p:nvSpPr>
              <p:cNvPr id="12362" name="Freeform 74"/>
              <p:cNvSpPr>
                <a:spLocks noChangeAspect="1"/>
              </p:cNvSpPr>
              <p:nvPr/>
            </p:nvSpPr>
            <p:spPr bwMode="auto">
              <a:xfrm>
                <a:off x="6464300" y="5243513"/>
                <a:ext cx="2212975" cy="714375"/>
              </a:xfrm>
              <a:custGeom>
                <a:avLst/>
                <a:gdLst/>
                <a:ahLst/>
                <a:cxnLst>
                  <a:cxn ang="0">
                    <a:pos x="1249" y="403"/>
                  </a:cxn>
                  <a:cxn ang="0">
                    <a:pos x="1036" y="403"/>
                  </a:cxn>
                  <a:cxn ang="0">
                    <a:pos x="1036" y="403"/>
                  </a:cxn>
                  <a:cxn ang="0">
                    <a:pos x="992" y="398"/>
                  </a:cxn>
                  <a:cxn ang="0">
                    <a:pos x="950" y="390"/>
                  </a:cxn>
                  <a:cxn ang="0">
                    <a:pos x="908" y="380"/>
                  </a:cxn>
                  <a:cxn ang="0">
                    <a:pos x="869" y="369"/>
                  </a:cxn>
                  <a:cxn ang="0">
                    <a:pos x="833" y="359"/>
                  </a:cxn>
                  <a:cxn ang="0">
                    <a:pos x="794" y="346"/>
                  </a:cxn>
                  <a:cxn ang="0">
                    <a:pos x="724" y="315"/>
                  </a:cxn>
                  <a:cxn ang="0">
                    <a:pos x="653" y="278"/>
                  </a:cxn>
                  <a:cxn ang="0">
                    <a:pos x="583" y="237"/>
                  </a:cxn>
                  <a:cxn ang="0">
                    <a:pos x="510" y="187"/>
                  </a:cxn>
                  <a:cxn ang="0">
                    <a:pos x="435" y="135"/>
                  </a:cxn>
                  <a:cxn ang="0">
                    <a:pos x="435" y="135"/>
                  </a:cxn>
                  <a:cxn ang="0">
                    <a:pos x="390" y="104"/>
                  </a:cxn>
                  <a:cxn ang="0">
                    <a:pos x="344" y="78"/>
                  </a:cxn>
                  <a:cxn ang="0">
                    <a:pos x="292" y="57"/>
                  </a:cxn>
                  <a:cxn ang="0">
                    <a:pos x="237" y="39"/>
                  </a:cxn>
                  <a:cxn ang="0">
                    <a:pos x="182" y="26"/>
                  </a:cxn>
                  <a:cxn ang="0">
                    <a:pos x="122" y="13"/>
                  </a:cxn>
                  <a:cxn ang="0">
                    <a:pos x="63" y="5"/>
                  </a:cxn>
                  <a:cxn ang="0">
                    <a:pos x="0" y="0"/>
                  </a:cxn>
                  <a:cxn ang="0">
                    <a:pos x="0" y="0"/>
                  </a:cxn>
                  <a:cxn ang="0">
                    <a:pos x="182" y="5"/>
                  </a:cxn>
                  <a:cxn ang="0">
                    <a:pos x="273" y="8"/>
                  </a:cxn>
                  <a:cxn ang="0">
                    <a:pos x="318" y="13"/>
                  </a:cxn>
                  <a:cxn ang="0">
                    <a:pos x="364" y="18"/>
                  </a:cxn>
                  <a:cxn ang="0">
                    <a:pos x="411" y="23"/>
                  </a:cxn>
                  <a:cxn ang="0">
                    <a:pos x="458" y="34"/>
                  </a:cxn>
                  <a:cxn ang="0">
                    <a:pos x="508" y="47"/>
                  </a:cxn>
                  <a:cxn ang="0">
                    <a:pos x="557" y="60"/>
                  </a:cxn>
                  <a:cxn ang="0">
                    <a:pos x="606" y="78"/>
                  </a:cxn>
                  <a:cxn ang="0">
                    <a:pos x="656" y="99"/>
                  </a:cxn>
                  <a:cxn ang="0">
                    <a:pos x="708" y="125"/>
                  </a:cxn>
                  <a:cxn ang="0">
                    <a:pos x="760" y="153"/>
                  </a:cxn>
                  <a:cxn ang="0">
                    <a:pos x="760" y="153"/>
                  </a:cxn>
                  <a:cxn ang="0">
                    <a:pos x="804" y="182"/>
                  </a:cxn>
                  <a:cxn ang="0">
                    <a:pos x="851" y="213"/>
                  </a:cxn>
                  <a:cxn ang="0">
                    <a:pos x="947" y="286"/>
                  </a:cxn>
                  <a:cxn ang="0">
                    <a:pos x="997" y="320"/>
                  </a:cxn>
                  <a:cxn ang="0">
                    <a:pos x="1044" y="354"/>
                  </a:cxn>
                  <a:cxn ang="0">
                    <a:pos x="1093" y="382"/>
                  </a:cxn>
                  <a:cxn ang="0">
                    <a:pos x="1117" y="393"/>
                  </a:cxn>
                  <a:cxn ang="0">
                    <a:pos x="1140" y="403"/>
                  </a:cxn>
                </a:cxnLst>
                <a:rect l="0" t="0" r="r" b="b"/>
                <a:pathLst>
                  <a:path w="1249" h="403">
                    <a:moveTo>
                      <a:pt x="1249" y="403"/>
                    </a:moveTo>
                    <a:lnTo>
                      <a:pt x="1036" y="403"/>
                    </a:lnTo>
                    <a:lnTo>
                      <a:pt x="1036" y="403"/>
                    </a:lnTo>
                    <a:lnTo>
                      <a:pt x="992" y="398"/>
                    </a:lnTo>
                    <a:lnTo>
                      <a:pt x="950" y="390"/>
                    </a:lnTo>
                    <a:lnTo>
                      <a:pt x="908" y="380"/>
                    </a:lnTo>
                    <a:lnTo>
                      <a:pt x="869" y="369"/>
                    </a:lnTo>
                    <a:lnTo>
                      <a:pt x="833" y="359"/>
                    </a:lnTo>
                    <a:lnTo>
                      <a:pt x="794" y="346"/>
                    </a:lnTo>
                    <a:lnTo>
                      <a:pt x="724" y="315"/>
                    </a:lnTo>
                    <a:lnTo>
                      <a:pt x="653" y="278"/>
                    </a:lnTo>
                    <a:lnTo>
                      <a:pt x="583" y="237"/>
                    </a:lnTo>
                    <a:lnTo>
                      <a:pt x="510" y="187"/>
                    </a:lnTo>
                    <a:lnTo>
                      <a:pt x="435" y="135"/>
                    </a:lnTo>
                    <a:lnTo>
                      <a:pt x="435" y="135"/>
                    </a:lnTo>
                    <a:lnTo>
                      <a:pt x="390" y="104"/>
                    </a:lnTo>
                    <a:lnTo>
                      <a:pt x="344" y="78"/>
                    </a:lnTo>
                    <a:lnTo>
                      <a:pt x="292" y="57"/>
                    </a:lnTo>
                    <a:lnTo>
                      <a:pt x="237" y="39"/>
                    </a:lnTo>
                    <a:lnTo>
                      <a:pt x="182" y="26"/>
                    </a:lnTo>
                    <a:lnTo>
                      <a:pt x="122" y="13"/>
                    </a:lnTo>
                    <a:lnTo>
                      <a:pt x="63" y="5"/>
                    </a:lnTo>
                    <a:lnTo>
                      <a:pt x="0" y="0"/>
                    </a:lnTo>
                    <a:lnTo>
                      <a:pt x="0" y="0"/>
                    </a:lnTo>
                    <a:lnTo>
                      <a:pt x="182" y="5"/>
                    </a:lnTo>
                    <a:lnTo>
                      <a:pt x="273" y="8"/>
                    </a:lnTo>
                    <a:lnTo>
                      <a:pt x="318" y="13"/>
                    </a:lnTo>
                    <a:lnTo>
                      <a:pt x="364" y="18"/>
                    </a:lnTo>
                    <a:lnTo>
                      <a:pt x="411" y="23"/>
                    </a:lnTo>
                    <a:lnTo>
                      <a:pt x="458" y="34"/>
                    </a:lnTo>
                    <a:lnTo>
                      <a:pt x="508" y="47"/>
                    </a:lnTo>
                    <a:lnTo>
                      <a:pt x="557" y="60"/>
                    </a:lnTo>
                    <a:lnTo>
                      <a:pt x="606" y="78"/>
                    </a:lnTo>
                    <a:lnTo>
                      <a:pt x="656" y="99"/>
                    </a:lnTo>
                    <a:lnTo>
                      <a:pt x="708" y="125"/>
                    </a:lnTo>
                    <a:lnTo>
                      <a:pt x="760" y="153"/>
                    </a:lnTo>
                    <a:lnTo>
                      <a:pt x="760" y="153"/>
                    </a:lnTo>
                    <a:lnTo>
                      <a:pt x="804" y="182"/>
                    </a:lnTo>
                    <a:lnTo>
                      <a:pt x="851" y="213"/>
                    </a:lnTo>
                    <a:lnTo>
                      <a:pt x="947" y="286"/>
                    </a:lnTo>
                    <a:lnTo>
                      <a:pt x="997" y="320"/>
                    </a:lnTo>
                    <a:lnTo>
                      <a:pt x="1044" y="354"/>
                    </a:lnTo>
                    <a:lnTo>
                      <a:pt x="1093" y="382"/>
                    </a:lnTo>
                    <a:lnTo>
                      <a:pt x="1117" y="393"/>
                    </a:lnTo>
                    <a:lnTo>
                      <a:pt x="1140" y="403"/>
                    </a:lnTo>
                  </a:path>
                </a:pathLst>
              </a:custGeom>
              <a:noFill/>
              <a:ln w="15875">
                <a:solidFill>
                  <a:srgbClr val="000000"/>
                </a:solidFill>
                <a:prstDash val="solid"/>
                <a:round/>
                <a:headEnd/>
                <a:tailEnd/>
              </a:ln>
            </p:spPr>
            <p:txBody>
              <a:bodyPr/>
              <a:lstStyle/>
              <a:p>
                <a:endParaRPr lang="zh-TW" altLang="en-US"/>
              </a:p>
            </p:txBody>
          </p:sp>
          <p:sp>
            <p:nvSpPr>
              <p:cNvPr id="12363" name="Line 75"/>
              <p:cNvSpPr>
                <a:spLocks noChangeAspect="1" noChangeShapeType="1"/>
              </p:cNvSpPr>
              <p:nvPr/>
            </p:nvSpPr>
            <p:spPr bwMode="auto">
              <a:xfrm flipV="1">
                <a:off x="7367588" y="5848350"/>
                <a:ext cx="1587" cy="109538"/>
              </a:xfrm>
              <a:prstGeom prst="line">
                <a:avLst/>
              </a:prstGeom>
              <a:noFill/>
              <a:ln w="7938">
                <a:solidFill>
                  <a:srgbClr val="000000"/>
                </a:solidFill>
                <a:round/>
                <a:headEnd/>
                <a:tailEnd/>
              </a:ln>
            </p:spPr>
            <p:txBody>
              <a:bodyPr/>
              <a:lstStyle/>
              <a:p>
                <a:endParaRPr lang="zh-TW" altLang="en-US"/>
              </a:p>
            </p:txBody>
          </p:sp>
          <p:sp>
            <p:nvSpPr>
              <p:cNvPr id="12364" name="Line 76"/>
              <p:cNvSpPr>
                <a:spLocks noChangeAspect="1" noChangeShapeType="1"/>
              </p:cNvSpPr>
              <p:nvPr/>
            </p:nvSpPr>
            <p:spPr bwMode="auto">
              <a:xfrm flipV="1">
                <a:off x="7367588" y="5699125"/>
                <a:ext cx="1587" cy="111125"/>
              </a:xfrm>
              <a:prstGeom prst="line">
                <a:avLst/>
              </a:prstGeom>
              <a:noFill/>
              <a:ln w="7938">
                <a:solidFill>
                  <a:srgbClr val="000000"/>
                </a:solidFill>
                <a:round/>
                <a:headEnd/>
                <a:tailEnd/>
              </a:ln>
            </p:spPr>
            <p:txBody>
              <a:bodyPr/>
              <a:lstStyle/>
              <a:p>
                <a:endParaRPr lang="zh-TW" altLang="en-US"/>
              </a:p>
            </p:txBody>
          </p:sp>
          <p:sp>
            <p:nvSpPr>
              <p:cNvPr id="12365" name="Line 77"/>
              <p:cNvSpPr>
                <a:spLocks noChangeAspect="1" noChangeShapeType="1"/>
              </p:cNvSpPr>
              <p:nvPr/>
            </p:nvSpPr>
            <p:spPr bwMode="auto">
              <a:xfrm flipV="1">
                <a:off x="7367588" y="5551488"/>
                <a:ext cx="1587" cy="112712"/>
              </a:xfrm>
              <a:prstGeom prst="line">
                <a:avLst/>
              </a:prstGeom>
              <a:noFill/>
              <a:ln w="7938">
                <a:solidFill>
                  <a:srgbClr val="000000"/>
                </a:solidFill>
                <a:round/>
                <a:headEnd/>
                <a:tailEnd/>
              </a:ln>
            </p:spPr>
            <p:txBody>
              <a:bodyPr/>
              <a:lstStyle/>
              <a:p>
                <a:endParaRPr lang="zh-TW" altLang="en-US"/>
              </a:p>
            </p:txBody>
          </p:sp>
          <p:sp>
            <p:nvSpPr>
              <p:cNvPr id="12366" name="Line 78"/>
              <p:cNvSpPr>
                <a:spLocks noChangeAspect="1" noChangeShapeType="1"/>
              </p:cNvSpPr>
              <p:nvPr/>
            </p:nvSpPr>
            <p:spPr bwMode="auto">
              <a:xfrm flipV="1">
                <a:off x="7367588" y="5405438"/>
                <a:ext cx="1587" cy="109537"/>
              </a:xfrm>
              <a:prstGeom prst="line">
                <a:avLst/>
              </a:prstGeom>
              <a:noFill/>
              <a:ln w="7938">
                <a:solidFill>
                  <a:srgbClr val="000000"/>
                </a:solidFill>
                <a:round/>
                <a:headEnd/>
                <a:tailEnd/>
              </a:ln>
            </p:spPr>
            <p:txBody>
              <a:bodyPr/>
              <a:lstStyle/>
              <a:p>
                <a:endParaRPr lang="zh-TW" altLang="en-US"/>
              </a:p>
            </p:txBody>
          </p:sp>
          <p:sp>
            <p:nvSpPr>
              <p:cNvPr id="12367" name="Line 79"/>
              <p:cNvSpPr>
                <a:spLocks noChangeAspect="1" noChangeShapeType="1"/>
              </p:cNvSpPr>
              <p:nvPr/>
            </p:nvSpPr>
            <p:spPr bwMode="auto">
              <a:xfrm flipV="1">
                <a:off x="7367588" y="5257800"/>
                <a:ext cx="1587" cy="109538"/>
              </a:xfrm>
              <a:prstGeom prst="line">
                <a:avLst/>
              </a:prstGeom>
              <a:noFill/>
              <a:ln w="7938">
                <a:solidFill>
                  <a:srgbClr val="000000"/>
                </a:solidFill>
                <a:round/>
                <a:headEnd/>
                <a:tailEnd/>
              </a:ln>
            </p:spPr>
            <p:txBody>
              <a:bodyPr/>
              <a:lstStyle/>
              <a:p>
                <a:endParaRPr lang="zh-TW" altLang="en-US"/>
              </a:p>
            </p:txBody>
          </p:sp>
          <p:sp>
            <p:nvSpPr>
              <p:cNvPr id="12368" name="Line 80"/>
              <p:cNvSpPr>
                <a:spLocks noChangeAspect="1" noChangeShapeType="1"/>
              </p:cNvSpPr>
              <p:nvPr/>
            </p:nvSpPr>
            <p:spPr bwMode="auto">
              <a:xfrm flipV="1">
                <a:off x="7902575" y="5848350"/>
                <a:ext cx="1588" cy="109538"/>
              </a:xfrm>
              <a:prstGeom prst="line">
                <a:avLst/>
              </a:prstGeom>
              <a:noFill/>
              <a:ln w="7938">
                <a:solidFill>
                  <a:srgbClr val="000000"/>
                </a:solidFill>
                <a:round/>
                <a:headEnd/>
                <a:tailEnd/>
              </a:ln>
            </p:spPr>
            <p:txBody>
              <a:bodyPr/>
              <a:lstStyle/>
              <a:p>
                <a:endParaRPr lang="zh-TW" altLang="en-US"/>
              </a:p>
            </p:txBody>
          </p:sp>
          <p:sp>
            <p:nvSpPr>
              <p:cNvPr id="12369" name="Line 81"/>
              <p:cNvSpPr>
                <a:spLocks noChangeAspect="1" noChangeShapeType="1"/>
              </p:cNvSpPr>
              <p:nvPr/>
            </p:nvSpPr>
            <p:spPr bwMode="auto">
              <a:xfrm flipV="1">
                <a:off x="7902575" y="5699125"/>
                <a:ext cx="1588" cy="111125"/>
              </a:xfrm>
              <a:prstGeom prst="line">
                <a:avLst/>
              </a:prstGeom>
              <a:noFill/>
              <a:ln w="7938">
                <a:solidFill>
                  <a:srgbClr val="000000"/>
                </a:solidFill>
                <a:round/>
                <a:headEnd/>
                <a:tailEnd/>
              </a:ln>
            </p:spPr>
            <p:txBody>
              <a:bodyPr/>
              <a:lstStyle/>
              <a:p>
                <a:endParaRPr lang="zh-TW" altLang="en-US"/>
              </a:p>
            </p:txBody>
          </p:sp>
          <p:sp>
            <p:nvSpPr>
              <p:cNvPr id="12370" name="Line 82"/>
              <p:cNvSpPr>
                <a:spLocks noChangeAspect="1" noChangeShapeType="1"/>
              </p:cNvSpPr>
              <p:nvPr/>
            </p:nvSpPr>
            <p:spPr bwMode="auto">
              <a:xfrm flipV="1">
                <a:off x="7902575" y="5551488"/>
                <a:ext cx="1588" cy="112712"/>
              </a:xfrm>
              <a:prstGeom prst="line">
                <a:avLst/>
              </a:prstGeom>
              <a:noFill/>
              <a:ln w="7938">
                <a:solidFill>
                  <a:srgbClr val="000000"/>
                </a:solidFill>
                <a:round/>
                <a:headEnd/>
                <a:tailEnd/>
              </a:ln>
            </p:spPr>
            <p:txBody>
              <a:bodyPr/>
              <a:lstStyle/>
              <a:p>
                <a:endParaRPr lang="zh-TW" altLang="en-US"/>
              </a:p>
            </p:txBody>
          </p:sp>
          <p:sp>
            <p:nvSpPr>
              <p:cNvPr id="12371" name="Line 83"/>
              <p:cNvSpPr>
                <a:spLocks noChangeAspect="1" noChangeShapeType="1"/>
              </p:cNvSpPr>
              <p:nvPr/>
            </p:nvSpPr>
            <p:spPr bwMode="auto">
              <a:xfrm flipV="1">
                <a:off x="7902575" y="5405438"/>
                <a:ext cx="1588" cy="109537"/>
              </a:xfrm>
              <a:prstGeom prst="line">
                <a:avLst/>
              </a:prstGeom>
              <a:noFill/>
              <a:ln w="7938">
                <a:solidFill>
                  <a:srgbClr val="000000"/>
                </a:solidFill>
                <a:round/>
                <a:headEnd/>
                <a:tailEnd/>
              </a:ln>
            </p:spPr>
            <p:txBody>
              <a:bodyPr/>
              <a:lstStyle/>
              <a:p>
                <a:endParaRPr lang="zh-TW" altLang="en-US"/>
              </a:p>
            </p:txBody>
          </p:sp>
          <p:sp>
            <p:nvSpPr>
              <p:cNvPr id="12372" name="Line 84"/>
              <p:cNvSpPr>
                <a:spLocks noChangeAspect="1" noChangeShapeType="1"/>
              </p:cNvSpPr>
              <p:nvPr/>
            </p:nvSpPr>
            <p:spPr bwMode="auto">
              <a:xfrm flipV="1">
                <a:off x="7902575" y="5257800"/>
                <a:ext cx="1588" cy="109538"/>
              </a:xfrm>
              <a:prstGeom prst="line">
                <a:avLst/>
              </a:prstGeom>
              <a:noFill/>
              <a:ln w="7938">
                <a:solidFill>
                  <a:srgbClr val="000000"/>
                </a:solidFill>
                <a:round/>
                <a:headEnd/>
                <a:tailEnd/>
              </a:ln>
            </p:spPr>
            <p:txBody>
              <a:bodyPr/>
              <a:lstStyle/>
              <a:p>
                <a:endParaRPr lang="zh-TW" altLang="en-US"/>
              </a:p>
            </p:txBody>
          </p:sp>
          <p:sp>
            <p:nvSpPr>
              <p:cNvPr id="12373" name="Line 85"/>
              <p:cNvSpPr>
                <a:spLocks noChangeAspect="1" noChangeShapeType="1"/>
              </p:cNvSpPr>
              <p:nvPr/>
            </p:nvSpPr>
            <p:spPr bwMode="auto">
              <a:xfrm flipH="1">
                <a:off x="6354763" y="5243513"/>
                <a:ext cx="109537" cy="1587"/>
              </a:xfrm>
              <a:prstGeom prst="line">
                <a:avLst/>
              </a:prstGeom>
              <a:noFill/>
              <a:ln w="7938">
                <a:solidFill>
                  <a:srgbClr val="000000"/>
                </a:solidFill>
                <a:round/>
                <a:headEnd/>
                <a:tailEnd/>
              </a:ln>
            </p:spPr>
            <p:txBody>
              <a:bodyPr/>
              <a:lstStyle/>
              <a:p>
                <a:endParaRPr lang="zh-TW" altLang="en-US"/>
              </a:p>
            </p:txBody>
          </p:sp>
          <p:sp>
            <p:nvSpPr>
              <p:cNvPr id="12374" name="Line 86"/>
              <p:cNvSpPr>
                <a:spLocks noChangeAspect="1" noChangeShapeType="1"/>
              </p:cNvSpPr>
              <p:nvPr/>
            </p:nvSpPr>
            <p:spPr bwMode="auto">
              <a:xfrm flipH="1">
                <a:off x="6354763" y="5565775"/>
                <a:ext cx="109537" cy="1588"/>
              </a:xfrm>
              <a:prstGeom prst="line">
                <a:avLst/>
              </a:prstGeom>
              <a:noFill/>
              <a:ln w="7938">
                <a:solidFill>
                  <a:srgbClr val="000000"/>
                </a:solidFill>
                <a:round/>
                <a:headEnd/>
                <a:tailEnd/>
              </a:ln>
            </p:spPr>
            <p:txBody>
              <a:bodyPr/>
              <a:lstStyle/>
              <a:p>
                <a:endParaRPr lang="zh-TW" altLang="en-US"/>
              </a:p>
            </p:txBody>
          </p:sp>
          <p:sp>
            <p:nvSpPr>
              <p:cNvPr id="12375" name="Line 87"/>
              <p:cNvSpPr>
                <a:spLocks noChangeAspect="1" noChangeShapeType="1"/>
              </p:cNvSpPr>
              <p:nvPr/>
            </p:nvSpPr>
            <p:spPr bwMode="auto">
              <a:xfrm flipH="1">
                <a:off x="6354763" y="5957888"/>
                <a:ext cx="109537" cy="1587"/>
              </a:xfrm>
              <a:prstGeom prst="line">
                <a:avLst/>
              </a:prstGeom>
              <a:noFill/>
              <a:ln w="7938">
                <a:solidFill>
                  <a:srgbClr val="000000"/>
                </a:solidFill>
                <a:round/>
                <a:headEnd/>
                <a:tailEnd/>
              </a:ln>
            </p:spPr>
            <p:txBody>
              <a:bodyPr/>
              <a:lstStyle/>
              <a:p>
                <a:endParaRPr lang="zh-TW" altLang="en-US"/>
              </a:p>
            </p:txBody>
          </p:sp>
          <p:sp>
            <p:nvSpPr>
              <p:cNvPr id="12376" name="Line 88"/>
              <p:cNvSpPr>
                <a:spLocks noChangeAspect="1" noChangeShapeType="1"/>
              </p:cNvSpPr>
              <p:nvPr/>
            </p:nvSpPr>
            <p:spPr bwMode="auto">
              <a:xfrm>
                <a:off x="7367588" y="5957888"/>
                <a:ext cx="1587" cy="111125"/>
              </a:xfrm>
              <a:prstGeom prst="line">
                <a:avLst/>
              </a:prstGeom>
              <a:noFill/>
              <a:ln w="7938">
                <a:solidFill>
                  <a:srgbClr val="000000"/>
                </a:solidFill>
                <a:round/>
                <a:headEnd/>
                <a:tailEnd/>
              </a:ln>
            </p:spPr>
            <p:txBody>
              <a:bodyPr/>
              <a:lstStyle/>
              <a:p>
                <a:endParaRPr lang="zh-TW" altLang="en-US"/>
              </a:p>
            </p:txBody>
          </p:sp>
          <p:sp>
            <p:nvSpPr>
              <p:cNvPr id="12377" name="Line 89"/>
              <p:cNvSpPr>
                <a:spLocks noChangeAspect="1" noChangeShapeType="1"/>
              </p:cNvSpPr>
              <p:nvPr/>
            </p:nvSpPr>
            <p:spPr bwMode="auto">
              <a:xfrm>
                <a:off x="7902575" y="5957888"/>
                <a:ext cx="1588" cy="111125"/>
              </a:xfrm>
              <a:prstGeom prst="line">
                <a:avLst/>
              </a:prstGeom>
              <a:noFill/>
              <a:ln w="7938">
                <a:solidFill>
                  <a:srgbClr val="000000"/>
                </a:solidFill>
                <a:round/>
                <a:headEnd/>
                <a:tailEnd/>
              </a:ln>
            </p:spPr>
            <p:txBody>
              <a:bodyPr/>
              <a:lstStyle/>
              <a:p>
                <a:endParaRPr lang="zh-TW" altLang="en-US"/>
              </a:p>
            </p:txBody>
          </p:sp>
          <p:sp>
            <p:nvSpPr>
              <p:cNvPr id="12408" name="Rectangle 120"/>
              <p:cNvSpPr>
                <a:spLocks noChangeAspect="1" noChangeArrowheads="1"/>
              </p:cNvSpPr>
              <p:nvPr/>
            </p:nvSpPr>
            <p:spPr bwMode="auto">
              <a:xfrm>
                <a:off x="6229350" y="5154613"/>
                <a:ext cx="1143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a:t>
                </a:r>
              </a:p>
            </p:txBody>
          </p:sp>
          <p:sp>
            <p:nvSpPr>
              <p:cNvPr id="12411" name="Rectangle 123"/>
              <p:cNvSpPr>
                <a:spLocks noChangeAspect="1" noChangeArrowheads="1"/>
              </p:cNvSpPr>
              <p:nvPr/>
            </p:nvSpPr>
            <p:spPr bwMode="auto">
              <a:xfrm>
                <a:off x="6064250" y="5483225"/>
                <a:ext cx="2794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a:t>
                </a:r>
                <a:r>
                  <a:rPr lang="en-US" altLang="zh-TW" sz="1000">
                    <a:solidFill>
                      <a:srgbClr val="000000"/>
                    </a:solidFill>
                    <a:ea typeface="新細明體" pitchFamily="18" charset="-120"/>
                  </a:rPr>
                  <a:t> 45°</a:t>
                </a:r>
              </a:p>
            </p:txBody>
          </p:sp>
          <p:sp>
            <p:nvSpPr>
              <p:cNvPr id="12414" name="Rectangle 126"/>
              <p:cNvSpPr>
                <a:spLocks noChangeAspect="1" noChangeArrowheads="1"/>
              </p:cNvSpPr>
              <p:nvPr/>
            </p:nvSpPr>
            <p:spPr bwMode="auto">
              <a:xfrm>
                <a:off x="6096000" y="5868988"/>
                <a:ext cx="2476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latin typeface="Symbol" pitchFamily="18" charset="2"/>
                    <a:ea typeface="新細明體" pitchFamily="18" charset="-120"/>
                  </a:rPr>
                  <a:t>-</a:t>
                </a:r>
                <a:r>
                  <a:rPr lang="en-US" altLang="zh-TW" sz="1000">
                    <a:solidFill>
                      <a:srgbClr val="000000"/>
                    </a:solidFill>
                    <a:ea typeface="新細明體" pitchFamily="18" charset="-120"/>
                  </a:rPr>
                  <a:t>90°</a:t>
                </a:r>
              </a:p>
            </p:txBody>
          </p:sp>
          <p:sp>
            <p:nvSpPr>
              <p:cNvPr id="12416" name="Rectangle 128"/>
              <p:cNvSpPr>
                <a:spLocks noChangeAspect="1" noChangeArrowheads="1"/>
              </p:cNvSpPr>
              <p:nvPr/>
            </p:nvSpPr>
            <p:spPr bwMode="auto">
              <a:xfrm>
                <a:off x="8132763" y="5246688"/>
                <a:ext cx="61118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Log scale </a:t>
                </a:r>
                <a:r>
                  <a:rPr lang="en-US" altLang="zh-TW" sz="1000" i="1">
                    <a:solidFill>
                      <a:srgbClr val="000000"/>
                    </a:solidFill>
                    <a:latin typeface="Symbol" pitchFamily="18" charset="2"/>
                    <a:ea typeface="新細明體" pitchFamily="18" charset="-120"/>
                  </a:rPr>
                  <a:t>w</a:t>
                </a:r>
              </a:p>
            </p:txBody>
          </p:sp>
          <p:sp>
            <p:nvSpPr>
              <p:cNvPr id="12528" name="Line 240"/>
              <p:cNvSpPr>
                <a:spLocks noChangeAspect="1" noChangeShapeType="1"/>
              </p:cNvSpPr>
              <p:nvPr/>
            </p:nvSpPr>
            <p:spPr bwMode="auto">
              <a:xfrm flipV="1">
                <a:off x="6810375" y="5381625"/>
                <a:ext cx="106363" cy="52388"/>
              </a:xfrm>
              <a:prstGeom prst="line">
                <a:avLst/>
              </a:prstGeom>
              <a:noFill/>
              <a:ln w="7938">
                <a:solidFill>
                  <a:srgbClr val="000000"/>
                </a:solidFill>
                <a:round/>
                <a:headEnd/>
                <a:tailEnd/>
              </a:ln>
            </p:spPr>
            <p:txBody>
              <a:bodyPr/>
              <a:lstStyle/>
              <a:p>
                <a:endParaRPr lang="zh-TW" altLang="en-US"/>
              </a:p>
            </p:txBody>
          </p:sp>
          <p:sp>
            <p:nvSpPr>
              <p:cNvPr id="12529" name="Line 241"/>
              <p:cNvSpPr>
                <a:spLocks noChangeAspect="1" noChangeShapeType="1"/>
              </p:cNvSpPr>
              <p:nvPr/>
            </p:nvSpPr>
            <p:spPr bwMode="auto">
              <a:xfrm flipV="1">
                <a:off x="7724775" y="5367338"/>
                <a:ext cx="53975" cy="28575"/>
              </a:xfrm>
              <a:prstGeom prst="line">
                <a:avLst/>
              </a:prstGeom>
              <a:noFill/>
              <a:ln w="7938">
                <a:solidFill>
                  <a:srgbClr val="000000"/>
                </a:solidFill>
                <a:round/>
                <a:headEnd/>
                <a:tailEnd/>
              </a:ln>
            </p:spPr>
            <p:txBody>
              <a:bodyPr/>
              <a:lstStyle/>
              <a:p>
                <a:endParaRPr lang="zh-TW" altLang="en-US"/>
              </a:p>
            </p:txBody>
          </p:sp>
          <p:sp>
            <p:nvSpPr>
              <p:cNvPr id="12531" name="Freeform 243"/>
              <p:cNvSpPr>
                <a:spLocks noChangeAspect="1"/>
              </p:cNvSpPr>
              <p:nvPr/>
            </p:nvSpPr>
            <p:spPr bwMode="auto">
              <a:xfrm>
                <a:off x="6892925" y="5349875"/>
                <a:ext cx="84138" cy="60325"/>
              </a:xfrm>
              <a:custGeom>
                <a:avLst/>
                <a:gdLst/>
                <a:ahLst/>
                <a:cxnLst>
                  <a:cxn ang="0">
                    <a:pos x="11" y="20"/>
                  </a:cxn>
                  <a:cxn ang="0">
                    <a:pos x="11" y="20"/>
                  </a:cxn>
                  <a:cxn ang="0">
                    <a:pos x="5" y="13"/>
                  </a:cxn>
                  <a:cxn ang="0">
                    <a:pos x="0" y="7"/>
                  </a:cxn>
                  <a:cxn ang="0">
                    <a:pos x="0" y="7"/>
                  </a:cxn>
                  <a:cxn ang="0">
                    <a:pos x="24" y="5"/>
                  </a:cxn>
                  <a:cxn ang="0">
                    <a:pos x="47" y="0"/>
                  </a:cxn>
                  <a:cxn ang="0">
                    <a:pos x="47" y="0"/>
                  </a:cxn>
                  <a:cxn ang="0">
                    <a:pos x="29" y="15"/>
                  </a:cxn>
                  <a:cxn ang="0">
                    <a:pos x="13" y="34"/>
                  </a:cxn>
                  <a:cxn ang="0">
                    <a:pos x="13" y="34"/>
                  </a:cxn>
                  <a:cxn ang="0">
                    <a:pos x="11" y="23"/>
                  </a:cxn>
                  <a:cxn ang="0">
                    <a:pos x="11" y="20"/>
                  </a:cxn>
                  <a:cxn ang="0">
                    <a:pos x="11" y="20"/>
                  </a:cxn>
                </a:cxnLst>
                <a:rect l="0" t="0" r="r" b="b"/>
                <a:pathLst>
                  <a:path w="47" h="34">
                    <a:moveTo>
                      <a:pt x="11" y="20"/>
                    </a:moveTo>
                    <a:lnTo>
                      <a:pt x="11" y="20"/>
                    </a:lnTo>
                    <a:lnTo>
                      <a:pt x="5" y="13"/>
                    </a:lnTo>
                    <a:lnTo>
                      <a:pt x="0" y="7"/>
                    </a:lnTo>
                    <a:lnTo>
                      <a:pt x="0" y="7"/>
                    </a:lnTo>
                    <a:lnTo>
                      <a:pt x="24" y="5"/>
                    </a:lnTo>
                    <a:lnTo>
                      <a:pt x="47" y="0"/>
                    </a:lnTo>
                    <a:lnTo>
                      <a:pt x="47" y="0"/>
                    </a:lnTo>
                    <a:lnTo>
                      <a:pt x="29" y="15"/>
                    </a:lnTo>
                    <a:lnTo>
                      <a:pt x="13" y="34"/>
                    </a:lnTo>
                    <a:lnTo>
                      <a:pt x="13" y="34"/>
                    </a:lnTo>
                    <a:lnTo>
                      <a:pt x="11" y="23"/>
                    </a:lnTo>
                    <a:lnTo>
                      <a:pt x="11" y="20"/>
                    </a:lnTo>
                    <a:lnTo>
                      <a:pt x="11" y="20"/>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32" name="Freeform 244"/>
              <p:cNvSpPr>
                <a:spLocks noChangeAspect="1"/>
              </p:cNvSpPr>
              <p:nvPr/>
            </p:nvSpPr>
            <p:spPr bwMode="auto">
              <a:xfrm>
                <a:off x="7667625" y="5367338"/>
                <a:ext cx="82550" cy="60325"/>
              </a:xfrm>
              <a:custGeom>
                <a:avLst/>
                <a:gdLst/>
                <a:ahLst/>
                <a:cxnLst>
                  <a:cxn ang="0">
                    <a:pos x="37" y="16"/>
                  </a:cxn>
                  <a:cxn ang="0">
                    <a:pos x="37" y="16"/>
                  </a:cxn>
                  <a:cxn ang="0">
                    <a:pos x="42" y="21"/>
                  </a:cxn>
                  <a:cxn ang="0">
                    <a:pos x="47" y="26"/>
                  </a:cxn>
                  <a:cxn ang="0">
                    <a:pos x="47" y="26"/>
                  </a:cxn>
                  <a:cxn ang="0">
                    <a:pos x="24" y="29"/>
                  </a:cxn>
                  <a:cxn ang="0">
                    <a:pos x="0" y="34"/>
                  </a:cxn>
                  <a:cxn ang="0">
                    <a:pos x="0" y="34"/>
                  </a:cxn>
                  <a:cxn ang="0">
                    <a:pos x="19" y="18"/>
                  </a:cxn>
                  <a:cxn ang="0">
                    <a:pos x="34" y="0"/>
                  </a:cxn>
                  <a:cxn ang="0">
                    <a:pos x="34" y="0"/>
                  </a:cxn>
                  <a:cxn ang="0">
                    <a:pos x="34" y="10"/>
                  </a:cxn>
                  <a:cxn ang="0">
                    <a:pos x="37" y="16"/>
                  </a:cxn>
                  <a:cxn ang="0">
                    <a:pos x="37" y="16"/>
                  </a:cxn>
                </a:cxnLst>
                <a:rect l="0" t="0" r="r" b="b"/>
                <a:pathLst>
                  <a:path w="47" h="34">
                    <a:moveTo>
                      <a:pt x="37" y="16"/>
                    </a:moveTo>
                    <a:lnTo>
                      <a:pt x="37" y="16"/>
                    </a:lnTo>
                    <a:lnTo>
                      <a:pt x="42" y="21"/>
                    </a:lnTo>
                    <a:lnTo>
                      <a:pt x="47" y="26"/>
                    </a:lnTo>
                    <a:lnTo>
                      <a:pt x="47" y="26"/>
                    </a:lnTo>
                    <a:lnTo>
                      <a:pt x="24" y="29"/>
                    </a:lnTo>
                    <a:lnTo>
                      <a:pt x="0" y="34"/>
                    </a:lnTo>
                    <a:lnTo>
                      <a:pt x="0" y="34"/>
                    </a:lnTo>
                    <a:lnTo>
                      <a:pt x="19" y="18"/>
                    </a:lnTo>
                    <a:lnTo>
                      <a:pt x="34" y="0"/>
                    </a:lnTo>
                    <a:lnTo>
                      <a:pt x="34" y="0"/>
                    </a:lnTo>
                    <a:lnTo>
                      <a:pt x="34" y="10"/>
                    </a:lnTo>
                    <a:lnTo>
                      <a:pt x="37" y="16"/>
                    </a:lnTo>
                    <a:lnTo>
                      <a:pt x="37" y="16"/>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33" name="Freeform 245"/>
              <p:cNvSpPr>
                <a:spLocks noChangeAspect="1"/>
              </p:cNvSpPr>
              <p:nvPr/>
            </p:nvSpPr>
            <p:spPr bwMode="auto">
              <a:xfrm>
                <a:off x="8696325" y="5221288"/>
                <a:ext cx="84138" cy="46037"/>
              </a:xfrm>
              <a:custGeom>
                <a:avLst/>
                <a:gdLst/>
                <a:ahLst/>
                <a:cxnLst>
                  <a:cxn ang="0">
                    <a:pos x="5" y="13"/>
                  </a:cxn>
                  <a:cxn ang="0">
                    <a:pos x="5" y="13"/>
                  </a:cxn>
                  <a:cxn ang="0">
                    <a:pos x="5" y="5"/>
                  </a:cxn>
                  <a:cxn ang="0">
                    <a:pos x="0" y="0"/>
                  </a:cxn>
                  <a:cxn ang="0">
                    <a:pos x="0" y="0"/>
                  </a:cxn>
                  <a:cxn ang="0">
                    <a:pos x="23" y="8"/>
                  </a:cxn>
                  <a:cxn ang="0">
                    <a:pos x="47" y="13"/>
                  </a:cxn>
                  <a:cxn ang="0">
                    <a:pos x="47" y="13"/>
                  </a:cxn>
                  <a:cxn ang="0">
                    <a:pos x="23" y="18"/>
                  </a:cxn>
                  <a:cxn ang="0">
                    <a:pos x="0" y="26"/>
                  </a:cxn>
                  <a:cxn ang="0">
                    <a:pos x="0" y="26"/>
                  </a:cxn>
                  <a:cxn ang="0">
                    <a:pos x="5" y="18"/>
                  </a:cxn>
                  <a:cxn ang="0">
                    <a:pos x="5" y="13"/>
                  </a:cxn>
                  <a:cxn ang="0">
                    <a:pos x="5" y="13"/>
                  </a:cxn>
                </a:cxnLst>
                <a:rect l="0" t="0" r="r" b="b"/>
                <a:pathLst>
                  <a:path w="47" h="26">
                    <a:moveTo>
                      <a:pt x="5" y="13"/>
                    </a:moveTo>
                    <a:lnTo>
                      <a:pt x="5" y="13"/>
                    </a:lnTo>
                    <a:lnTo>
                      <a:pt x="5" y="5"/>
                    </a:lnTo>
                    <a:lnTo>
                      <a:pt x="0" y="0"/>
                    </a:lnTo>
                    <a:lnTo>
                      <a:pt x="0" y="0"/>
                    </a:lnTo>
                    <a:lnTo>
                      <a:pt x="23" y="8"/>
                    </a:lnTo>
                    <a:lnTo>
                      <a:pt x="47" y="13"/>
                    </a:lnTo>
                    <a:lnTo>
                      <a:pt x="47"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65" name="Rectangle 277"/>
              <p:cNvSpPr>
                <a:spLocks noChangeArrowheads="1"/>
              </p:cNvSpPr>
              <p:nvPr/>
            </p:nvSpPr>
            <p:spPr bwMode="auto">
              <a:xfrm>
                <a:off x="6629400" y="5334000"/>
                <a:ext cx="285750"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L</a:t>
                </a:r>
              </a:p>
            </p:txBody>
          </p:sp>
          <p:sp>
            <p:nvSpPr>
              <p:cNvPr id="12567" name="Rectangle 279"/>
              <p:cNvSpPr>
                <a:spLocks noChangeArrowheads="1"/>
              </p:cNvSpPr>
              <p:nvPr/>
            </p:nvSpPr>
            <p:spPr bwMode="auto">
              <a:xfrm>
                <a:off x="7696200" y="5181600"/>
                <a:ext cx="282575"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S</a:t>
                </a:r>
              </a:p>
            </p:txBody>
          </p:sp>
          <p:sp>
            <p:nvSpPr>
              <p:cNvPr id="12570" name="Rectangle 282"/>
              <p:cNvSpPr>
                <a:spLocks noChangeArrowheads="1"/>
              </p:cNvSpPr>
              <p:nvPr/>
            </p:nvSpPr>
            <p:spPr bwMode="auto">
              <a:xfrm>
                <a:off x="6477000" y="4419600"/>
                <a:ext cx="250825" cy="244475"/>
              </a:xfrm>
              <a:prstGeom prst="rect">
                <a:avLst/>
              </a:prstGeom>
              <a:noFill/>
              <a:ln w="9525">
                <a:noFill/>
                <a:miter lim="800000"/>
                <a:headEnd/>
                <a:tailEnd/>
              </a:ln>
              <a:effectLst/>
            </p:spPr>
            <p:txBody>
              <a:bodyPr wrap="none">
                <a:spAutoFit/>
              </a:bodyPr>
              <a:lstStyle/>
              <a:p>
                <a:r>
                  <a:rPr lang="en-US" altLang="zh-TW" sz="1000">
                    <a:solidFill>
                      <a:schemeClr val="tx2"/>
                    </a:solidFill>
                    <a:latin typeface="Symbol" pitchFamily="18" charset="2"/>
                    <a:ea typeface="新細明體" pitchFamily="18" charset="-120"/>
                    <a:cs typeface="Times New Roman" pitchFamily="18" charset="0"/>
                    <a:sym typeface="Symbol" pitchFamily="18" charset="2"/>
                  </a:rPr>
                  <a:t>f</a:t>
                </a:r>
                <a:endParaRPr lang="en-US" altLang="zh-TW" sz="1000" baseline="-30000">
                  <a:solidFill>
                    <a:schemeClr val="tx2"/>
                  </a:solidFill>
                  <a:latin typeface="Symbol" pitchFamily="18" charset="2"/>
                  <a:ea typeface="新細明體" pitchFamily="18" charset="-120"/>
                  <a:cs typeface="Times New Roman" pitchFamily="18" charset="0"/>
                </a:endParaRPr>
              </a:p>
            </p:txBody>
          </p:sp>
        </p:grpSp>
        <p:grpSp>
          <p:nvGrpSpPr>
            <p:cNvPr id="7" name="Group 6"/>
            <p:cNvGrpSpPr/>
            <p:nvPr/>
          </p:nvGrpSpPr>
          <p:grpSpPr>
            <a:xfrm>
              <a:off x="6007100" y="2654300"/>
              <a:ext cx="2809875" cy="1628775"/>
              <a:chOff x="6007100" y="2654300"/>
              <a:chExt cx="2809875" cy="1628775"/>
            </a:xfrm>
          </p:grpSpPr>
          <p:sp>
            <p:nvSpPr>
              <p:cNvPr id="12387" name="Line 99"/>
              <p:cNvSpPr>
                <a:spLocks noChangeAspect="1" noChangeShapeType="1"/>
              </p:cNvSpPr>
              <p:nvPr/>
            </p:nvSpPr>
            <p:spPr bwMode="auto">
              <a:xfrm>
                <a:off x="6464300" y="2778125"/>
                <a:ext cx="1588" cy="1449388"/>
              </a:xfrm>
              <a:prstGeom prst="line">
                <a:avLst/>
              </a:prstGeom>
              <a:noFill/>
              <a:ln w="7938">
                <a:solidFill>
                  <a:srgbClr val="000000"/>
                </a:solidFill>
                <a:round/>
                <a:headEnd/>
                <a:tailEnd/>
              </a:ln>
            </p:spPr>
            <p:txBody>
              <a:bodyPr/>
              <a:lstStyle/>
              <a:p>
                <a:endParaRPr lang="zh-TW" altLang="en-US"/>
              </a:p>
            </p:txBody>
          </p:sp>
          <p:sp>
            <p:nvSpPr>
              <p:cNvPr id="12388" name="Line 100"/>
              <p:cNvSpPr>
                <a:spLocks noChangeAspect="1" noChangeShapeType="1"/>
              </p:cNvSpPr>
              <p:nvPr/>
            </p:nvSpPr>
            <p:spPr bwMode="auto">
              <a:xfrm>
                <a:off x="6316663" y="4089400"/>
                <a:ext cx="2398712" cy="1588"/>
              </a:xfrm>
              <a:prstGeom prst="line">
                <a:avLst/>
              </a:prstGeom>
              <a:noFill/>
              <a:ln w="7938">
                <a:solidFill>
                  <a:srgbClr val="000000"/>
                </a:solidFill>
                <a:round/>
                <a:headEnd/>
                <a:tailEnd/>
              </a:ln>
            </p:spPr>
            <p:txBody>
              <a:bodyPr/>
              <a:lstStyle/>
              <a:p>
                <a:endParaRPr lang="zh-TW" altLang="en-US"/>
              </a:p>
            </p:txBody>
          </p:sp>
          <p:sp>
            <p:nvSpPr>
              <p:cNvPr id="12389" name="Freeform 101"/>
              <p:cNvSpPr>
                <a:spLocks noChangeAspect="1"/>
              </p:cNvSpPr>
              <p:nvPr/>
            </p:nvSpPr>
            <p:spPr bwMode="auto">
              <a:xfrm>
                <a:off x="6440488" y="2709863"/>
                <a:ext cx="52387" cy="82550"/>
              </a:xfrm>
              <a:custGeom>
                <a:avLst/>
                <a:gdLst/>
                <a:ahLst/>
                <a:cxnLst>
                  <a:cxn ang="0">
                    <a:pos x="16" y="41"/>
                  </a:cxn>
                  <a:cxn ang="0">
                    <a:pos x="16" y="41"/>
                  </a:cxn>
                  <a:cxn ang="0">
                    <a:pos x="8" y="41"/>
                  </a:cxn>
                  <a:cxn ang="0">
                    <a:pos x="0" y="47"/>
                  </a:cxn>
                  <a:cxn ang="0">
                    <a:pos x="0" y="47"/>
                  </a:cxn>
                  <a:cxn ang="0">
                    <a:pos x="8" y="23"/>
                  </a:cxn>
                  <a:cxn ang="0">
                    <a:pos x="16" y="0"/>
                  </a:cxn>
                  <a:cxn ang="0">
                    <a:pos x="16" y="0"/>
                  </a:cxn>
                  <a:cxn ang="0">
                    <a:pos x="21" y="23"/>
                  </a:cxn>
                  <a:cxn ang="0">
                    <a:pos x="29" y="44"/>
                  </a:cxn>
                  <a:cxn ang="0">
                    <a:pos x="29" y="44"/>
                  </a:cxn>
                  <a:cxn ang="0">
                    <a:pos x="18" y="41"/>
                  </a:cxn>
                  <a:cxn ang="0">
                    <a:pos x="16" y="41"/>
                  </a:cxn>
                  <a:cxn ang="0">
                    <a:pos x="16" y="41"/>
                  </a:cxn>
                </a:cxnLst>
                <a:rect l="0" t="0" r="r" b="b"/>
                <a:pathLst>
                  <a:path w="29" h="47">
                    <a:moveTo>
                      <a:pt x="16" y="41"/>
                    </a:moveTo>
                    <a:lnTo>
                      <a:pt x="16" y="41"/>
                    </a:lnTo>
                    <a:lnTo>
                      <a:pt x="8" y="41"/>
                    </a:lnTo>
                    <a:lnTo>
                      <a:pt x="0" y="47"/>
                    </a:lnTo>
                    <a:lnTo>
                      <a:pt x="0" y="47"/>
                    </a:lnTo>
                    <a:lnTo>
                      <a:pt x="8" y="23"/>
                    </a:lnTo>
                    <a:lnTo>
                      <a:pt x="16" y="0"/>
                    </a:lnTo>
                    <a:lnTo>
                      <a:pt x="16" y="0"/>
                    </a:lnTo>
                    <a:lnTo>
                      <a:pt x="21" y="23"/>
                    </a:lnTo>
                    <a:lnTo>
                      <a:pt x="29" y="44"/>
                    </a:lnTo>
                    <a:lnTo>
                      <a:pt x="29" y="44"/>
                    </a:lnTo>
                    <a:lnTo>
                      <a:pt x="18"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390" name="Rectangle 102"/>
              <p:cNvSpPr>
                <a:spLocks noChangeAspect="1" noChangeArrowheads="1"/>
              </p:cNvSpPr>
              <p:nvPr/>
            </p:nvSpPr>
            <p:spPr bwMode="auto">
              <a:xfrm>
                <a:off x="6580188" y="2654300"/>
                <a:ext cx="309562"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 </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j</a:t>
                </a:r>
                <a:r>
                  <a:rPr lang="en-US" altLang="zh-TW" sz="1000" i="1">
                    <a:solidFill>
                      <a:srgbClr val="000000"/>
                    </a:solidFill>
                    <a:latin typeface="Symbol" pitchFamily="18" charset="2"/>
                    <a:ea typeface="新細明體" pitchFamily="18" charset="-120"/>
                  </a:rPr>
                  <a:t>w</a:t>
                </a:r>
                <a:r>
                  <a:rPr lang="en-US" altLang="zh-TW" sz="1000">
                    <a:solidFill>
                      <a:srgbClr val="000000"/>
                    </a:solidFill>
                    <a:latin typeface="Symbol" pitchFamily="18" charset="2"/>
                    <a:ea typeface="新細明體" pitchFamily="18" charset="-120"/>
                  </a:rPr>
                  <a:t>)</a:t>
                </a:r>
                <a:endParaRPr lang="en-US" altLang="zh-TW" sz="1000">
                  <a:ea typeface="新細明體" pitchFamily="18" charset="-120"/>
                </a:endParaRPr>
              </a:p>
            </p:txBody>
          </p:sp>
          <p:sp>
            <p:nvSpPr>
              <p:cNvPr id="12394" name="Rectangle 106"/>
              <p:cNvSpPr>
                <a:spLocks noChangeAspect="1" noChangeArrowheads="1"/>
              </p:cNvSpPr>
              <p:nvPr/>
            </p:nvSpPr>
            <p:spPr bwMode="auto">
              <a:xfrm>
                <a:off x="6580188" y="2814638"/>
                <a:ext cx="3175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X </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j</a:t>
                </a:r>
                <a:r>
                  <a:rPr lang="en-US" altLang="zh-TW" sz="1000" i="1">
                    <a:solidFill>
                      <a:srgbClr val="000000"/>
                    </a:solidFill>
                    <a:latin typeface="Symbol" pitchFamily="18" charset="2"/>
                    <a:ea typeface="新細明體" pitchFamily="18" charset="-120"/>
                  </a:rPr>
                  <a:t>w</a:t>
                </a:r>
                <a:r>
                  <a:rPr lang="en-US" altLang="zh-TW" sz="1000">
                    <a:solidFill>
                      <a:srgbClr val="000000"/>
                    </a:solidFill>
                    <a:latin typeface="Symbol" pitchFamily="18" charset="2"/>
                    <a:ea typeface="新細明體" pitchFamily="18" charset="-120"/>
                  </a:rPr>
                  <a:t>)</a:t>
                </a:r>
                <a:endParaRPr lang="en-US" altLang="zh-TW" sz="1000">
                  <a:ea typeface="新細明體" pitchFamily="18" charset="-120"/>
                </a:endParaRPr>
              </a:p>
            </p:txBody>
          </p:sp>
          <p:sp>
            <p:nvSpPr>
              <p:cNvPr id="12398" name="Rectangle 110"/>
              <p:cNvSpPr>
                <a:spLocks noChangeAspect="1" noChangeArrowheads="1"/>
              </p:cNvSpPr>
              <p:nvPr/>
            </p:nvSpPr>
            <p:spPr bwMode="auto">
              <a:xfrm>
                <a:off x="6145213" y="2654300"/>
                <a:ext cx="20478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Log</a:t>
                </a:r>
                <a:endParaRPr lang="en-US" altLang="zh-TW" sz="1000">
                  <a:ea typeface="新細明體" pitchFamily="18" charset="-120"/>
                </a:endParaRPr>
              </a:p>
            </p:txBody>
          </p:sp>
          <p:sp>
            <p:nvSpPr>
              <p:cNvPr id="12399" name="Rectangle 111"/>
              <p:cNvSpPr>
                <a:spLocks noChangeAspect="1" noChangeArrowheads="1"/>
              </p:cNvSpPr>
              <p:nvPr/>
            </p:nvSpPr>
            <p:spPr bwMode="auto">
              <a:xfrm>
                <a:off x="6145213" y="2801938"/>
                <a:ext cx="25558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scale</a:t>
                </a:r>
                <a:endParaRPr lang="en-US" altLang="zh-TW" sz="1000">
                  <a:ea typeface="新細明體" pitchFamily="18" charset="-120"/>
                </a:endParaRPr>
              </a:p>
            </p:txBody>
          </p:sp>
          <p:sp>
            <p:nvSpPr>
              <p:cNvPr id="12400" name="Rectangle 112"/>
              <p:cNvSpPr>
                <a:spLocks noChangeAspect="1" noChangeArrowheads="1"/>
              </p:cNvSpPr>
              <p:nvPr/>
            </p:nvSpPr>
            <p:spPr bwMode="auto">
              <a:xfrm>
                <a:off x="6140450" y="3289300"/>
                <a:ext cx="1587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1.0</a:t>
                </a:r>
                <a:endParaRPr lang="en-US" altLang="zh-TW" sz="1000">
                  <a:ea typeface="新細明體" pitchFamily="18" charset="-120"/>
                </a:endParaRPr>
              </a:p>
            </p:txBody>
          </p:sp>
          <p:sp>
            <p:nvSpPr>
              <p:cNvPr id="12402" name="Rectangle 114"/>
              <p:cNvSpPr>
                <a:spLocks noChangeAspect="1" noChangeArrowheads="1"/>
              </p:cNvSpPr>
              <p:nvPr/>
            </p:nvSpPr>
            <p:spPr bwMode="auto">
              <a:xfrm>
                <a:off x="6007100" y="3452813"/>
                <a:ext cx="2857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0.707</a:t>
                </a:r>
                <a:endParaRPr lang="en-US" altLang="zh-TW" sz="1000">
                  <a:ea typeface="新細明體" pitchFamily="18" charset="-120"/>
                </a:endParaRPr>
              </a:p>
            </p:txBody>
          </p:sp>
          <p:sp>
            <p:nvSpPr>
              <p:cNvPr id="12407" name="Rectangle 119"/>
              <p:cNvSpPr>
                <a:spLocks noChangeAspect="1" noChangeArrowheads="1"/>
              </p:cNvSpPr>
              <p:nvPr/>
            </p:nvSpPr>
            <p:spPr bwMode="auto">
              <a:xfrm>
                <a:off x="8132763" y="4092575"/>
                <a:ext cx="611187"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Log scale </a:t>
                </a:r>
                <a:r>
                  <a:rPr lang="en-US" altLang="zh-TW" sz="1000" i="1">
                    <a:solidFill>
                      <a:srgbClr val="000000"/>
                    </a:solidFill>
                    <a:latin typeface="Symbol" pitchFamily="18" charset="2"/>
                    <a:ea typeface="新細明體" pitchFamily="18" charset="-120"/>
                  </a:rPr>
                  <a:t>w</a:t>
                </a:r>
              </a:p>
            </p:txBody>
          </p:sp>
          <p:sp>
            <p:nvSpPr>
              <p:cNvPr id="12424" name="Line 136"/>
              <p:cNvSpPr>
                <a:spLocks noChangeAspect="1" noChangeShapeType="1"/>
              </p:cNvSpPr>
              <p:nvPr/>
            </p:nvSpPr>
            <p:spPr bwMode="auto">
              <a:xfrm>
                <a:off x="6464300" y="3375025"/>
                <a:ext cx="111125" cy="1588"/>
              </a:xfrm>
              <a:prstGeom prst="line">
                <a:avLst/>
              </a:prstGeom>
              <a:noFill/>
              <a:ln w="7938">
                <a:solidFill>
                  <a:srgbClr val="000000"/>
                </a:solidFill>
                <a:round/>
                <a:headEnd/>
                <a:tailEnd/>
              </a:ln>
            </p:spPr>
            <p:txBody>
              <a:bodyPr/>
              <a:lstStyle/>
              <a:p>
                <a:endParaRPr lang="zh-TW" altLang="en-US"/>
              </a:p>
            </p:txBody>
          </p:sp>
          <p:sp>
            <p:nvSpPr>
              <p:cNvPr id="12425" name="Line 137"/>
              <p:cNvSpPr>
                <a:spLocks noChangeAspect="1" noChangeShapeType="1"/>
              </p:cNvSpPr>
              <p:nvPr/>
            </p:nvSpPr>
            <p:spPr bwMode="auto">
              <a:xfrm>
                <a:off x="6611938" y="3375025"/>
                <a:ext cx="111125" cy="1588"/>
              </a:xfrm>
              <a:prstGeom prst="line">
                <a:avLst/>
              </a:prstGeom>
              <a:noFill/>
              <a:ln w="7938">
                <a:solidFill>
                  <a:srgbClr val="000000"/>
                </a:solidFill>
                <a:round/>
                <a:headEnd/>
                <a:tailEnd/>
              </a:ln>
            </p:spPr>
            <p:txBody>
              <a:bodyPr/>
              <a:lstStyle/>
              <a:p>
                <a:endParaRPr lang="zh-TW" altLang="en-US"/>
              </a:p>
            </p:txBody>
          </p:sp>
          <p:sp>
            <p:nvSpPr>
              <p:cNvPr id="12426" name="Line 138"/>
              <p:cNvSpPr>
                <a:spLocks noChangeAspect="1" noChangeShapeType="1"/>
              </p:cNvSpPr>
              <p:nvPr/>
            </p:nvSpPr>
            <p:spPr bwMode="auto">
              <a:xfrm>
                <a:off x="6759575" y="3375025"/>
                <a:ext cx="111125" cy="1588"/>
              </a:xfrm>
              <a:prstGeom prst="line">
                <a:avLst/>
              </a:prstGeom>
              <a:noFill/>
              <a:ln w="7938">
                <a:solidFill>
                  <a:srgbClr val="000000"/>
                </a:solidFill>
                <a:round/>
                <a:headEnd/>
                <a:tailEnd/>
              </a:ln>
            </p:spPr>
            <p:txBody>
              <a:bodyPr/>
              <a:lstStyle/>
              <a:p>
                <a:endParaRPr lang="zh-TW" altLang="en-US"/>
              </a:p>
            </p:txBody>
          </p:sp>
          <p:sp>
            <p:nvSpPr>
              <p:cNvPr id="12427" name="Line 139"/>
              <p:cNvSpPr>
                <a:spLocks noChangeAspect="1" noChangeShapeType="1"/>
              </p:cNvSpPr>
              <p:nvPr/>
            </p:nvSpPr>
            <p:spPr bwMode="auto">
              <a:xfrm>
                <a:off x="6907213" y="3375025"/>
                <a:ext cx="109537" cy="1588"/>
              </a:xfrm>
              <a:prstGeom prst="line">
                <a:avLst/>
              </a:prstGeom>
              <a:noFill/>
              <a:ln w="7938">
                <a:solidFill>
                  <a:srgbClr val="000000"/>
                </a:solidFill>
                <a:round/>
                <a:headEnd/>
                <a:tailEnd/>
              </a:ln>
            </p:spPr>
            <p:txBody>
              <a:bodyPr/>
              <a:lstStyle/>
              <a:p>
                <a:endParaRPr lang="zh-TW" altLang="en-US"/>
              </a:p>
            </p:txBody>
          </p:sp>
          <p:sp>
            <p:nvSpPr>
              <p:cNvPr id="12428" name="Line 140"/>
              <p:cNvSpPr>
                <a:spLocks noChangeAspect="1" noChangeShapeType="1"/>
              </p:cNvSpPr>
              <p:nvPr/>
            </p:nvSpPr>
            <p:spPr bwMode="auto">
              <a:xfrm>
                <a:off x="7054850" y="3375025"/>
                <a:ext cx="111125" cy="1588"/>
              </a:xfrm>
              <a:prstGeom prst="line">
                <a:avLst/>
              </a:prstGeom>
              <a:noFill/>
              <a:ln w="7938">
                <a:solidFill>
                  <a:srgbClr val="000000"/>
                </a:solidFill>
                <a:round/>
                <a:headEnd/>
                <a:tailEnd/>
              </a:ln>
            </p:spPr>
            <p:txBody>
              <a:bodyPr/>
              <a:lstStyle/>
              <a:p>
                <a:endParaRPr lang="zh-TW" altLang="en-US"/>
              </a:p>
            </p:txBody>
          </p:sp>
          <p:sp>
            <p:nvSpPr>
              <p:cNvPr id="12429" name="Line 141"/>
              <p:cNvSpPr>
                <a:spLocks noChangeAspect="1" noChangeShapeType="1"/>
              </p:cNvSpPr>
              <p:nvPr/>
            </p:nvSpPr>
            <p:spPr bwMode="auto">
              <a:xfrm>
                <a:off x="7200900" y="3375025"/>
                <a:ext cx="112713" cy="1588"/>
              </a:xfrm>
              <a:prstGeom prst="line">
                <a:avLst/>
              </a:prstGeom>
              <a:noFill/>
              <a:ln w="7938">
                <a:solidFill>
                  <a:srgbClr val="000000"/>
                </a:solidFill>
                <a:round/>
                <a:headEnd/>
                <a:tailEnd/>
              </a:ln>
            </p:spPr>
            <p:txBody>
              <a:bodyPr/>
              <a:lstStyle/>
              <a:p>
                <a:endParaRPr lang="zh-TW" altLang="en-US"/>
              </a:p>
            </p:txBody>
          </p:sp>
          <p:sp>
            <p:nvSpPr>
              <p:cNvPr id="12430" name="Line 142"/>
              <p:cNvSpPr>
                <a:spLocks noChangeAspect="1" noChangeShapeType="1"/>
              </p:cNvSpPr>
              <p:nvPr/>
            </p:nvSpPr>
            <p:spPr bwMode="auto">
              <a:xfrm>
                <a:off x="7350125" y="3375025"/>
                <a:ext cx="109538" cy="1588"/>
              </a:xfrm>
              <a:prstGeom prst="line">
                <a:avLst/>
              </a:prstGeom>
              <a:noFill/>
              <a:ln w="7938">
                <a:solidFill>
                  <a:srgbClr val="000000"/>
                </a:solidFill>
                <a:round/>
                <a:headEnd/>
                <a:tailEnd/>
              </a:ln>
            </p:spPr>
            <p:txBody>
              <a:bodyPr/>
              <a:lstStyle/>
              <a:p>
                <a:endParaRPr lang="zh-TW" altLang="en-US"/>
              </a:p>
            </p:txBody>
          </p:sp>
          <p:sp>
            <p:nvSpPr>
              <p:cNvPr id="12431" name="Line 143"/>
              <p:cNvSpPr>
                <a:spLocks noChangeAspect="1" noChangeShapeType="1"/>
              </p:cNvSpPr>
              <p:nvPr/>
            </p:nvSpPr>
            <p:spPr bwMode="auto">
              <a:xfrm>
                <a:off x="7497763" y="3375025"/>
                <a:ext cx="111125" cy="1588"/>
              </a:xfrm>
              <a:prstGeom prst="line">
                <a:avLst/>
              </a:prstGeom>
              <a:noFill/>
              <a:ln w="7938">
                <a:solidFill>
                  <a:srgbClr val="000000"/>
                </a:solidFill>
                <a:round/>
                <a:headEnd/>
                <a:tailEnd/>
              </a:ln>
            </p:spPr>
            <p:txBody>
              <a:bodyPr/>
              <a:lstStyle/>
              <a:p>
                <a:endParaRPr lang="zh-TW" altLang="en-US"/>
              </a:p>
            </p:txBody>
          </p:sp>
          <p:sp>
            <p:nvSpPr>
              <p:cNvPr id="12432" name="Line 144"/>
              <p:cNvSpPr>
                <a:spLocks noChangeAspect="1" noChangeShapeType="1"/>
              </p:cNvSpPr>
              <p:nvPr/>
            </p:nvSpPr>
            <p:spPr bwMode="auto">
              <a:xfrm>
                <a:off x="7643813" y="3375025"/>
                <a:ext cx="112712" cy="1588"/>
              </a:xfrm>
              <a:prstGeom prst="line">
                <a:avLst/>
              </a:prstGeom>
              <a:noFill/>
              <a:ln w="7938">
                <a:solidFill>
                  <a:srgbClr val="000000"/>
                </a:solidFill>
                <a:round/>
                <a:headEnd/>
                <a:tailEnd/>
              </a:ln>
            </p:spPr>
            <p:txBody>
              <a:bodyPr/>
              <a:lstStyle/>
              <a:p>
                <a:endParaRPr lang="zh-TW" altLang="en-US"/>
              </a:p>
            </p:txBody>
          </p:sp>
          <p:sp>
            <p:nvSpPr>
              <p:cNvPr id="12433" name="Line 145"/>
              <p:cNvSpPr>
                <a:spLocks noChangeAspect="1" noChangeShapeType="1"/>
              </p:cNvSpPr>
              <p:nvPr/>
            </p:nvSpPr>
            <p:spPr bwMode="auto">
              <a:xfrm>
                <a:off x="7793038" y="3375025"/>
                <a:ext cx="109537" cy="1588"/>
              </a:xfrm>
              <a:prstGeom prst="line">
                <a:avLst/>
              </a:prstGeom>
              <a:noFill/>
              <a:ln w="7938">
                <a:solidFill>
                  <a:srgbClr val="000000"/>
                </a:solidFill>
                <a:round/>
                <a:headEnd/>
                <a:tailEnd/>
              </a:ln>
            </p:spPr>
            <p:txBody>
              <a:bodyPr/>
              <a:lstStyle/>
              <a:p>
                <a:endParaRPr lang="zh-TW" altLang="en-US"/>
              </a:p>
            </p:txBody>
          </p:sp>
          <p:sp>
            <p:nvSpPr>
              <p:cNvPr id="12434" name="Line 146"/>
              <p:cNvSpPr>
                <a:spLocks noChangeAspect="1" noChangeShapeType="1"/>
              </p:cNvSpPr>
              <p:nvPr/>
            </p:nvSpPr>
            <p:spPr bwMode="auto">
              <a:xfrm>
                <a:off x="7940675" y="3375025"/>
                <a:ext cx="109538" cy="1588"/>
              </a:xfrm>
              <a:prstGeom prst="line">
                <a:avLst/>
              </a:prstGeom>
              <a:noFill/>
              <a:ln w="7938">
                <a:solidFill>
                  <a:srgbClr val="000000"/>
                </a:solidFill>
                <a:round/>
                <a:headEnd/>
                <a:tailEnd/>
              </a:ln>
            </p:spPr>
            <p:txBody>
              <a:bodyPr/>
              <a:lstStyle/>
              <a:p>
                <a:endParaRPr lang="zh-TW" altLang="en-US"/>
              </a:p>
            </p:txBody>
          </p:sp>
          <p:sp>
            <p:nvSpPr>
              <p:cNvPr id="12435" name="Line 147"/>
              <p:cNvSpPr>
                <a:spLocks noChangeAspect="1" noChangeShapeType="1"/>
              </p:cNvSpPr>
              <p:nvPr/>
            </p:nvSpPr>
            <p:spPr bwMode="auto">
              <a:xfrm>
                <a:off x="8086725" y="3375025"/>
                <a:ext cx="112713" cy="1588"/>
              </a:xfrm>
              <a:prstGeom prst="line">
                <a:avLst/>
              </a:prstGeom>
              <a:noFill/>
              <a:ln w="7938">
                <a:solidFill>
                  <a:srgbClr val="000000"/>
                </a:solidFill>
                <a:round/>
                <a:headEnd/>
                <a:tailEnd/>
              </a:ln>
            </p:spPr>
            <p:txBody>
              <a:bodyPr/>
              <a:lstStyle/>
              <a:p>
                <a:endParaRPr lang="zh-TW" altLang="en-US"/>
              </a:p>
            </p:txBody>
          </p:sp>
          <p:sp>
            <p:nvSpPr>
              <p:cNvPr id="12436" name="Line 148"/>
              <p:cNvSpPr>
                <a:spLocks noChangeAspect="1" noChangeShapeType="1"/>
              </p:cNvSpPr>
              <p:nvPr/>
            </p:nvSpPr>
            <p:spPr bwMode="auto">
              <a:xfrm>
                <a:off x="8234363" y="3375025"/>
                <a:ext cx="111125" cy="1588"/>
              </a:xfrm>
              <a:prstGeom prst="line">
                <a:avLst/>
              </a:prstGeom>
              <a:noFill/>
              <a:ln w="7938">
                <a:solidFill>
                  <a:srgbClr val="000000"/>
                </a:solidFill>
                <a:round/>
                <a:headEnd/>
                <a:tailEnd/>
              </a:ln>
            </p:spPr>
            <p:txBody>
              <a:bodyPr/>
              <a:lstStyle/>
              <a:p>
                <a:endParaRPr lang="zh-TW" altLang="en-US"/>
              </a:p>
            </p:txBody>
          </p:sp>
          <p:sp>
            <p:nvSpPr>
              <p:cNvPr id="12437" name="Line 149"/>
              <p:cNvSpPr>
                <a:spLocks noChangeAspect="1" noChangeShapeType="1"/>
              </p:cNvSpPr>
              <p:nvPr/>
            </p:nvSpPr>
            <p:spPr bwMode="auto">
              <a:xfrm>
                <a:off x="8383588" y="3375025"/>
                <a:ext cx="109537" cy="1588"/>
              </a:xfrm>
              <a:prstGeom prst="line">
                <a:avLst/>
              </a:prstGeom>
              <a:noFill/>
              <a:ln w="7938">
                <a:solidFill>
                  <a:srgbClr val="000000"/>
                </a:solidFill>
                <a:round/>
                <a:headEnd/>
                <a:tailEnd/>
              </a:ln>
            </p:spPr>
            <p:txBody>
              <a:bodyPr/>
              <a:lstStyle/>
              <a:p>
                <a:endParaRPr lang="zh-TW" altLang="en-US"/>
              </a:p>
            </p:txBody>
          </p:sp>
          <p:sp>
            <p:nvSpPr>
              <p:cNvPr id="12438" name="Line 150"/>
              <p:cNvSpPr>
                <a:spLocks noChangeAspect="1" noChangeShapeType="1"/>
              </p:cNvSpPr>
              <p:nvPr/>
            </p:nvSpPr>
            <p:spPr bwMode="auto">
              <a:xfrm>
                <a:off x="8529638" y="3375025"/>
                <a:ext cx="112712" cy="1588"/>
              </a:xfrm>
              <a:prstGeom prst="line">
                <a:avLst/>
              </a:prstGeom>
              <a:noFill/>
              <a:ln w="7938">
                <a:solidFill>
                  <a:srgbClr val="000000"/>
                </a:solidFill>
                <a:round/>
                <a:headEnd/>
                <a:tailEnd/>
              </a:ln>
            </p:spPr>
            <p:txBody>
              <a:bodyPr/>
              <a:lstStyle/>
              <a:p>
                <a:endParaRPr lang="zh-TW" altLang="en-US"/>
              </a:p>
            </p:txBody>
          </p:sp>
          <p:sp>
            <p:nvSpPr>
              <p:cNvPr id="12439" name="Line 151"/>
              <p:cNvSpPr>
                <a:spLocks noChangeAspect="1" noChangeShapeType="1"/>
              </p:cNvSpPr>
              <p:nvPr/>
            </p:nvSpPr>
            <p:spPr bwMode="auto">
              <a:xfrm flipV="1">
                <a:off x="7367588" y="3978275"/>
                <a:ext cx="1587" cy="111125"/>
              </a:xfrm>
              <a:prstGeom prst="line">
                <a:avLst/>
              </a:prstGeom>
              <a:noFill/>
              <a:ln w="7938">
                <a:solidFill>
                  <a:srgbClr val="000000"/>
                </a:solidFill>
                <a:round/>
                <a:headEnd/>
                <a:tailEnd/>
              </a:ln>
            </p:spPr>
            <p:txBody>
              <a:bodyPr/>
              <a:lstStyle/>
              <a:p>
                <a:endParaRPr lang="zh-TW" altLang="en-US"/>
              </a:p>
            </p:txBody>
          </p:sp>
          <p:sp>
            <p:nvSpPr>
              <p:cNvPr id="12440" name="Line 152"/>
              <p:cNvSpPr>
                <a:spLocks noChangeAspect="1" noChangeShapeType="1"/>
              </p:cNvSpPr>
              <p:nvPr/>
            </p:nvSpPr>
            <p:spPr bwMode="auto">
              <a:xfrm flipV="1">
                <a:off x="7367588" y="3830638"/>
                <a:ext cx="1587" cy="111125"/>
              </a:xfrm>
              <a:prstGeom prst="line">
                <a:avLst/>
              </a:prstGeom>
              <a:noFill/>
              <a:ln w="7938">
                <a:solidFill>
                  <a:srgbClr val="000000"/>
                </a:solidFill>
                <a:round/>
                <a:headEnd/>
                <a:tailEnd/>
              </a:ln>
            </p:spPr>
            <p:txBody>
              <a:bodyPr/>
              <a:lstStyle/>
              <a:p>
                <a:endParaRPr lang="zh-TW" altLang="en-US"/>
              </a:p>
            </p:txBody>
          </p:sp>
          <p:sp>
            <p:nvSpPr>
              <p:cNvPr id="12441" name="Line 153"/>
              <p:cNvSpPr>
                <a:spLocks noChangeAspect="1" noChangeShapeType="1"/>
              </p:cNvSpPr>
              <p:nvPr/>
            </p:nvSpPr>
            <p:spPr bwMode="auto">
              <a:xfrm flipV="1">
                <a:off x="7367588" y="3683000"/>
                <a:ext cx="1587" cy="111125"/>
              </a:xfrm>
              <a:prstGeom prst="line">
                <a:avLst/>
              </a:prstGeom>
              <a:noFill/>
              <a:ln w="7938">
                <a:solidFill>
                  <a:srgbClr val="000000"/>
                </a:solidFill>
                <a:round/>
                <a:headEnd/>
                <a:tailEnd/>
              </a:ln>
            </p:spPr>
            <p:txBody>
              <a:bodyPr/>
              <a:lstStyle/>
              <a:p>
                <a:endParaRPr lang="zh-TW" altLang="en-US"/>
              </a:p>
            </p:txBody>
          </p:sp>
          <p:sp>
            <p:nvSpPr>
              <p:cNvPr id="12442" name="Line 154"/>
              <p:cNvSpPr>
                <a:spLocks noChangeAspect="1" noChangeShapeType="1"/>
              </p:cNvSpPr>
              <p:nvPr/>
            </p:nvSpPr>
            <p:spPr bwMode="auto">
              <a:xfrm flipV="1">
                <a:off x="7367588" y="3535363"/>
                <a:ext cx="1587" cy="109537"/>
              </a:xfrm>
              <a:prstGeom prst="line">
                <a:avLst/>
              </a:prstGeom>
              <a:noFill/>
              <a:ln w="7938">
                <a:solidFill>
                  <a:srgbClr val="000000"/>
                </a:solidFill>
                <a:round/>
                <a:headEnd/>
                <a:tailEnd/>
              </a:ln>
            </p:spPr>
            <p:txBody>
              <a:bodyPr/>
              <a:lstStyle/>
              <a:p>
                <a:endParaRPr lang="zh-TW" altLang="en-US"/>
              </a:p>
            </p:txBody>
          </p:sp>
          <p:sp>
            <p:nvSpPr>
              <p:cNvPr id="12443" name="Line 155"/>
              <p:cNvSpPr>
                <a:spLocks noChangeAspect="1" noChangeShapeType="1"/>
              </p:cNvSpPr>
              <p:nvPr/>
            </p:nvSpPr>
            <p:spPr bwMode="auto">
              <a:xfrm flipV="1">
                <a:off x="7367588" y="3386138"/>
                <a:ext cx="1587" cy="112712"/>
              </a:xfrm>
              <a:prstGeom prst="line">
                <a:avLst/>
              </a:prstGeom>
              <a:noFill/>
              <a:ln w="7938">
                <a:solidFill>
                  <a:srgbClr val="000000"/>
                </a:solidFill>
                <a:round/>
                <a:headEnd/>
                <a:tailEnd/>
              </a:ln>
            </p:spPr>
            <p:txBody>
              <a:bodyPr/>
              <a:lstStyle/>
              <a:p>
                <a:endParaRPr lang="zh-TW" altLang="en-US"/>
              </a:p>
            </p:txBody>
          </p:sp>
          <p:sp>
            <p:nvSpPr>
              <p:cNvPr id="12444" name="Line 156"/>
              <p:cNvSpPr>
                <a:spLocks noChangeAspect="1" noChangeShapeType="1"/>
              </p:cNvSpPr>
              <p:nvPr/>
            </p:nvSpPr>
            <p:spPr bwMode="auto">
              <a:xfrm flipV="1">
                <a:off x="7367588" y="3240088"/>
                <a:ext cx="1587" cy="111125"/>
              </a:xfrm>
              <a:prstGeom prst="line">
                <a:avLst/>
              </a:prstGeom>
              <a:noFill/>
              <a:ln w="7938">
                <a:solidFill>
                  <a:srgbClr val="000000"/>
                </a:solidFill>
                <a:round/>
                <a:headEnd/>
                <a:tailEnd/>
              </a:ln>
            </p:spPr>
            <p:txBody>
              <a:bodyPr/>
              <a:lstStyle/>
              <a:p>
                <a:endParaRPr lang="zh-TW" altLang="en-US"/>
              </a:p>
            </p:txBody>
          </p:sp>
          <p:sp>
            <p:nvSpPr>
              <p:cNvPr id="12445" name="Line 157"/>
              <p:cNvSpPr>
                <a:spLocks noChangeAspect="1" noChangeShapeType="1"/>
              </p:cNvSpPr>
              <p:nvPr/>
            </p:nvSpPr>
            <p:spPr bwMode="auto">
              <a:xfrm flipV="1">
                <a:off x="7367588" y="3152775"/>
                <a:ext cx="1587" cy="49213"/>
              </a:xfrm>
              <a:prstGeom prst="line">
                <a:avLst/>
              </a:prstGeom>
              <a:noFill/>
              <a:ln w="7938">
                <a:solidFill>
                  <a:srgbClr val="000000"/>
                </a:solidFill>
                <a:round/>
                <a:headEnd/>
                <a:tailEnd/>
              </a:ln>
            </p:spPr>
            <p:txBody>
              <a:bodyPr/>
              <a:lstStyle/>
              <a:p>
                <a:endParaRPr lang="zh-TW" altLang="en-US"/>
              </a:p>
            </p:txBody>
          </p:sp>
          <p:sp>
            <p:nvSpPr>
              <p:cNvPr id="12446" name="Line 158"/>
              <p:cNvSpPr>
                <a:spLocks noChangeAspect="1" noChangeShapeType="1"/>
              </p:cNvSpPr>
              <p:nvPr/>
            </p:nvSpPr>
            <p:spPr bwMode="auto">
              <a:xfrm flipV="1">
                <a:off x="7902575" y="3978275"/>
                <a:ext cx="1588" cy="111125"/>
              </a:xfrm>
              <a:prstGeom prst="line">
                <a:avLst/>
              </a:prstGeom>
              <a:noFill/>
              <a:ln w="7938">
                <a:solidFill>
                  <a:srgbClr val="000000"/>
                </a:solidFill>
                <a:round/>
                <a:headEnd/>
                <a:tailEnd/>
              </a:ln>
            </p:spPr>
            <p:txBody>
              <a:bodyPr/>
              <a:lstStyle/>
              <a:p>
                <a:endParaRPr lang="zh-TW" altLang="en-US"/>
              </a:p>
            </p:txBody>
          </p:sp>
          <p:sp>
            <p:nvSpPr>
              <p:cNvPr id="12447" name="Line 159"/>
              <p:cNvSpPr>
                <a:spLocks noChangeAspect="1" noChangeShapeType="1"/>
              </p:cNvSpPr>
              <p:nvPr/>
            </p:nvSpPr>
            <p:spPr bwMode="auto">
              <a:xfrm flipV="1">
                <a:off x="7902575" y="3830638"/>
                <a:ext cx="1588" cy="111125"/>
              </a:xfrm>
              <a:prstGeom prst="line">
                <a:avLst/>
              </a:prstGeom>
              <a:noFill/>
              <a:ln w="7938">
                <a:solidFill>
                  <a:srgbClr val="000000"/>
                </a:solidFill>
                <a:round/>
                <a:headEnd/>
                <a:tailEnd/>
              </a:ln>
            </p:spPr>
            <p:txBody>
              <a:bodyPr/>
              <a:lstStyle/>
              <a:p>
                <a:endParaRPr lang="zh-TW" altLang="en-US"/>
              </a:p>
            </p:txBody>
          </p:sp>
          <p:sp>
            <p:nvSpPr>
              <p:cNvPr id="12448" name="Line 160"/>
              <p:cNvSpPr>
                <a:spLocks noChangeAspect="1" noChangeShapeType="1"/>
              </p:cNvSpPr>
              <p:nvPr/>
            </p:nvSpPr>
            <p:spPr bwMode="auto">
              <a:xfrm flipV="1">
                <a:off x="7902575" y="3683000"/>
                <a:ext cx="1588" cy="111125"/>
              </a:xfrm>
              <a:prstGeom prst="line">
                <a:avLst/>
              </a:prstGeom>
              <a:noFill/>
              <a:ln w="7938">
                <a:solidFill>
                  <a:srgbClr val="000000"/>
                </a:solidFill>
                <a:round/>
                <a:headEnd/>
                <a:tailEnd/>
              </a:ln>
            </p:spPr>
            <p:txBody>
              <a:bodyPr/>
              <a:lstStyle/>
              <a:p>
                <a:endParaRPr lang="zh-TW" altLang="en-US"/>
              </a:p>
            </p:txBody>
          </p:sp>
          <p:sp>
            <p:nvSpPr>
              <p:cNvPr id="12449" name="Line 161"/>
              <p:cNvSpPr>
                <a:spLocks noChangeAspect="1" noChangeShapeType="1"/>
              </p:cNvSpPr>
              <p:nvPr/>
            </p:nvSpPr>
            <p:spPr bwMode="auto">
              <a:xfrm flipV="1">
                <a:off x="7902575" y="3535363"/>
                <a:ext cx="1588" cy="109537"/>
              </a:xfrm>
              <a:prstGeom prst="line">
                <a:avLst/>
              </a:prstGeom>
              <a:noFill/>
              <a:ln w="7938">
                <a:solidFill>
                  <a:srgbClr val="000000"/>
                </a:solidFill>
                <a:round/>
                <a:headEnd/>
                <a:tailEnd/>
              </a:ln>
            </p:spPr>
            <p:txBody>
              <a:bodyPr/>
              <a:lstStyle/>
              <a:p>
                <a:endParaRPr lang="zh-TW" altLang="en-US"/>
              </a:p>
            </p:txBody>
          </p:sp>
          <p:sp>
            <p:nvSpPr>
              <p:cNvPr id="12450" name="Line 162"/>
              <p:cNvSpPr>
                <a:spLocks noChangeAspect="1" noChangeShapeType="1"/>
              </p:cNvSpPr>
              <p:nvPr/>
            </p:nvSpPr>
            <p:spPr bwMode="auto">
              <a:xfrm flipV="1">
                <a:off x="7902575" y="3386138"/>
                <a:ext cx="1588" cy="112712"/>
              </a:xfrm>
              <a:prstGeom prst="line">
                <a:avLst/>
              </a:prstGeom>
              <a:noFill/>
              <a:ln w="7938">
                <a:solidFill>
                  <a:srgbClr val="000000"/>
                </a:solidFill>
                <a:round/>
                <a:headEnd/>
                <a:tailEnd/>
              </a:ln>
            </p:spPr>
            <p:txBody>
              <a:bodyPr/>
              <a:lstStyle/>
              <a:p>
                <a:endParaRPr lang="zh-TW" altLang="en-US"/>
              </a:p>
            </p:txBody>
          </p:sp>
          <p:sp>
            <p:nvSpPr>
              <p:cNvPr id="12451" name="Line 163"/>
              <p:cNvSpPr>
                <a:spLocks noChangeAspect="1" noChangeShapeType="1"/>
              </p:cNvSpPr>
              <p:nvPr/>
            </p:nvSpPr>
            <p:spPr bwMode="auto">
              <a:xfrm flipV="1">
                <a:off x="7902575" y="3240088"/>
                <a:ext cx="1588" cy="111125"/>
              </a:xfrm>
              <a:prstGeom prst="line">
                <a:avLst/>
              </a:prstGeom>
              <a:noFill/>
              <a:ln w="7938">
                <a:solidFill>
                  <a:srgbClr val="000000"/>
                </a:solidFill>
                <a:round/>
                <a:headEnd/>
                <a:tailEnd/>
              </a:ln>
            </p:spPr>
            <p:txBody>
              <a:bodyPr/>
              <a:lstStyle/>
              <a:p>
                <a:endParaRPr lang="zh-TW" altLang="en-US"/>
              </a:p>
            </p:txBody>
          </p:sp>
          <p:sp>
            <p:nvSpPr>
              <p:cNvPr id="12452" name="Line 164"/>
              <p:cNvSpPr>
                <a:spLocks noChangeAspect="1" noChangeShapeType="1"/>
              </p:cNvSpPr>
              <p:nvPr/>
            </p:nvSpPr>
            <p:spPr bwMode="auto">
              <a:xfrm flipV="1">
                <a:off x="7902575" y="3152775"/>
                <a:ext cx="1588" cy="49213"/>
              </a:xfrm>
              <a:prstGeom prst="line">
                <a:avLst/>
              </a:prstGeom>
              <a:noFill/>
              <a:ln w="7938">
                <a:solidFill>
                  <a:srgbClr val="000000"/>
                </a:solidFill>
                <a:round/>
                <a:headEnd/>
                <a:tailEnd/>
              </a:ln>
            </p:spPr>
            <p:txBody>
              <a:bodyPr/>
              <a:lstStyle/>
              <a:p>
                <a:endParaRPr lang="zh-TW" altLang="en-US"/>
              </a:p>
            </p:txBody>
          </p:sp>
          <p:sp>
            <p:nvSpPr>
              <p:cNvPr id="12453" name="Line 165"/>
              <p:cNvSpPr>
                <a:spLocks noChangeAspect="1" noChangeShapeType="1"/>
              </p:cNvSpPr>
              <p:nvPr/>
            </p:nvSpPr>
            <p:spPr bwMode="auto">
              <a:xfrm flipH="1">
                <a:off x="6354763" y="3375025"/>
                <a:ext cx="109537" cy="1588"/>
              </a:xfrm>
              <a:prstGeom prst="line">
                <a:avLst/>
              </a:prstGeom>
              <a:noFill/>
              <a:ln w="7938">
                <a:solidFill>
                  <a:srgbClr val="000000"/>
                </a:solidFill>
                <a:round/>
                <a:headEnd/>
                <a:tailEnd/>
              </a:ln>
            </p:spPr>
            <p:txBody>
              <a:bodyPr/>
              <a:lstStyle/>
              <a:p>
                <a:endParaRPr lang="zh-TW" altLang="en-US"/>
              </a:p>
            </p:txBody>
          </p:sp>
          <p:sp>
            <p:nvSpPr>
              <p:cNvPr id="12454" name="Line 166"/>
              <p:cNvSpPr>
                <a:spLocks noChangeAspect="1" noChangeShapeType="1"/>
              </p:cNvSpPr>
              <p:nvPr/>
            </p:nvSpPr>
            <p:spPr bwMode="auto">
              <a:xfrm flipH="1">
                <a:off x="6354763" y="3530600"/>
                <a:ext cx="220662" cy="1588"/>
              </a:xfrm>
              <a:prstGeom prst="line">
                <a:avLst/>
              </a:prstGeom>
              <a:noFill/>
              <a:ln w="7938">
                <a:solidFill>
                  <a:srgbClr val="000000"/>
                </a:solidFill>
                <a:round/>
                <a:headEnd/>
                <a:tailEnd/>
              </a:ln>
            </p:spPr>
            <p:txBody>
              <a:bodyPr/>
              <a:lstStyle/>
              <a:p>
                <a:endParaRPr lang="zh-TW" altLang="en-US"/>
              </a:p>
            </p:txBody>
          </p:sp>
          <p:sp>
            <p:nvSpPr>
              <p:cNvPr id="12455" name="Freeform 167"/>
              <p:cNvSpPr>
                <a:spLocks noChangeAspect="1"/>
              </p:cNvSpPr>
              <p:nvPr/>
            </p:nvSpPr>
            <p:spPr bwMode="auto">
              <a:xfrm>
                <a:off x="6791325" y="3375025"/>
                <a:ext cx="1439863" cy="615950"/>
              </a:xfrm>
              <a:custGeom>
                <a:avLst/>
                <a:gdLst/>
                <a:ahLst/>
                <a:cxnLst>
                  <a:cxn ang="0">
                    <a:pos x="812" y="348"/>
                  </a:cxn>
                  <a:cxn ang="0">
                    <a:pos x="549" y="161"/>
                  </a:cxn>
                  <a:cxn ang="0">
                    <a:pos x="549" y="161"/>
                  </a:cxn>
                  <a:cxn ang="0">
                    <a:pos x="505" y="130"/>
                  </a:cxn>
                  <a:cxn ang="0">
                    <a:pos x="450" y="101"/>
                  </a:cxn>
                  <a:cxn ang="0">
                    <a:pos x="388" y="73"/>
                  </a:cxn>
                  <a:cxn ang="0">
                    <a:pos x="320" y="49"/>
                  </a:cxn>
                  <a:cxn ang="0">
                    <a:pos x="245" y="28"/>
                  </a:cxn>
                  <a:cxn ang="0">
                    <a:pos x="166" y="13"/>
                  </a:cxn>
                  <a:cxn ang="0">
                    <a:pos x="125" y="7"/>
                  </a:cxn>
                  <a:cxn ang="0">
                    <a:pos x="86" y="2"/>
                  </a:cxn>
                  <a:cxn ang="0">
                    <a:pos x="42" y="0"/>
                  </a:cxn>
                  <a:cxn ang="0">
                    <a:pos x="0" y="0"/>
                  </a:cxn>
                </a:cxnLst>
                <a:rect l="0" t="0" r="r" b="b"/>
                <a:pathLst>
                  <a:path w="812" h="348">
                    <a:moveTo>
                      <a:pt x="812" y="348"/>
                    </a:moveTo>
                    <a:lnTo>
                      <a:pt x="549" y="161"/>
                    </a:lnTo>
                    <a:lnTo>
                      <a:pt x="549" y="161"/>
                    </a:lnTo>
                    <a:lnTo>
                      <a:pt x="505" y="130"/>
                    </a:lnTo>
                    <a:lnTo>
                      <a:pt x="450" y="101"/>
                    </a:lnTo>
                    <a:lnTo>
                      <a:pt x="388" y="73"/>
                    </a:lnTo>
                    <a:lnTo>
                      <a:pt x="320" y="49"/>
                    </a:lnTo>
                    <a:lnTo>
                      <a:pt x="245" y="28"/>
                    </a:lnTo>
                    <a:lnTo>
                      <a:pt x="166" y="13"/>
                    </a:lnTo>
                    <a:lnTo>
                      <a:pt x="125" y="7"/>
                    </a:lnTo>
                    <a:lnTo>
                      <a:pt x="86" y="2"/>
                    </a:lnTo>
                    <a:lnTo>
                      <a:pt x="42" y="0"/>
                    </a:lnTo>
                    <a:lnTo>
                      <a:pt x="0" y="0"/>
                    </a:lnTo>
                  </a:path>
                </a:pathLst>
              </a:custGeom>
              <a:noFill/>
              <a:ln w="15875">
                <a:solidFill>
                  <a:srgbClr val="000000"/>
                </a:solidFill>
                <a:prstDash val="solid"/>
                <a:round/>
                <a:headEnd/>
                <a:tailEnd/>
              </a:ln>
            </p:spPr>
            <p:txBody>
              <a:bodyPr/>
              <a:lstStyle/>
              <a:p>
                <a:endParaRPr lang="zh-TW" altLang="en-US"/>
              </a:p>
            </p:txBody>
          </p:sp>
          <p:sp>
            <p:nvSpPr>
              <p:cNvPr id="12456" name="Line 168"/>
              <p:cNvSpPr>
                <a:spLocks noChangeAspect="1" noChangeShapeType="1"/>
              </p:cNvSpPr>
              <p:nvPr/>
            </p:nvSpPr>
            <p:spPr bwMode="auto">
              <a:xfrm>
                <a:off x="7367588" y="3375025"/>
                <a:ext cx="92075" cy="63500"/>
              </a:xfrm>
              <a:prstGeom prst="line">
                <a:avLst/>
              </a:prstGeom>
              <a:noFill/>
              <a:ln w="7938">
                <a:solidFill>
                  <a:srgbClr val="000000"/>
                </a:solidFill>
                <a:round/>
                <a:headEnd/>
                <a:tailEnd/>
              </a:ln>
            </p:spPr>
            <p:txBody>
              <a:bodyPr/>
              <a:lstStyle/>
              <a:p>
                <a:endParaRPr lang="zh-TW" altLang="en-US"/>
              </a:p>
            </p:txBody>
          </p:sp>
          <p:sp>
            <p:nvSpPr>
              <p:cNvPr id="12457" name="Line 169"/>
              <p:cNvSpPr>
                <a:spLocks noChangeAspect="1" noChangeShapeType="1"/>
              </p:cNvSpPr>
              <p:nvPr/>
            </p:nvSpPr>
            <p:spPr bwMode="auto">
              <a:xfrm>
                <a:off x="7488238" y="3460750"/>
                <a:ext cx="92075" cy="66675"/>
              </a:xfrm>
              <a:prstGeom prst="line">
                <a:avLst/>
              </a:prstGeom>
              <a:noFill/>
              <a:ln w="7938">
                <a:solidFill>
                  <a:srgbClr val="000000"/>
                </a:solidFill>
                <a:round/>
                <a:headEnd/>
                <a:tailEnd/>
              </a:ln>
            </p:spPr>
            <p:txBody>
              <a:bodyPr/>
              <a:lstStyle/>
              <a:p>
                <a:endParaRPr lang="zh-TW" altLang="en-US"/>
              </a:p>
            </p:txBody>
          </p:sp>
          <p:sp>
            <p:nvSpPr>
              <p:cNvPr id="12458" name="Line 170"/>
              <p:cNvSpPr>
                <a:spLocks noChangeAspect="1" noChangeShapeType="1"/>
              </p:cNvSpPr>
              <p:nvPr/>
            </p:nvSpPr>
            <p:spPr bwMode="auto">
              <a:xfrm>
                <a:off x="7608888" y="3544888"/>
                <a:ext cx="92075" cy="63500"/>
              </a:xfrm>
              <a:prstGeom prst="line">
                <a:avLst/>
              </a:prstGeom>
              <a:noFill/>
              <a:ln w="7938">
                <a:solidFill>
                  <a:srgbClr val="000000"/>
                </a:solidFill>
                <a:round/>
                <a:headEnd/>
                <a:tailEnd/>
              </a:ln>
            </p:spPr>
            <p:txBody>
              <a:bodyPr/>
              <a:lstStyle/>
              <a:p>
                <a:endParaRPr lang="zh-TW" altLang="en-US"/>
              </a:p>
            </p:txBody>
          </p:sp>
          <p:sp>
            <p:nvSpPr>
              <p:cNvPr id="12459" name="Line 171"/>
              <p:cNvSpPr>
                <a:spLocks noChangeAspect="1" noChangeShapeType="1"/>
              </p:cNvSpPr>
              <p:nvPr/>
            </p:nvSpPr>
            <p:spPr bwMode="auto">
              <a:xfrm>
                <a:off x="7727950" y="3632200"/>
                <a:ext cx="7938" cy="4763"/>
              </a:xfrm>
              <a:prstGeom prst="line">
                <a:avLst/>
              </a:prstGeom>
              <a:noFill/>
              <a:ln w="7938">
                <a:solidFill>
                  <a:srgbClr val="000000"/>
                </a:solidFill>
                <a:round/>
                <a:headEnd/>
                <a:tailEnd/>
              </a:ln>
            </p:spPr>
            <p:txBody>
              <a:bodyPr/>
              <a:lstStyle/>
              <a:p>
                <a:endParaRPr lang="zh-TW" altLang="en-US"/>
              </a:p>
            </p:txBody>
          </p:sp>
          <p:sp>
            <p:nvSpPr>
              <p:cNvPr id="12460" name="Freeform 172"/>
              <p:cNvSpPr>
                <a:spLocks noChangeAspect="1"/>
              </p:cNvSpPr>
              <p:nvPr/>
            </p:nvSpPr>
            <p:spPr bwMode="auto">
              <a:xfrm>
                <a:off x="6718300" y="3375025"/>
                <a:ext cx="1789113" cy="488950"/>
              </a:xfrm>
              <a:custGeom>
                <a:avLst/>
                <a:gdLst/>
                <a:ahLst/>
                <a:cxnLst>
                  <a:cxn ang="0">
                    <a:pos x="1010" y="276"/>
                  </a:cxn>
                  <a:cxn ang="0">
                    <a:pos x="883" y="174"/>
                  </a:cxn>
                  <a:cxn ang="0">
                    <a:pos x="883" y="174"/>
                  </a:cxn>
                  <a:cxn ang="0">
                    <a:pos x="841" y="140"/>
                  </a:cxn>
                  <a:cxn ang="0">
                    <a:pos x="791" y="109"/>
                  </a:cxn>
                  <a:cxn ang="0">
                    <a:pos x="734" y="83"/>
                  </a:cxn>
                  <a:cxn ang="0">
                    <a:pos x="672" y="57"/>
                  </a:cxn>
                  <a:cxn ang="0">
                    <a:pos x="604" y="36"/>
                  </a:cxn>
                  <a:cxn ang="0">
                    <a:pos x="531" y="20"/>
                  </a:cxn>
                  <a:cxn ang="0">
                    <a:pos x="450" y="7"/>
                  </a:cxn>
                  <a:cxn ang="0">
                    <a:pos x="367" y="0"/>
                  </a:cxn>
                  <a:cxn ang="0">
                    <a:pos x="0" y="0"/>
                  </a:cxn>
                </a:cxnLst>
                <a:rect l="0" t="0" r="r" b="b"/>
                <a:pathLst>
                  <a:path w="1010" h="276">
                    <a:moveTo>
                      <a:pt x="1010" y="276"/>
                    </a:moveTo>
                    <a:lnTo>
                      <a:pt x="883" y="174"/>
                    </a:lnTo>
                    <a:lnTo>
                      <a:pt x="883" y="174"/>
                    </a:lnTo>
                    <a:lnTo>
                      <a:pt x="841" y="140"/>
                    </a:lnTo>
                    <a:lnTo>
                      <a:pt x="791" y="109"/>
                    </a:lnTo>
                    <a:lnTo>
                      <a:pt x="734" y="83"/>
                    </a:lnTo>
                    <a:lnTo>
                      <a:pt x="672" y="57"/>
                    </a:lnTo>
                    <a:lnTo>
                      <a:pt x="604" y="36"/>
                    </a:lnTo>
                    <a:lnTo>
                      <a:pt x="531" y="20"/>
                    </a:lnTo>
                    <a:lnTo>
                      <a:pt x="450" y="7"/>
                    </a:lnTo>
                    <a:lnTo>
                      <a:pt x="367" y="0"/>
                    </a:lnTo>
                    <a:lnTo>
                      <a:pt x="0" y="0"/>
                    </a:lnTo>
                  </a:path>
                </a:pathLst>
              </a:custGeom>
              <a:noFill/>
              <a:ln w="15875">
                <a:solidFill>
                  <a:srgbClr val="000000"/>
                </a:solidFill>
                <a:prstDash val="solid"/>
                <a:round/>
                <a:headEnd/>
                <a:tailEnd/>
              </a:ln>
            </p:spPr>
            <p:txBody>
              <a:bodyPr/>
              <a:lstStyle/>
              <a:p>
                <a:endParaRPr lang="zh-TW" altLang="en-US"/>
              </a:p>
            </p:txBody>
          </p:sp>
          <p:sp>
            <p:nvSpPr>
              <p:cNvPr id="12461" name="Line 173"/>
              <p:cNvSpPr>
                <a:spLocks noChangeAspect="1" noChangeShapeType="1"/>
              </p:cNvSpPr>
              <p:nvPr/>
            </p:nvSpPr>
            <p:spPr bwMode="auto">
              <a:xfrm>
                <a:off x="7902575" y="3375025"/>
                <a:ext cx="88900" cy="68263"/>
              </a:xfrm>
              <a:prstGeom prst="line">
                <a:avLst/>
              </a:prstGeom>
              <a:noFill/>
              <a:ln w="7938">
                <a:solidFill>
                  <a:srgbClr val="000000"/>
                </a:solidFill>
                <a:round/>
                <a:headEnd/>
                <a:tailEnd/>
              </a:ln>
            </p:spPr>
            <p:txBody>
              <a:bodyPr/>
              <a:lstStyle/>
              <a:p>
                <a:endParaRPr lang="zh-TW" altLang="en-US"/>
              </a:p>
            </p:txBody>
          </p:sp>
          <p:sp>
            <p:nvSpPr>
              <p:cNvPr id="12462" name="Line 174"/>
              <p:cNvSpPr>
                <a:spLocks noChangeAspect="1" noChangeShapeType="1"/>
              </p:cNvSpPr>
              <p:nvPr/>
            </p:nvSpPr>
            <p:spPr bwMode="auto">
              <a:xfrm>
                <a:off x="8018463" y="3467100"/>
                <a:ext cx="88900" cy="68263"/>
              </a:xfrm>
              <a:prstGeom prst="line">
                <a:avLst/>
              </a:prstGeom>
              <a:noFill/>
              <a:ln w="7938">
                <a:solidFill>
                  <a:srgbClr val="000000"/>
                </a:solidFill>
                <a:round/>
                <a:headEnd/>
                <a:tailEnd/>
              </a:ln>
            </p:spPr>
            <p:txBody>
              <a:bodyPr/>
              <a:lstStyle/>
              <a:p>
                <a:endParaRPr lang="zh-TW" altLang="en-US"/>
              </a:p>
            </p:txBody>
          </p:sp>
          <p:sp>
            <p:nvSpPr>
              <p:cNvPr id="12463" name="Line 175"/>
              <p:cNvSpPr>
                <a:spLocks noChangeAspect="1" noChangeShapeType="1"/>
              </p:cNvSpPr>
              <p:nvPr/>
            </p:nvSpPr>
            <p:spPr bwMode="auto">
              <a:xfrm>
                <a:off x="8132763" y="3559175"/>
                <a:ext cx="88900" cy="68263"/>
              </a:xfrm>
              <a:prstGeom prst="line">
                <a:avLst/>
              </a:prstGeom>
              <a:noFill/>
              <a:ln w="7938">
                <a:solidFill>
                  <a:srgbClr val="000000"/>
                </a:solidFill>
                <a:round/>
                <a:headEnd/>
                <a:tailEnd/>
              </a:ln>
            </p:spPr>
            <p:txBody>
              <a:bodyPr/>
              <a:lstStyle/>
              <a:p>
                <a:endParaRPr lang="zh-TW" altLang="en-US"/>
              </a:p>
            </p:txBody>
          </p:sp>
          <p:sp>
            <p:nvSpPr>
              <p:cNvPr id="12464" name="Line 176"/>
              <p:cNvSpPr>
                <a:spLocks noChangeAspect="1" noChangeShapeType="1"/>
              </p:cNvSpPr>
              <p:nvPr/>
            </p:nvSpPr>
            <p:spPr bwMode="auto">
              <a:xfrm>
                <a:off x="8248650" y="3651250"/>
                <a:ext cx="9525" cy="7938"/>
              </a:xfrm>
              <a:prstGeom prst="line">
                <a:avLst/>
              </a:prstGeom>
              <a:noFill/>
              <a:ln w="7938">
                <a:solidFill>
                  <a:srgbClr val="000000"/>
                </a:solidFill>
                <a:round/>
                <a:headEnd/>
                <a:tailEnd/>
              </a:ln>
            </p:spPr>
            <p:txBody>
              <a:bodyPr/>
              <a:lstStyle/>
              <a:p>
                <a:endParaRPr lang="zh-TW" altLang="en-US"/>
              </a:p>
            </p:txBody>
          </p:sp>
          <p:sp>
            <p:nvSpPr>
              <p:cNvPr id="12524" name="Line 236"/>
              <p:cNvSpPr>
                <a:spLocks noChangeAspect="1" noChangeShapeType="1"/>
              </p:cNvSpPr>
              <p:nvPr/>
            </p:nvSpPr>
            <p:spPr bwMode="auto">
              <a:xfrm>
                <a:off x="6575425" y="2819400"/>
                <a:ext cx="331788" cy="1588"/>
              </a:xfrm>
              <a:prstGeom prst="line">
                <a:avLst/>
              </a:prstGeom>
              <a:noFill/>
              <a:ln w="4763">
                <a:solidFill>
                  <a:srgbClr val="000000"/>
                </a:solidFill>
                <a:round/>
                <a:headEnd/>
                <a:tailEnd/>
              </a:ln>
            </p:spPr>
            <p:txBody>
              <a:bodyPr/>
              <a:lstStyle/>
              <a:p>
                <a:endParaRPr lang="zh-TW" altLang="en-US"/>
              </a:p>
            </p:txBody>
          </p:sp>
          <p:sp>
            <p:nvSpPr>
              <p:cNvPr id="12525" name="Line 237"/>
              <p:cNvSpPr>
                <a:spLocks noChangeAspect="1" noChangeShapeType="1"/>
              </p:cNvSpPr>
              <p:nvPr/>
            </p:nvSpPr>
            <p:spPr bwMode="auto">
              <a:xfrm flipV="1">
                <a:off x="6943725" y="2654300"/>
                <a:ext cx="3175" cy="331788"/>
              </a:xfrm>
              <a:prstGeom prst="line">
                <a:avLst/>
              </a:prstGeom>
              <a:noFill/>
              <a:ln w="4763">
                <a:solidFill>
                  <a:srgbClr val="000000"/>
                </a:solidFill>
                <a:round/>
                <a:headEnd/>
                <a:tailEnd/>
              </a:ln>
            </p:spPr>
            <p:txBody>
              <a:bodyPr/>
              <a:lstStyle/>
              <a:p>
                <a:endParaRPr lang="zh-TW" altLang="en-US"/>
              </a:p>
            </p:txBody>
          </p:sp>
          <p:sp>
            <p:nvSpPr>
              <p:cNvPr id="12526" name="Line 238"/>
              <p:cNvSpPr>
                <a:spLocks noChangeAspect="1" noChangeShapeType="1"/>
              </p:cNvSpPr>
              <p:nvPr/>
            </p:nvSpPr>
            <p:spPr bwMode="auto">
              <a:xfrm flipV="1">
                <a:off x="6546850" y="2654300"/>
                <a:ext cx="3175" cy="331788"/>
              </a:xfrm>
              <a:prstGeom prst="line">
                <a:avLst/>
              </a:prstGeom>
              <a:noFill/>
              <a:ln w="4763">
                <a:solidFill>
                  <a:srgbClr val="000000"/>
                </a:solidFill>
                <a:round/>
                <a:headEnd/>
                <a:tailEnd/>
              </a:ln>
            </p:spPr>
            <p:txBody>
              <a:bodyPr/>
              <a:lstStyle/>
              <a:p>
                <a:endParaRPr lang="zh-TW" altLang="en-US"/>
              </a:p>
            </p:txBody>
          </p:sp>
          <p:sp>
            <p:nvSpPr>
              <p:cNvPr id="12527" name="Line 239"/>
              <p:cNvSpPr>
                <a:spLocks noChangeAspect="1" noChangeShapeType="1"/>
              </p:cNvSpPr>
              <p:nvPr/>
            </p:nvSpPr>
            <p:spPr bwMode="auto">
              <a:xfrm flipV="1">
                <a:off x="7764463" y="3852863"/>
                <a:ext cx="169862" cy="84137"/>
              </a:xfrm>
              <a:prstGeom prst="line">
                <a:avLst/>
              </a:prstGeom>
              <a:noFill/>
              <a:ln w="7938">
                <a:solidFill>
                  <a:srgbClr val="000000"/>
                </a:solidFill>
                <a:round/>
                <a:headEnd/>
                <a:tailEnd/>
              </a:ln>
            </p:spPr>
            <p:txBody>
              <a:bodyPr/>
              <a:lstStyle/>
              <a:p>
                <a:endParaRPr lang="zh-TW" altLang="en-US"/>
              </a:p>
            </p:txBody>
          </p:sp>
          <p:sp>
            <p:nvSpPr>
              <p:cNvPr id="12530" name="Line 242"/>
              <p:cNvSpPr>
                <a:spLocks noChangeAspect="1" noChangeShapeType="1"/>
              </p:cNvSpPr>
              <p:nvPr/>
            </p:nvSpPr>
            <p:spPr bwMode="auto">
              <a:xfrm flipV="1">
                <a:off x="8383588" y="3586163"/>
                <a:ext cx="184150" cy="92075"/>
              </a:xfrm>
              <a:prstGeom prst="line">
                <a:avLst/>
              </a:prstGeom>
              <a:noFill/>
              <a:ln w="7938">
                <a:solidFill>
                  <a:srgbClr val="000000"/>
                </a:solidFill>
                <a:round/>
                <a:headEnd/>
                <a:tailEnd/>
              </a:ln>
            </p:spPr>
            <p:txBody>
              <a:bodyPr/>
              <a:lstStyle/>
              <a:p>
                <a:endParaRPr lang="zh-TW" altLang="en-US"/>
              </a:p>
            </p:txBody>
          </p:sp>
          <p:sp>
            <p:nvSpPr>
              <p:cNvPr id="12534" name="Freeform 246"/>
              <p:cNvSpPr>
                <a:spLocks noChangeAspect="1"/>
              </p:cNvSpPr>
              <p:nvPr/>
            </p:nvSpPr>
            <p:spPr bwMode="auto">
              <a:xfrm>
                <a:off x="8696325" y="4062413"/>
                <a:ext cx="84138" cy="49212"/>
              </a:xfrm>
              <a:custGeom>
                <a:avLst/>
                <a:gdLst/>
                <a:ahLst/>
                <a:cxnLst>
                  <a:cxn ang="0">
                    <a:pos x="5" y="15"/>
                  </a:cxn>
                  <a:cxn ang="0">
                    <a:pos x="5" y="15"/>
                  </a:cxn>
                  <a:cxn ang="0">
                    <a:pos x="5" y="7"/>
                  </a:cxn>
                  <a:cxn ang="0">
                    <a:pos x="0" y="0"/>
                  </a:cxn>
                  <a:cxn ang="0">
                    <a:pos x="0" y="0"/>
                  </a:cxn>
                  <a:cxn ang="0">
                    <a:pos x="23" y="10"/>
                  </a:cxn>
                  <a:cxn ang="0">
                    <a:pos x="47" y="15"/>
                  </a:cxn>
                  <a:cxn ang="0">
                    <a:pos x="47" y="15"/>
                  </a:cxn>
                  <a:cxn ang="0">
                    <a:pos x="23" y="20"/>
                  </a:cxn>
                  <a:cxn ang="0">
                    <a:pos x="0" y="28"/>
                  </a:cxn>
                  <a:cxn ang="0">
                    <a:pos x="0" y="28"/>
                  </a:cxn>
                  <a:cxn ang="0">
                    <a:pos x="5" y="20"/>
                  </a:cxn>
                  <a:cxn ang="0">
                    <a:pos x="5" y="15"/>
                  </a:cxn>
                  <a:cxn ang="0">
                    <a:pos x="5" y="15"/>
                  </a:cxn>
                </a:cxnLst>
                <a:rect l="0" t="0" r="r" b="b"/>
                <a:pathLst>
                  <a:path w="47" h="28">
                    <a:moveTo>
                      <a:pt x="5" y="15"/>
                    </a:moveTo>
                    <a:lnTo>
                      <a:pt x="5" y="15"/>
                    </a:lnTo>
                    <a:lnTo>
                      <a:pt x="5" y="7"/>
                    </a:lnTo>
                    <a:lnTo>
                      <a:pt x="0" y="0"/>
                    </a:lnTo>
                    <a:lnTo>
                      <a:pt x="0" y="0"/>
                    </a:lnTo>
                    <a:lnTo>
                      <a:pt x="23" y="10"/>
                    </a:lnTo>
                    <a:lnTo>
                      <a:pt x="47" y="15"/>
                    </a:lnTo>
                    <a:lnTo>
                      <a:pt x="47" y="15"/>
                    </a:lnTo>
                    <a:lnTo>
                      <a:pt x="23" y="20"/>
                    </a:lnTo>
                    <a:lnTo>
                      <a:pt x="0" y="28"/>
                    </a:lnTo>
                    <a:lnTo>
                      <a:pt x="0" y="28"/>
                    </a:lnTo>
                    <a:lnTo>
                      <a:pt x="5" y="20"/>
                    </a:lnTo>
                    <a:lnTo>
                      <a:pt x="5" y="15"/>
                    </a:lnTo>
                    <a:lnTo>
                      <a:pt x="5" y="1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39" name="Freeform 251"/>
              <p:cNvSpPr>
                <a:spLocks noChangeAspect="1"/>
              </p:cNvSpPr>
              <p:nvPr/>
            </p:nvSpPr>
            <p:spPr bwMode="auto">
              <a:xfrm>
                <a:off x="8318500" y="3651250"/>
                <a:ext cx="82550" cy="60325"/>
              </a:xfrm>
              <a:custGeom>
                <a:avLst/>
                <a:gdLst/>
                <a:ahLst/>
                <a:cxnLst>
                  <a:cxn ang="0">
                    <a:pos x="39" y="15"/>
                  </a:cxn>
                  <a:cxn ang="0">
                    <a:pos x="39" y="15"/>
                  </a:cxn>
                  <a:cxn ang="0">
                    <a:pos x="42" y="21"/>
                  </a:cxn>
                  <a:cxn ang="0">
                    <a:pos x="47" y="26"/>
                  </a:cxn>
                  <a:cxn ang="0">
                    <a:pos x="47" y="26"/>
                  </a:cxn>
                  <a:cxn ang="0">
                    <a:pos x="24" y="28"/>
                  </a:cxn>
                  <a:cxn ang="0">
                    <a:pos x="0" y="34"/>
                  </a:cxn>
                  <a:cxn ang="0">
                    <a:pos x="0" y="34"/>
                  </a:cxn>
                  <a:cxn ang="0">
                    <a:pos x="19" y="18"/>
                  </a:cxn>
                  <a:cxn ang="0">
                    <a:pos x="37" y="0"/>
                  </a:cxn>
                  <a:cxn ang="0">
                    <a:pos x="37" y="0"/>
                  </a:cxn>
                  <a:cxn ang="0">
                    <a:pos x="37" y="10"/>
                  </a:cxn>
                  <a:cxn ang="0">
                    <a:pos x="39" y="15"/>
                  </a:cxn>
                  <a:cxn ang="0">
                    <a:pos x="39" y="15"/>
                  </a:cxn>
                </a:cxnLst>
                <a:rect l="0" t="0" r="r" b="b"/>
                <a:pathLst>
                  <a:path w="47" h="34">
                    <a:moveTo>
                      <a:pt x="39" y="15"/>
                    </a:moveTo>
                    <a:lnTo>
                      <a:pt x="39" y="15"/>
                    </a:lnTo>
                    <a:lnTo>
                      <a:pt x="42" y="21"/>
                    </a:lnTo>
                    <a:lnTo>
                      <a:pt x="47" y="26"/>
                    </a:lnTo>
                    <a:lnTo>
                      <a:pt x="47" y="26"/>
                    </a:lnTo>
                    <a:lnTo>
                      <a:pt x="24" y="28"/>
                    </a:lnTo>
                    <a:lnTo>
                      <a:pt x="0" y="34"/>
                    </a:lnTo>
                    <a:lnTo>
                      <a:pt x="0" y="34"/>
                    </a:lnTo>
                    <a:lnTo>
                      <a:pt x="19" y="18"/>
                    </a:lnTo>
                    <a:lnTo>
                      <a:pt x="37" y="0"/>
                    </a:lnTo>
                    <a:lnTo>
                      <a:pt x="37" y="0"/>
                    </a:lnTo>
                    <a:lnTo>
                      <a:pt x="37" y="10"/>
                    </a:lnTo>
                    <a:lnTo>
                      <a:pt x="39" y="15"/>
                    </a:lnTo>
                    <a:lnTo>
                      <a:pt x="39" y="1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40" name="Freeform 252"/>
              <p:cNvSpPr>
                <a:spLocks noChangeAspect="1"/>
              </p:cNvSpPr>
              <p:nvPr/>
            </p:nvSpPr>
            <p:spPr bwMode="auto">
              <a:xfrm>
                <a:off x="7912100" y="3825875"/>
                <a:ext cx="82550" cy="55563"/>
              </a:xfrm>
              <a:custGeom>
                <a:avLst/>
                <a:gdLst/>
                <a:ahLst/>
                <a:cxnLst>
                  <a:cxn ang="0">
                    <a:pos x="8" y="18"/>
                  </a:cxn>
                  <a:cxn ang="0">
                    <a:pos x="8" y="18"/>
                  </a:cxn>
                  <a:cxn ang="0">
                    <a:pos x="6" y="10"/>
                  </a:cxn>
                  <a:cxn ang="0">
                    <a:pos x="0" y="8"/>
                  </a:cxn>
                  <a:cxn ang="0">
                    <a:pos x="0" y="8"/>
                  </a:cxn>
                  <a:cxn ang="0">
                    <a:pos x="24" y="5"/>
                  </a:cxn>
                  <a:cxn ang="0">
                    <a:pos x="47" y="0"/>
                  </a:cxn>
                  <a:cxn ang="0">
                    <a:pos x="47" y="0"/>
                  </a:cxn>
                  <a:cxn ang="0">
                    <a:pos x="29" y="15"/>
                  </a:cxn>
                  <a:cxn ang="0">
                    <a:pos x="13" y="31"/>
                  </a:cxn>
                  <a:cxn ang="0">
                    <a:pos x="13" y="31"/>
                  </a:cxn>
                  <a:cxn ang="0">
                    <a:pos x="11" y="23"/>
                  </a:cxn>
                  <a:cxn ang="0">
                    <a:pos x="8" y="18"/>
                  </a:cxn>
                  <a:cxn ang="0">
                    <a:pos x="8" y="18"/>
                  </a:cxn>
                </a:cxnLst>
                <a:rect l="0" t="0" r="r" b="b"/>
                <a:pathLst>
                  <a:path w="47" h="31">
                    <a:moveTo>
                      <a:pt x="8" y="18"/>
                    </a:moveTo>
                    <a:lnTo>
                      <a:pt x="8" y="18"/>
                    </a:lnTo>
                    <a:lnTo>
                      <a:pt x="6" y="10"/>
                    </a:lnTo>
                    <a:lnTo>
                      <a:pt x="0" y="8"/>
                    </a:lnTo>
                    <a:lnTo>
                      <a:pt x="0" y="8"/>
                    </a:lnTo>
                    <a:lnTo>
                      <a:pt x="24" y="5"/>
                    </a:lnTo>
                    <a:lnTo>
                      <a:pt x="47" y="0"/>
                    </a:lnTo>
                    <a:lnTo>
                      <a:pt x="47" y="0"/>
                    </a:lnTo>
                    <a:lnTo>
                      <a:pt x="29" y="15"/>
                    </a:lnTo>
                    <a:lnTo>
                      <a:pt x="13" y="31"/>
                    </a:lnTo>
                    <a:lnTo>
                      <a:pt x="13" y="31"/>
                    </a:lnTo>
                    <a:lnTo>
                      <a:pt x="11" y="23"/>
                    </a:lnTo>
                    <a:lnTo>
                      <a:pt x="8" y="18"/>
                    </a:lnTo>
                    <a:lnTo>
                      <a:pt x="8" y="18"/>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568" name="Rectangle 280"/>
              <p:cNvSpPr>
                <a:spLocks noChangeArrowheads="1"/>
              </p:cNvSpPr>
              <p:nvPr/>
            </p:nvSpPr>
            <p:spPr bwMode="auto">
              <a:xfrm>
                <a:off x="7772400" y="4038600"/>
                <a:ext cx="320675" cy="244475"/>
              </a:xfrm>
              <a:prstGeom prst="rect">
                <a:avLst/>
              </a:prstGeom>
              <a:noFill/>
              <a:ln w="9525">
                <a:noFill/>
                <a:miter lim="800000"/>
                <a:headEnd/>
                <a:tailEnd/>
              </a:ln>
              <a:effectLst/>
            </p:spPr>
            <p:txBody>
              <a:bodyPr wrap="none">
                <a:spAutoFit/>
              </a:bodyPr>
              <a:lstStyle/>
              <a:p>
                <a:r>
                  <a:rPr lang="en-US" altLang="zh-TW" sz="1000">
                    <a:solidFill>
                      <a:schemeClr val="tx2"/>
                    </a:solidFill>
                    <a:latin typeface="Symbol" pitchFamily="18" charset="2"/>
                    <a:ea typeface="新細明體" pitchFamily="18" charset="-120"/>
                    <a:cs typeface="Times New Roman" pitchFamily="18" charset="0"/>
                    <a:sym typeface="Symbol" pitchFamily="18" charset="2"/>
                  </a:rPr>
                  <a:t>w</a:t>
                </a:r>
                <a:r>
                  <a:rPr lang="en-US" altLang="zh-TW" sz="1000" baseline="-30000">
                    <a:solidFill>
                      <a:schemeClr val="tx2"/>
                    </a:solidFill>
                    <a:ea typeface="新細明體" pitchFamily="18" charset="-120"/>
                    <a:cs typeface="Times New Roman" pitchFamily="18" charset="0"/>
                  </a:rPr>
                  <a:t>S</a:t>
                </a:r>
              </a:p>
            </p:txBody>
          </p:sp>
          <p:sp>
            <p:nvSpPr>
              <p:cNvPr id="12569" name="Rectangle 281"/>
              <p:cNvSpPr>
                <a:spLocks noChangeArrowheads="1"/>
              </p:cNvSpPr>
              <p:nvPr/>
            </p:nvSpPr>
            <p:spPr bwMode="auto">
              <a:xfrm>
                <a:off x="7239000" y="4038600"/>
                <a:ext cx="325438" cy="244475"/>
              </a:xfrm>
              <a:prstGeom prst="rect">
                <a:avLst/>
              </a:prstGeom>
              <a:noFill/>
              <a:ln w="9525">
                <a:noFill/>
                <a:miter lim="800000"/>
                <a:headEnd/>
                <a:tailEnd/>
              </a:ln>
              <a:effectLst/>
            </p:spPr>
            <p:txBody>
              <a:bodyPr wrap="none">
                <a:spAutoFit/>
              </a:bodyPr>
              <a:lstStyle/>
              <a:p>
                <a:r>
                  <a:rPr lang="en-US" altLang="zh-TW" sz="1000">
                    <a:solidFill>
                      <a:schemeClr val="tx2"/>
                    </a:solidFill>
                    <a:latin typeface="Symbol" pitchFamily="18" charset="2"/>
                    <a:ea typeface="新細明體" pitchFamily="18" charset="-120"/>
                    <a:cs typeface="Times New Roman" pitchFamily="18" charset="0"/>
                    <a:sym typeface="Symbol" pitchFamily="18" charset="2"/>
                  </a:rPr>
                  <a:t>w</a:t>
                </a:r>
                <a:r>
                  <a:rPr lang="en-US" altLang="zh-TW" sz="1000" baseline="-30000">
                    <a:solidFill>
                      <a:schemeClr val="tx2"/>
                    </a:solidFill>
                    <a:ea typeface="新細明體" pitchFamily="18" charset="-120"/>
                    <a:cs typeface="Times New Roman" pitchFamily="18" charset="0"/>
                  </a:rPr>
                  <a:t>L</a:t>
                </a:r>
              </a:p>
            </p:txBody>
          </p:sp>
          <p:sp>
            <p:nvSpPr>
              <p:cNvPr id="12572" name="Rectangle 284"/>
              <p:cNvSpPr>
                <a:spLocks noChangeArrowheads="1"/>
              </p:cNvSpPr>
              <p:nvPr/>
            </p:nvSpPr>
            <p:spPr bwMode="auto">
              <a:xfrm>
                <a:off x="7543800" y="3810000"/>
                <a:ext cx="285750"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L</a:t>
                </a:r>
              </a:p>
            </p:txBody>
          </p:sp>
          <p:sp>
            <p:nvSpPr>
              <p:cNvPr id="12573" name="Rectangle 285"/>
              <p:cNvSpPr>
                <a:spLocks noChangeArrowheads="1"/>
              </p:cNvSpPr>
              <p:nvPr/>
            </p:nvSpPr>
            <p:spPr bwMode="auto">
              <a:xfrm>
                <a:off x="8534400" y="3429000"/>
                <a:ext cx="282575"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S</a:t>
                </a:r>
              </a:p>
            </p:txBody>
          </p:sp>
        </p:grpSp>
      </p:grpSp>
      <p:grpSp>
        <p:nvGrpSpPr>
          <p:cNvPr id="8" name="Group 7"/>
          <p:cNvGrpSpPr/>
          <p:nvPr/>
        </p:nvGrpSpPr>
        <p:grpSpPr>
          <a:xfrm>
            <a:off x="821028" y="1956283"/>
            <a:ext cx="2457450" cy="3779838"/>
            <a:chOff x="3308350" y="2667000"/>
            <a:chExt cx="2457450" cy="3779838"/>
          </a:xfrm>
        </p:grpSpPr>
        <p:sp>
          <p:nvSpPr>
            <p:cNvPr id="12484" name="Rectangle 196"/>
            <p:cNvSpPr>
              <a:spLocks noChangeAspect="1" noChangeArrowheads="1"/>
            </p:cNvSpPr>
            <p:nvPr/>
          </p:nvSpPr>
          <p:spPr bwMode="auto">
            <a:xfrm>
              <a:off x="3340398" y="6294438"/>
              <a:ext cx="142875" cy="152400"/>
            </a:xfrm>
            <a:prstGeom prst="rect">
              <a:avLst/>
            </a:prstGeom>
            <a:noFill/>
            <a:ln w="9525">
              <a:noFill/>
              <a:miter lim="800000"/>
              <a:headEnd/>
              <a:tailEnd/>
            </a:ln>
          </p:spPr>
          <p:txBody>
            <a:bodyPr wrap="none" lIns="0" tIns="0" rIns="0" bIns="0">
              <a:spAutoFit/>
            </a:bodyPr>
            <a:lstStyle/>
            <a:p>
              <a:r>
                <a:rPr lang="en-US" altLang="zh-TW" sz="1000" dirty="0">
                  <a:solidFill>
                    <a:srgbClr val="000000"/>
                  </a:solidFill>
                  <a:ea typeface="新細明體" pitchFamily="18" charset="-120"/>
                </a:rPr>
                <a:t>(c)</a:t>
              </a:r>
              <a:endParaRPr lang="en-US" altLang="zh-TW" sz="1000" dirty="0">
                <a:ea typeface="新細明體" pitchFamily="18" charset="-120"/>
              </a:endParaRPr>
            </a:p>
          </p:txBody>
        </p:sp>
        <p:grpSp>
          <p:nvGrpSpPr>
            <p:cNvPr id="5" name="Group 4"/>
            <p:cNvGrpSpPr/>
            <p:nvPr/>
          </p:nvGrpSpPr>
          <p:grpSpPr>
            <a:xfrm>
              <a:off x="3309938" y="2667000"/>
              <a:ext cx="2455862" cy="1636713"/>
              <a:chOff x="3309938" y="2667000"/>
              <a:chExt cx="2455862" cy="1636713"/>
            </a:xfrm>
          </p:grpSpPr>
          <p:sp>
            <p:nvSpPr>
              <p:cNvPr id="12378" name="Line 90"/>
              <p:cNvSpPr>
                <a:spLocks noChangeAspect="1" noChangeShapeType="1"/>
              </p:cNvSpPr>
              <p:nvPr/>
            </p:nvSpPr>
            <p:spPr bwMode="auto">
              <a:xfrm>
                <a:off x="3770313" y="2778125"/>
                <a:ext cx="1587" cy="1449388"/>
              </a:xfrm>
              <a:prstGeom prst="line">
                <a:avLst/>
              </a:prstGeom>
              <a:noFill/>
              <a:ln w="7938">
                <a:solidFill>
                  <a:srgbClr val="000000"/>
                </a:solidFill>
                <a:round/>
                <a:headEnd/>
                <a:tailEnd/>
              </a:ln>
            </p:spPr>
            <p:txBody>
              <a:bodyPr/>
              <a:lstStyle/>
              <a:p>
                <a:endParaRPr lang="zh-TW" altLang="en-US"/>
              </a:p>
            </p:txBody>
          </p:sp>
          <p:sp>
            <p:nvSpPr>
              <p:cNvPr id="12379" name="Line 91"/>
              <p:cNvSpPr>
                <a:spLocks noChangeAspect="1" noChangeShapeType="1"/>
              </p:cNvSpPr>
              <p:nvPr/>
            </p:nvSpPr>
            <p:spPr bwMode="auto">
              <a:xfrm>
                <a:off x="3309938" y="4089400"/>
                <a:ext cx="2386012" cy="1588"/>
              </a:xfrm>
              <a:prstGeom prst="line">
                <a:avLst/>
              </a:prstGeom>
              <a:noFill/>
              <a:ln w="7938">
                <a:solidFill>
                  <a:srgbClr val="000000"/>
                </a:solidFill>
                <a:round/>
                <a:headEnd/>
                <a:tailEnd/>
              </a:ln>
            </p:spPr>
            <p:txBody>
              <a:bodyPr/>
              <a:lstStyle/>
              <a:p>
                <a:endParaRPr lang="zh-TW" altLang="en-US"/>
              </a:p>
            </p:txBody>
          </p:sp>
          <p:sp>
            <p:nvSpPr>
              <p:cNvPr id="12380" name="Freeform 92"/>
              <p:cNvSpPr>
                <a:spLocks noChangeAspect="1"/>
              </p:cNvSpPr>
              <p:nvPr/>
            </p:nvSpPr>
            <p:spPr bwMode="auto">
              <a:xfrm>
                <a:off x="3746500" y="2709863"/>
                <a:ext cx="52388" cy="82550"/>
              </a:xfrm>
              <a:custGeom>
                <a:avLst/>
                <a:gdLst/>
                <a:ahLst/>
                <a:cxnLst>
                  <a:cxn ang="0">
                    <a:pos x="16" y="41"/>
                  </a:cxn>
                  <a:cxn ang="0">
                    <a:pos x="16" y="41"/>
                  </a:cxn>
                  <a:cxn ang="0">
                    <a:pos x="8" y="41"/>
                  </a:cxn>
                  <a:cxn ang="0">
                    <a:pos x="0" y="47"/>
                  </a:cxn>
                  <a:cxn ang="0">
                    <a:pos x="0" y="47"/>
                  </a:cxn>
                  <a:cxn ang="0">
                    <a:pos x="8" y="23"/>
                  </a:cxn>
                  <a:cxn ang="0">
                    <a:pos x="16" y="0"/>
                  </a:cxn>
                  <a:cxn ang="0">
                    <a:pos x="16" y="0"/>
                  </a:cxn>
                  <a:cxn ang="0">
                    <a:pos x="21" y="23"/>
                  </a:cxn>
                  <a:cxn ang="0">
                    <a:pos x="29" y="44"/>
                  </a:cxn>
                  <a:cxn ang="0">
                    <a:pos x="29" y="44"/>
                  </a:cxn>
                  <a:cxn ang="0">
                    <a:pos x="19" y="41"/>
                  </a:cxn>
                  <a:cxn ang="0">
                    <a:pos x="16" y="41"/>
                  </a:cxn>
                  <a:cxn ang="0">
                    <a:pos x="16" y="41"/>
                  </a:cxn>
                </a:cxnLst>
                <a:rect l="0" t="0" r="r" b="b"/>
                <a:pathLst>
                  <a:path w="29" h="47">
                    <a:moveTo>
                      <a:pt x="16" y="41"/>
                    </a:moveTo>
                    <a:lnTo>
                      <a:pt x="16" y="41"/>
                    </a:lnTo>
                    <a:lnTo>
                      <a:pt x="8" y="41"/>
                    </a:lnTo>
                    <a:lnTo>
                      <a:pt x="0" y="47"/>
                    </a:lnTo>
                    <a:lnTo>
                      <a:pt x="0" y="47"/>
                    </a:lnTo>
                    <a:lnTo>
                      <a:pt x="8" y="23"/>
                    </a:lnTo>
                    <a:lnTo>
                      <a:pt x="16" y="0"/>
                    </a:lnTo>
                    <a:lnTo>
                      <a:pt x="16" y="0"/>
                    </a:lnTo>
                    <a:lnTo>
                      <a:pt x="21" y="23"/>
                    </a:lnTo>
                    <a:lnTo>
                      <a:pt x="29" y="44"/>
                    </a:lnTo>
                    <a:lnTo>
                      <a:pt x="29" y="44"/>
                    </a:lnTo>
                    <a:lnTo>
                      <a:pt x="19" y="41"/>
                    </a:lnTo>
                    <a:lnTo>
                      <a:pt x="16" y="41"/>
                    </a:lnTo>
                    <a:lnTo>
                      <a:pt x="16" y="41"/>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381" name="Freeform 93"/>
              <p:cNvSpPr>
                <a:spLocks noChangeAspect="1"/>
              </p:cNvSpPr>
              <p:nvPr/>
            </p:nvSpPr>
            <p:spPr bwMode="auto">
              <a:xfrm>
                <a:off x="5684838" y="4065588"/>
                <a:ext cx="80962" cy="46037"/>
              </a:xfrm>
              <a:custGeom>
                <a:avLst/>
                <a:gdLst/>
                <a:ahLst/>
                <a:cxnLst>
                  <a:cxn ang="0">
                    <a:pos x="5" y="13"/>
                  </a:cxn>
                  <a:cxn ang="0">
                    <a:pos x="5" y="13"/>
                  </a:cxn>
                  <a:cxn ang="0">
                    <a:pos x="2" y="5"/>
                  </a:cxn>
                  <a:cxn ang="0">
                    <a:pos x="0" y="0"/>
                  </a:cxn>
                  <a:cxn ang="0">
                    <a:pos x="0" y="0"/>
                  </a:cxn>
                  <a:cxn ang="0">
                    <a:pos x="23" y="8"/>
                  </a:cxn>
                  <a:cxn ang="0">
                    <a:pos x="46" y="13"/>
                  </a:cxn>
                  <a:cxn ang="0">
                    <a:pos x="46" y="13"/>
                  </a:cxn>
                  <a:cxn ang="0">
                    <a:pos x="23" y="18"/>
                  </a:cxn>
                  <a:cxn ang="0">
                    <a:pos x="0" y="26"/>
                  </a:cxn>
                  <a:cxn ang="0">
                    <a:pos x="0" y="26"/>
                  </a:cxn>
                  <a:cxn ang="0">
                    <a:pos x="5" y="18"/>
                  </a:cxn>
                  <a:cxn ang="0">
                    <a:pos x="5" y="13"/>
                  </a:cxn>
                  <a:cxn ang="0">
                    <a:pos x="5" y="13"/>
                  </a:cxn>
                </a:cxnLst>
                <a:rect l="0" t="0" r="r" b="b"/>
                <a:pathLst>
                  <a:path w="46" h="26">
                    <a:moveTo>
                      <a:pt x="5" y="13"/>
                    </a:moveTo>
                    <a:lnTo>
                      <a:pt x="5" y="13"/>
                    </a:lnTo>
                    <a:lnTo>
                      <a:pt x="2" y="5"/>
                    </a:lnTo>
                    <a:lnTo>
                      <a:pt x="0" y="0"/>
                    </a:lnTo>
                    <a:lnTo>
                      <a:pt x="0" y="0"/>
                    </a:lnTo>
                    <a:lnTo>
                      <a:pt x="23" y="8"/>
                    </a:lnTo>
                    <a:lnTo>
                      <a:pt x="46" y="13"/>
                    </a:lnTo>
                    <a:lnTo>
                      <a:pt x="46"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382" name="Rectangle 94"/>
              <p:cNvSpPr>
                <a:spLocks noChangeAspect="1" noChangeArrowheads="1"/>
              </p:cNvSpPr>
              <p:nvPr/>
            </p:nvSpPr>
            <p:spPr bwMode="auto">
              <a:xfrm>
                <a:off x="5702300" y="4151313"/>
                <a:ext cx="34925"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t</a:t>
                </a:r>
                <a:endParaRPr lang="en-US" altLang="zh-TW" sz="1000">
                  <a:ea typeface="新細明體" pitchFamily="18" charset="-120"/>
                </a:endParaRPr>
              </a:p>
            </p:txBody>
          </p:sp>
          <p:sp>
            <p:nvSpPr>
              <p:cNvPr id="12401" name="Rectangle 113"/>
              <p:cNvSpPr>
                <a:spLocks noChangeAspect="1" noChangeArrowheads="1"/>
              </p:cNvSpPr>
              <p:nvPr/>
            </p:nvSpPr>
            <p:spPr bwMode="auto">
              <a:xfrm>
                <a:off x="3627438" y="3287713"/>
                <a:ext cx="61912"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a:t>
                </a:r>
                <a:endParaRPr lang="en-US" altLang="zh-TW" sz="1000">
                  <a:ea typeface="新細明體" pitchFamily="18" charset="-120"/>
                </a:endParaRPr>
              </a:p>
            </p:txBody>
          </p:sp>
          <p:sp>
            <p:nvSpPr>
              <p:cNvPr id="12423" name="Freeform 135"/>
              <p:cNvSpPr>
                <a:spLocks noChangeAspect="1"/>
              </p:cNvSpPr>
              <p:nvPr/>
            </p:nvSpPr>
            <p:spPr bwMode="auto">
              <a:xfrm>
                <a:off x="3309938" y="3375025"/>
                <a:ext cx="1981200" cy="714375"/>
              </a:xfrm>
              <a:custGeom>
                <a:avLst/>
                <a:gdLst/>
                <a:ahLst/>
                <a:cxnLst>
                  <a:cxn ang="0">
                    <a:pos x="1119" y="0"/>
                  </a:cxn>
                  <a:cxn ang="0">
                    <a:pos x="260" y="0"/>
                  </a:cxn>
                  <a:cxn ang="0">
                    <a:pos x="260" y="403"/>
                  </a:cxn>
                  <a:cxn ang="0">
                    <a:pos x="0" y="403"/>
                  </a:cxn>
                </a:cxnLst>
                <a:rect l="0" t="0" r="r" b="b"/>
                <a:pathLst>
                  <a:path w="1119" h="403">
                    <a:moveTo>
                      <a:pt x="1119" y="0"/>
                    </a:moveTo>
                    <a:lnTo>
                      <a:pt x="260" y="0"/>
                    </a:lnTo>
                    <a:lnTo>
                      <a:pt x="260" y="403"/>
                    </a:lnTo>
                    <a:lnTo>
                      <a:pt x="0" y="403"/>
                    </a:lnTo>
                  </a:path>
                </a:pathLst>
              </a:custGeom>
              <a:noFill/>
              <a:ln w="15875">
                <a:solidFill>
                  <a:srgbClr val="000000"/>
                </a:solidFill>
                <a:prstDash val="solid"/>
                <a:round/>
                <a:headEnd/>
                <a:tailEnd/>
              </a:ln>
            </p:spPr>
            <p:txBody>
              <a:bodyPr/>
              <a:lstStyle/>
              <a:p>
                <a:endParaRPr lang="zh-TW" altLang="en-US"/>
              </a:p>
            </p:txBody>
          </p:sp>
          <p:sp>
            <p:nvSpPr>
              <p:cNvPr id="12575" name="Rectangle 287"/>
              <p:cNvSpPr>
                <a:spLocks noChangeArrowheads="1"/>
              </p:cNvSpPr>
              <p:nvPr/>
            </p:nvSpPr>
            <p:spPr bwMode="auto">
              <a:xfrm>
                <a:off x="4391025" y="3352800"/>
                <a:ext cx="361950" cy="244475"/>
              </a:xfrm>
              <a:prstGeom prst="rect">
                <a:avLst/>
              </a:prstGeom>
              <a:noFill/>
              <a:ln w="9525">
                <a:noFill/>
                <a:miter lim="800000"/>
                <a:headEnd/>
                <a:tailEnd/>
              </a:ln>
              <a:effectLst/>
            </p:spPr>
            <p:txBody>
              <a:bodyPr wrap="none">
                <a:spAutoFit/>
              </a:bodyPr>
              <a:lstStyle/>
              <a:p>
                <a:r>
                  <a:rPr lang="en-US" altLang="zh-TW" sz="1000" i="1">
                    <a:solidFill>
                      <a:srgbClr val="000000"/>
                    </a:solidFill>
                    <a:ea typeface="新細明體" pitchFamily="18" charset="-120"/>
                  </a:rPr>
                  <a:t>y</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sp>
            <p:nvSpPr>
              <p:cNvPr id="12576" name="Rectangle 288"/>
              <p:cNvSpPr>
                <a:spLocks noChangeAspect="1" noChangeArrowheads="1"/>
              </p:cNvSpPr>
              <p:nvPr/>
            </p:nvSpPr>
            <p:spPr bwMode="auto">
              <a:xfrm>
                <a:off x="3886200" y="2667000"/>
                <a:ext cx="1778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x</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grpSp>
        <p:grpSp>
          <p:nvGrpSpPr>
            <p:cNvPr id="4" name="Group 3"/>
            <p:cNvGrpSpPr/>
            <p:nvPr/>
          </p:nvGrpSpPr>
          <p:grpSpPr>
            <a:xfrm>
              <a:off x="3308350" y="4495800"/>
              <a:ext cx="2457450" cy="1676400"/>
              <a:chOff x="3308350" y="4495800"/>
              <a:chExt cx="2457450" cy="1676400"/>
            </a:xfrm>
          </p:grpSpPr>
          <p:sp>
            <p:nvSpPr>
              <p:cNvPr id="12294" name="Line 6"/>
              <p:cNvSpPr>
                <a:spLocks noChangeAspect="1" noChangeShapeType="1"/>
              </p:cNvSpPr>
              <p:nvPr/>
            </p:nvSpPr>
            <p:spPr bwMode="auto">
              <a:xfrm>
                <a:off x="3768725" y="4648200"/>
                <a:ext cx="1588" cy="1447800"/>
              </a:xfrm>
              <a:prstGeom prst="line">
                <a:avLst/>
              </a:prstGeom>
              <a:noFill/>
              <a:ln w="7938">
                <a:solidFill>
                  <a:srgbClr val="000000"/>
                </a:solidFill>
                <a:round/>
                <a:headEnd/>
                <a:tailEnd/>
              </a:ln>
            </p:spPr>
            <p:txBody>
              <a:bodyPr/>
              <a:lstStyle/>
              <a:p>
                <a:endParaRPr lang="zh-TW" altLang="en-US"/>
              </a:p>
            </p:txBody>
          </p:sp>
          <p:sp>
            <p:nvSpPr>
              <p:cNvPr id="12295" name="Line 7"/>
              <p:cNvSpPr>
                <a:spLocks noChangeAspect="1" noChangeShapeType="1"/>
              </p:cNvSpPr>
              <p:nvPr/>
            </p:nvSpPr>
            <p:spPr bwMode="auto">
              <a:xfrm>
                <a:off x="3308350" y="5957888"/>
                <a:ext cx="2387600" cy="1587"/>
              </a:xfrm>
              <a:prstGeom prst="line">
                <a:avLst/>
              </a:prstGeom>
              <a:noFill/>
              <a:ln w="7938">
                <a:solidFill>
                  <a:srgbClr val="000000"/>
                </a:solidFill>
                <a:round/>
                <a:headEnd/>
                <a:tailEnd/>
              </a:ln>
            </p:spPr>
            <p:txBody>
              <a:bodyPr/>
              <a:lstStyle/>
              <a:p>
                <a:endParaRPr lang="zh-TW" altLang="en-US"/>
              </a:p>
            </p:txBody>
          </p:sp>
          <p:sp>
            <p:nvSpPr>
              <p:cNvPr id="12296" name="Freeform 8"/>
              <p:cNvSpPr>
                <a:spLocks noChangeAspect="1"/>
              </p:cNvSpPr>
              <p:nvPr/>
            </p:nvSpPr>
            <p:spPr bwMode="auto">
              <a:xfrm>
                <a:off x="3746500" y="4579938"/>
                <a:ext cx="50800" cy="82550"/>
              </a:xfrm>
              <a:custGeom>
                <a:avLst/>
                <a:gdLst/>
                <a:ahLst/>
                <a:cxnLst>
                  <a:cxn ang="0">
                    <a:pos x="16" y="42"/>
                  </a:cxn>
                  <a:cxn ang="0">
                    <a:pos x="16" y="42"/>
                  </a:cxn>
                  <a:cxn ang="0">
                    <a:pos x="8" y="42"/>
                  </a:cxn>
                  <a:cxn ang="0">
                    <a:pos x="0" y="47"/>
                  </a:cxn>
                  <a:cxn ang="0">
                    <a:pos x="0" y="47"/>
                  </a:cxn>
                  <a:cxn ang="0">
                    <a:pos x="8" y="23"/>
                  </a:cxn>
                  <a:cxn ang="0">
                    <a:pos x="16" y="0"/>
                  </a:cxn>
                  <a:cxn ang="0">
                    <a:pos x="16" y="0"/>
                  </a:cxn>
                  <a:cxn ang="0">
                    <a:pos x="21" y="23"/>
                  </a:cxn>
                  <a:cxn ang="0">
                    <a:pos x="29" y="44"/>
                  </a:cxn>
                  <a:cxn ang="0">
                    <a:pos x="29" y="44"/>
                  </a:cxn>
                  <a:cxn ang="0">
                    <a:pos x="19" y="42"/>
                  </a:cxn>
                  <a:cxn ang="0">
                    <a:pos x="16" y="42"/>
                  </a:cxn>
                  <a:cxn ang="0">
                    <a:pos x="16" y="42"/>
                  </a:cxn>
                </a:cxnLst>
                <a:rect l="0" t="0" r="r" b="b"/>
                <a:pathLst>
                  <a:path w="29" h="47">
                    <a:moveTo>
                      <a:pt x="16" y="42"/>
                    </a:moveTo>
                    <a:lnTo>
                      <a:pt x="16" y="42"/>
                    </a:lnTo>
                    <a:lnTo>
                      <a:pt x="8" y="42"/>
                    </a:lnTo>
                    <a:lnTo>
                      <a:pt x="0" y="47"/>
                    </a:lnTo>
                    <a:lnTo>
                      <a:pt x="0" y="47"/>
                    </a:lnTo>
                    <a:lnTo>
                      <a:pt x="8" y="23"/>
                    </a:lnTo>
                    <a:lnTo>
                      <a:pt x="16" y="0"/>
                    </a:lnTo>
                    <a:lnTo>
                      <a:pt x="16" y="0"/>
                    </a:lnTo>
                    <a:lnTo>
                      <a:pt x="21" y="23"/>
                    </a:lnTo>
                    <a:lnTo>
                      <a:pt x="29" y="44"/>
                    </a:lnTo>
                    <a:lnTo>
                      <a:pt x="29" y="44"/>
                    </a:lnTo>
                    <a:lnTo>
                      <a:pt x="19"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297" name="Freeform 9"/>
              <p:cNvSpPr>
                <a:spLocks noChangeAspect="1"/>
              </p:cNvSpPr>
              <p:nvPr/>
            </p:nvSpPr>
            <p:spPr bwMode="auto">
              <a:xfrm>
                <a:off x="5684838" y="5935663"/>
                <a:ext cx="80962" cy="46037"/>
              </a:xfrm>
              <a:custGeom>
                <a:avLst/>
                <a:gdLst/>
                <a:ahLst/>
                <a:cxnLst>
                  <a:cxn ang="0">
                    <a:pos x="5" y="13"/>
                  </a:cxn>
                  <a:cxn ang="0">
                    <a:pos x="5" y="13"/>
                  </a:cxn>
                  <a:cxn ang="0">
                    <a:pos x="2" y="5"/>
                  </a:cxn>
                  <a:cxn ang="0">
                    <a:pos x="0" y="0"/>
                  </a:cxn>
                  <a:cxn ang="0">
                    <a:pos x="0" y="0"/>
                  </a:cxn>
                  <a:cxn ang="0">
                    <a:pos x="23" y="8"/>
                  </a:cxn>
                  <a:cxn ang="0">
                    <a:pos x="46" y="13"/>
                  </a:cxn>
                  <a:cxn ang="0">
                    <a:pos x="46" y="13"/>
                  </a:cxn>
                  <a:cxn ang="0">
                    <a:pos x="23" y="18"/>
                  </a:cxn>
                  <a:cxn ang="0">
                    <a:pos x="0" y="26"/>
                  </a:cxn>
                  <a:cxn ang="0">
                    <a:pos x="0" y="26"/>
                  </a:cxn>
                  <a:cxn ang="0">
                    <a:pos x="5" y="18"/>
                  </a:cxn>
                  <a:cxn ang="0">
                    <a:pos x="5" y="13"/>
                  </a:cxn>
                  <a:cxn ang="0">
                    <a:pos x="5" y="13"/>
                  </a:cxn>
                </a:cxnLst>
                <a:rect l="0" t="0" r="r" b="b"/>
                <a:pathLst>
                  <a:path w="46" h="26">
                    <a:moveTo>
                      <a:pt x="5" y="13"/>
                    </a:moveTo>
                    <a:lnTo>
                      <a:pt x="5" y="13"/>
                    </a:lnTo>
                    <a:lnTo>
                      <a:pt x="2" y="5"/>
                    </a:lnTo>
                    <a:lnTo>
                      <a:pt x="0" y="0"/>
                    </a:lnTo>
                    <a:lnTo>
                      <a:pt x="0" y="0"/>
                    </a:lnTo>
                    <a:lnTo>
                      <a:pt x="23" y="8"/>
                    </a:lnTo>
                    <a:lnTo>
                      <a:pt x="46" y="13"/>
                    </a:lnTo>
                    <a:lnTo>
                      <a:pt x="46" y="13"/>
                    </a:lnTo>
                    <a:lnTo>
                      <a:pt x="23" y="18"/>
                    </a:lnTo>
                    <a:lnTo>
                      <a:pt x="0" y="26"/>
                    </a:lnTo>
                    <a:lnTo>
                      <a:pt x="0" y="26"/>
                    </a:lnTo>
                    <a:lnTo>
                      <a:pt x="5" y="18"/>
                    </a:lnTo>
                    <a:lnTo>
                      <a:pt x="5" y="13"/>
                    </a:lnTo>
                    <a:lnTo>
                      <a:pt x="5"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2298" name="Rectangle 10"/>
              <p:cNvSpPr>
                <a:spLocks noChangeAspect="1" noChangeArrowheads="1"/>
              </p:cNvSpPr>
              <p:nvPr/>
            </p:nvSpPr>
            <p:spPr bwMode="auto">
              <a:xfrm>
                <a:off x="5707063" y="6018213"/>
                <a:ext cx="33337"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t</a:t>
                </a:r>
                <a:endParaRPr lang="en-US" altLang="zh-TW" sz="1000">
                  <a:ea typeface="新細明體" pitchFamily="18" charset="-120"/>
                </a:endParaRPr>
              </a:p>
            </p:txBody>
          </p:sp>
          <p:sp>
            <p:nvSpPr>
              <p:cNvPr id="12303" name="Rectangle 15"/>
              <p:cNvSpPr>
                <a:spLocks noChangeAspect="1" noChangeArrowheads="1"/>
              </p:cNvSpPr>
              <p:nvPr/>
            </p:nvSpPr>
            <p:spPr bwMode="auto">
              <a:xfrm>
                <a:off x="3557588" y="5159375"/>
                <a:ext cx="61912" cy="150813"/>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a:t>
                </a:r>
                <a:endParaRPr lang="en-US" altLang="zh-TW" sz="1000">
                  <a:ea typeface="新細明體" pitchFamily="18" charset="-120"/>
                </a:endParaRPr>
              </a:p>
            </p:txBody>
          </p:sp>
          <p:sp>
            <p:nvSpPr>
              <p:cNvPr id="12304" name="Rectangle 16"/>
              <p:cNvSpPr>
                <a:spLocks noChangeAspect="1" noChangeArrowheads="1"/>
              </p:cNvSpPr>
              <p:nvPr/>
            </p:nvSpPr>
            <p:spPr bwMode="auto">
              <a:xfrm>
                <a:off x="3386138" y="5422900"/>
                <a:ext cx="2222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0.63</a:t>
                </a:r>
                <a:endParaRPr lang="en-US" altLang="zh-TW" sz="1000">
                  <a:ea typeface="新細明體" pitchFamily="18" charset="-120"/>
                </a:endParaRPr>
              </a:p>
            </p:txBody>
          </p:sp>
          <p:sp>
            <p:nvSpPr>
              <p:cNvPr id="12321" name="Line 33"/>
              <p:cNvSpPr>
                <a:spLocks noChangeAspect="1" noChangeShapeType="1"/>
              </p:cNvSpPr>
              <p:nvPr/>
            </p:nvSpPr>
            <p:spPr bwMode="auto">
              <a:xfrm>
                <a:off x="3768725" y="5243513"/>
                <a:ext cx="111125" cy="1587"/>
              </a:xfrm>
              <a:prstGeom prst="line">
                <a:avLst/>
              </a:prstGeom>
              <a:noFill/>
              <a:ln w="7938">
                <a:solidFill>
                  <a:srgbClr val="000000"/>
                </a:solidFill>
                <a:round/>
                <a:headEnd/>
                <a:tailEnd/>
              </a:ln>
            </p:spPr>
            <p:txBody>
              <a:bodyPr/>
              <a:lstStyle/>
              <a:p>
                <a:endParaRPr lang="zh-TW" altLang="en-US"/>
              </a:p>
            </p:txBody>
          </p:sp>
          <p:sp>
            <p:nvSpPr>
              <p:cNvPr id="12322" name="Line 34"/>
              <p:cNvSpPr>
                <a:spLocks noChangeAspect="1" noChangeShapeType="1"/>
              </p:cNvSpPr>
              <p:nvPr/>
            </p:nvSpPr>
            <p:spPr bwMode="auto">
              <a:xfrm>
                <a:off x="3917950" y="5243513"/>
                <a:ext cx="109538" cy="1587"/>
              </a:xfrm>
              <a:prstGeom prst="line">
                <a:avLst/>
              </a:prstGeom>
              <a:noFill/>
              <a:ln w="7938">
                <a:solidFill>
                  <a:srgbClr val="000000"/>
                </a:solidFill>
                <a:round/>
                <a:headEnd/>
                <a:tailEnd/>
              </a:ln>
            </p:spPr>
            <p:txBody>
              <a:bodyPr/>
              <a:lstStyle/>
              <a:p>
                <a:endParaRPr lang="zh-TW" altLang="en-US"/>
              </a:p>
            </p:txBody>
          </p:sp>
          <p:sp>
            <p:nvSpPr>
              <p:cNvPr id="12323" name="Line 35"/>
              <p:cNvSpPr>
                <a:spLocks noChangeAspect="1" noChangeShapeType="1"/>
              </p:cNvSpPr>
              <p:nvPr/>
            </p:nvSpPr>
            <p:spPr bwMode="auto">
              <a:xfrm>
                <a:off x="4065588" y="5243513"/>
                <a:ext cx="111125" cy="1587"/>
              </a:xfrm>
              <a:prstGeom prst="line">
                <a:avLst/>
              </a:prstGeom>
              <a:noFill/>
              <a:ln w="7938">
                <a:solidFill>
                  <a:srgbClr val="000000"/>
                </a:solidFill>
                <a:round/>
                <a:headEnd/>
                <a:tailEnd/>
              </a:ln>
            </p:spPr>
            <p:txBody>
              <a:bodyPr/>
              <a:lstStyle/>
              <a:p>
                <a:endParaRPr lang="zh-TW" altLang="en-US"/>
              </a:p>
            </p:txBody>
          </p:sp>
          <p:sp>
            <p:nvSpPr>
              <p:cNvPr id="12324" name="Line 36"/>
              <p:cNvSpPr>
                <a:spLocks noChangeAspect="1" noChangeShapeType="1"/>
              </p:cNvSpPr>
              <p:nvPr/>
            </p:nvSpPr>
            <p:spPr bwMode="auto">
              <a:xfrm>
                <a:off x="4211638" y="5243513"/>
                <a:ext cx="112712" cy="1587"/>
              </a:xfrm>
              <a:prstGeom prst="line">
                <a:avLst/>
              </a:prstGeom>
              <a:noFill/>
              <a:ln w="7938">
                <a:solidFill>
                  <a:srgbClr val="000000"/>
                </a:solidFill>
                <a:round/>
                <a:headEnd/>
                <a:tailEnd/>
              </a:ln>
            </p:spPr>
            <p:txBody>
              <a:bodyPr/>
              <a:lstStyle/>
              <a:p>
                <a:endParaRPr lang="zh-TW" altLang="en-US"/>
              </a:p>
            </p:txBody>
          </p:sp>
          <p:sp>
            <p:nvSpPr>
              <p:cNvPr id="12325" name="Line 37"/>
              <p:cNvSpPr>
                <a:spLocks noChangeAspect="1" noChangeShapeType="1"/>
              </p:cNvSpPr>
              <p:nvPr/>
            </p:nvSpPr>
            <p:spPr bwMode="auto">
              <a:xfrm>
                <a:off x="4360863" y="5243513"/>
                <a:ext cx="109537" cy="1587"/>
              </a:xfrm>
              <a:prstGeom prst="line">
                <a:avLst/>
              </a:prstGeom>
              <a:noFill/>
              <a:ln w="7938">
                <a:solidFill>
                  <a:srgbClr val="000000"/>
                </a:solidFill>
                <a:round/>
                <a:headEnd/>
                <a:tailEnd/>
              </a:ln>
            </p:spPr>
            <p:txBody>
              <a:bodyPr/>
              <a:lstStyle/>
              <a:p>
                <a:endParaRPr lang="zh-TW" altLang="en-US"/>
              </a:p>
            </p:txBody>
          </p:sp>
          <p:sp>
            <p:nvSpPr>
              <p:cNvPr id="12326" name="Line 38"/>
              <p:cNvSpPr>
                <a:spLocks noChangeAspect="1" noChangeShapeType="1"/>
              </p:cNvSpPr>
              <p:nvPr/>
            </p:nvSpPr>
            <p:spPr bwMode="auto">
              <a:xfrm>
                <a:off x="4508500" y="5243513"/>
                <a:ext cx="109538" cy="1587"/>
              </a:xfrm>
              <a:prstGeom prst="line">
                <a:avLst/>
              </a:prstGeom>
              <a:noFill/>
              <a:ln w="7938">
                <a:solidFill>
                  <a:srgbClr val="000000"/>
                </a:solidFill>
                <a:round/>
                <a:headEnd/>
                <a:tailEnd/>
              </a:ln>
            </p:spPr>
            <p:txBody>
              <a:bodyPr/>
              <a:lstStyle/>
              <a:p>
                <a:endParaRPr lang="zh-TW" altLang="en-US"/>
              </a:p>
            </p:txBody>
          </p:sp>
          <p:sp>
            <p:nvSpPr>
              <p:cNvPr id="12327" name="Line 39"/>
              <p:cNvSpPr>
                <a:spLocks noChangeAspect="1" noChangeShapeType="1"/>
              </p:cNvSpPr>
              <p:nvPr/>
            </p:nvSpPr>
            <p:spPr bwMode="auto">
              <a:xfrm>
                <a:off x="4654550" y="5243513"/>
                <a:ext cx="112713" cy="1587"/>
              </a:xfrm>
              <a:prstGeom prst="line">
                <a:avLst/>
              </a:prstGeom>
              <a:noFill/>
              <a:ln w="7938">
                <a:solidFill>
                  <a:srgbClr val="000000"/>
                </a:solidFill>
                <a:round/>
                <a:headEnd/>
                <a:tailEnd/>
              </a:ln>
            </p:spPr>
            <p:txBody>
              <a:bodyPr/>
              <a:lstStyle/>
              <a:p>
                <a:endParaRPr lang="zh-TW" altLang="en-US"/>
              </a:p>
            </p:txBody>
          </p:sp>
          <p:sp>
            <p:nvSpPr>
              <p:cNvPr id="12328" name="Line 40"/>
              <p:cNvSpPr>
                <a:spLocks noChangeAspect="1" noChangeShapeType="1"/>
              </p:cNvSpPr>
              <p:nvPr/>
            </p:nvSpPr>
            <p:spPr bwMode="auto">
              <a:xfrm>
                <a:off x="4802188" y="5243513"/>
                <a:ext cx="111125" cy="1587"/>
              </a:xfrm>
              <a:prstGeom prst="line">
                <a:avLst/>
              </a:prstGeom>
              <a:noFill/>
              <a:ln w="7938">
                <a:solidFill>
                  <a:srgbClr val="000000"/>
                </a:solidFill>
                <a:round/>
                <a:headEnd/>
                <a:tailEnd/>
              </a:ln>
            </p:spPr>
            <p:txBody>
              <a:bodyPr/>
              <a:lstStyle/>
              <a:p>
                <a:endParaRPr lang="zh-TW" altLang="en-US"/>
              </a:p>
            </p:txBody>
          </p:sp>
          <p:sp>
            <p:nvSpPr>
              <p:cNvPr id="12329" name="Line 41"/>
              <p:cNvSpPr>
                <a:spLocks noChangeAspect="1" noChangeShapeType="1"/>
              </p:cNvSpPr>
              <p:nvPr/>
            </p:nvSpPr>
            <p:spPr bwMode="auto">
              <a:xfrm>
                <a:off x="4951413" y="5243513"/>
                <a:ext cx="63500" cy="1587"/>
              </a:xfrm>
              <a:prstGeom prst="line">
                <a:avLst/>
              </a:prstGeom>
              <a:noFill/>
              <a:ln w="7938">
                <a:solidFill>
                  <a:srgbClr val="000000"/>
                </a:solidFill>
                <a:round/>
                <a:headEnd/>
                <a:tailEnd/>
              </a:ln>
            </p:spPr>
            <p:txBody>
              <a:bodyPr/>
              <a:lstStyle/>
              <a:p>
                <a:endParaRPr lang="zh-TW" altLang="en-US"/>
              </a:p>
            </p:txBody>
          </p:sp>
          <p:sp>
            <p:nvSpPr>
              <p:cNvPr id="12346" name="Freeform 58"/>
              <p:cNvSpPr>
                <a:spLocks noChangeAspect="1"/>
              </p:cNvSpPr>
              <p:nvPr/>
            </p:nvSpPr>
            <p:spPr bwMode="auto">
              <a:xfrm>
                <a:off x="3768725" y="5238750"/>
                <a:ext cx="1490663" cy="719138"/>
              </a:xfrm>
              <a:custGeom>
                <a:avLst/>
                <a:gdLst/>
                <a:ahLst/>
                <a:cxnLst>
                  <a:cxn ang="0">
                    <a:pos x="841" y="0"/>
                  </a:cxn>
                  <a:cxn ang="0">
                    <a:pos x="841" y="0"/>
                  </a:cxn>
                  <a:cxn ang="0">
                    <a:pos x="760" y="0"/>
                  </a:cxn>
                  <a:cxn ang="0">
                    <a:pos x="682" y="3"/>
                  </a:cxn>
                  <a:cxn ang="0">
                    <a:pos x="612" y="8"/>
                  </a:cxn>
                  <a:cxn ang="0">
                    <a:pos x="550" y="11"/>
                  </a:cxn>
                  <a:cxn ang="0">
                    <a:pos x="435" y="24"/>
                  </a:cxn>
                  <a:cxn ang="0">
                    <a:pos x="344" y="39"/>
                  </a:cxn>
                  <a:cxn ang="0">
                    <a:pos x="344" y="39"/>
                  </a:cxn>
                  <a:cxn ang="0">
                    <a:pos x="297" y="50"/>
                  </a:cxn>
                  <a:cxn ang="0">
                    <a:pos x="253" y="65"/>
                  </a:cxn>
                  <a:cxn ang="0">
                    <a:pos x="214" y="83"/>
                  </a:cxn>
                  <a:cxn ang="0">
                    <a:pos x="180" y="102"/>
                  </a:cxn>
                  <a:cxn ang="0">
                    <a:pos x="149" y="123"/>
                  </a:cxn>
                  <a:cxn ang="0">
                    <a:pos x="123" y="146"/>
                  </a:cxn>
                  <a:cxn ang="0">
                    <a:pos x="99" y="169"/>
                  </a:cxn>
                  <a:cxn ang="0">
                    <a:pos x="81" y="193"/>
                  </a:cxn>
                  <a:cxn ang="0">
                    <a:pos x="63" y="221"/>
                  </a:cxn>
                  <a:cxn ang="0">
                    <a:pos x="47" y="247"/>
                  </a:cxn>
                  <a:cxn ang="0">
                    <a:pos x="37" y="274"/>
                  </a:cxn>
                  <a:cxn ang="0">
                    <a:pos x="27" y="302"/>
                  </a:cxn>
                  <a:cxn ang="0">
                    <a:pos x="11" y="354"/>
                  </a:cxn>
                  <a:cxn ang="0">
                    <a:pos x="0" y="406"/>
                  </a:cxn>
                  <a:cxn ang="0">
                    <a:pos x="0" y="406"/>
                  </a:cxn>
                  <a:cxn ang="0">
                    <a:pos x="37" y="370"/>
                  </a:cxn>
                  <a:cxn ang="0">
                    <a:pos x="92" y="326"/>
                  </a:cxn>
                  <a:cxn ang="0">
                    <a:pos x="125" y="297"/>
                  </a:cxn>
                  <a:cxn ang="0">
                    <a:pos x="164" y="271"/>
                  </a:cxn>
                  <a:cxn ang="0">
                    <a:pos x="206" y="240"/>
                  </a:cxn>
                  <a:cxn ang="0">
                    <a:pos x="256" y="211"/>
                  </a:cxn>
                  <a:cxn ang="0">
                    <a:pos x="310" y="182"/>
                  </a:cxn>
                  <a:cxn ang="0">
                    <a:pos x="367" y="154"/>
                  </a:cxn>
                  <a:cxn ang="0">
                    <a:pos x="433" y="125"/>
                  </a:cxn>
                  <a:cxn ang="0">
                    <a:pos x="503" y="99"/>
                  </a:cxn>
                  <a:cxn ang="0">
                    <a:pos x="578" y="73"/>
                  </a:cxn>
                  <a:cxn ang="0">
                    <a:pos x="659" y="52"/>
                  </a:cxn>
                  <a:cxn ang="0">
                    <a:pos x="745" y="31"/>
                  </a:cxn>
                  <a:cxn ang="0">
                    <a:pos x="839" y="16"/>
                  </a:cxn>
                </a:cxnLst>
                <a:rect l="0" t="0" r="r" b="b"/>
                <a:pathLst>
                  <a:path w="841" h="406">
                    <a:moveTo>
                      <a:pt x="841" y="0"/>
                    </a:moveTo>
                    <a:lnTo>
                      <a:pt x="841" y="0"/>
                    </a:lnTo>
                    <a:lnTo>
                      <a:pt x="760" y="0"/>
                    </a:lnTo>
                    <a:lnTo>
                      <a:pt x="682" y="3"/>
                    </a:lnTo>
                    <a:lnTo>
                      <a:pt x="612" y="8"/>
                    </a:lnTo>
                    <a:lnTo>
                      <a:pt x="550" y="11"/>
                    </a:lnTo>
                    <a:lnTo>
                      <a:pt x="435" y="24"/>
                    </a:lnTo>
                    <a:lnTo>
                      <a:pt x="344" y="39"/>
                    </a:lnTo>
                    <a:lnTo>
                      <a:pt x="344" y="39"/>
                    </a:lnTo>
                    <a:lnTo>
                      <a:pt x="297" y="50"/>
                    </a:lnTo>
                    <a:lnTo>
                      <a:pt x="253" y="65"/>
                    </a:lnTo>
                    <a:lnTo>
                      <a:pt x="214" y="83"/>
                    </a:lnTo>
                    <a:lnTo>
                      <a:pt x="180" y="102"/>
                    </a:lnTo>
                    <a:lnTo>
                      <a:pt x="149" y="123"/>
                    </a:lnTo>
                    <a:lnTo>
                      <a:pt x="123" y="146"/>
                    </a:lnTo>
                    <a:lnTo>
                      <a:pt x="99" y="169"/>
                    </a:lnTo>
                    <a:lnTo>
                      <a:pt x="81" y="193"/>
                    </a:lnTo>
                    <a:lnTo>
                      <a:pt x="63" y="221"/>
                    </a:lnTo>
                    <a:lnTo>
                      <a:pt x="47" y="247"/>
                    </a:lnTo>
                    <a:lnTo>
                      <a:pt x="37" y="274"/>
                    </a:lnTo>
                    <a:lnTo>
                      <a:pt x="27" y="302"/>
                    </a:lnTo>
                    <a:lnTo>
                      <a:pt x="11" y="354"/>
                    </a:lnTo>
                    <a:lnTo>
                      <a:pt x="0" y="406"/>
                    </a:lnTo>
                    <a:lnTo>
                      <a:pt x="0" y="406"/>
                    </a:lnTo>
                    <a:lnTo>
                      <a:pt x="37" y="370"/>
                    </a:lnTo>
                    <a:lnTo>
                      <a:pt x="92" y="326"/>
                    </a:lnTo>
                    <a:lnTo>
                      <a:pt x="125" y="297"/>
                    </a:lnTo>
                    <a:lnTo>
                      <a:pt x="164" y="271"/>
                    </a:lnTo>
                    <a:lnTo>
                      <a:pt x="206" y="240"/>
                    </a:lnTo>
                    <a:lnTo>
                      <a:pt x="256" y="211"/>
                    </a:lnTo>
                    <a:lnTo>
                      <a:pt x="310" y="182"/>
                    </a:lnTo>
                    <a:lnTo>
                      <a:pt x="367" y="154"/>
                    </a:lnTo>
                    <a:lnTo>
                      <a:pt x="433" y="125"/>
                    </a:lnTo>
                    <a:lnTo>
                      <a:pt x="503" y="99"/>
                    </a:lnTo>
                    <a:lnTo>
                      <a:pt x="578" y="73"/>
                    </a:lnTo>
                    <a:lnTo>
                      <a:pt x="659" y="52"/>
                    </a:lnTo>
                    <a:lnTo>
                      <a:pt x="745" y="31"/>
                    </a:lnTo>
                    <a:lnTo>
                      <a:pt x="839" y="16"/>
                    </a:lnTo>
                  </a:path>
                </a:pathLst>
              </a:custGeom>
              <a:noFill/>
              <a:ln w="15875">
                <a:solidFill>
                  <a:srgbClr val="000000"/>
                </a:solidFill>
                <a:prstDash val="solid"/>
                <a:round/>
                <a:headEnd/>
                <a:tailEnd/>
              </a:ln>
            </p:spPr>
            <p:txBody>
              <a:bodyPr/>
              <a:lstStyle/>
              <a:p>
                <a:endParaRPr lang="zh-TW" altLang="en-US"/>
              </a:p>
            </p:txBody>
          </p:sp>
          <p:sp>
            <p:nvSpPr>
              <p:cNvPr id="12347" name="Line 59"/>
              <p:cNvSpPr>
                <a:spLocks noChangeAspect="1" noChangeShapeType="1"/>
              </p:cNvSpPr>
              <p:nvPr/>
            </p:nvSpPr>
            <p:spPr bwMode="auto">
              <a:xfrm>
                <a:off x="3768725" y="5505450"/>
                <a:ext cx="111125" cy="3175"/>
              </a:xfrm>
              <a:prstGeom prst="line">
                <a:avLst/>
              </a:prstGeom>
              <a:noFill/>
              <a:ln w="7938">
                <a:solidFill>
                  <a:srgbClr val="000000"/>
                </a:solidFill>
                <a:round/>
                <a:headEnd/>
                <a:tailEnd/>
              </a:ln>
            </p:spPr>
            <p:txBody>
              <a:bodyPr/>
              <a:lstStyle/>
              <a:p>
                <a:endParaRPr lang="zh-TW" altLang="en-US"/>
              </a:p>
            </p:txBody>
          </p:sp>
          <p:sp>
            <p:nvSpPr>
              <p:cNvPr id="12348" name="Line 60"/>
              <p:cNvSpPr>
                <a:spLocks noChangeAspect="1" noChangeShapeType="1"/>
              </p:cNvSpPr>
              <p:nvPr/>
            </p:nvSpPr>
            <p:spPr bwMode="auto">
              <a:xfrm>
                <a:off x="3917950" y="5505450"/>
                <a:ext cx="109538" cy="3175"/>
              </a:xfrm>
              <a:prstGeom prst="line">
                <a:avLst/>
              </a:prstGeom>
              <a:noFill/>
              <a:ln w="7938">
                <a:solidFill>
                  <a:srgbClr val="000000"/>
                </a:solidFill>
                <a:round/>
                <a:headEnd/>
                <a:tailEnd/>
              </a:ln>
            </p:spPr>
            <p:txBody>
              <a:bodyPr/>
              <a:lstStyle/>
              <a:p>
                <a:endParaRPr lang="zh-TW" altLang="en-US"/>
              </a:p>
            </p:txBody>
          </p:sp>
          <p:sp>
            <p:nvSpPr>
              <p:cNvPr id="12349" name="Line 61"/>
              <p:cNvSpPr>
                <a:spLocks noChangeAspect="1" noChangeShapeType="1"/>
              </p:cNvSpPr>
              <p:nvPr/>
            </p:nvSpPr>
            <p:spPr bwMode="auto">
              <a:xfrm>
                <a:off x="4065588" y="5505450"/>
                <a:ext cx="111125" cy="3175"/>
              </a:xfrm>
              <a:prstGeom prst="line">
                <a:avLst/>
              </a:prstGeom>
              <a:noFill/>
              <a:ln w="7938">
                <a:solidFill>
                  <a:srgbClr val="000000"/>
                </a:solidFill>
                <a:round/>
                <a:headEnd/>
                <a:tailEnd/>
              </a:ln>
            </p:spPr>
            <p:txBody>
              <a:bodyPr/>
              <a:lstStyle/>
              <a:p>
                <a:endParaRPr lang="zh-TW" altLang="en-US"/>
              </a:p>
            </p:txBody>
          </p:sp>
          <p:sp>
            <p:nvSpPr>
              <p:cNvPr id="12350" name="Line 62"/>
              <p:cNvSpPr>
                <a:spLocks noChangeAspect="1" noChangeShapeType="1"/>
              </p:cNvSpPr>
              <p:nvPr/>
            </p:nvSpPr>
            <p:spPr bwMode="auto">
              <a:xfrm>
                <a:off x="4211638" y="5505450"/>
                <a:ext cx="112712" cy="3175"/>
              </a:xfrm>
              <a:prstGeom prst="line">
                <a:avLst/>
              </a:prstGeom>
              <a:noFill/>
              <a:ln w="7938">
                <a:solidFill>
                  <a:srgbClr val="000000"/>
                </a:solidFill>
                <a:round/>
                <a:headEnd/>
                <a:tailEnd/>
              </a:ln>
            </p:spPr>
            <p:txBody>
              <a:bodyPr/>
              <a:lstStyle/>
              <a:p>
                <a:endParaRPr lang="zh-TW" altLang="en-US"/>
              </a:p>
            </p:txBody>
          </p:sp>
          <p:sp>
            <p:nvSpPr>
              <p:cNvPr id="12351" name="Line 63"/>
              <p:cNvSpPr>
                <a:spLocks noChangeAspect="1" noChangeShapeType="1"/>
              </p:cNvSpPr>
              <p:nvPr/>
            </p:nvSpPr>
            <p:spPr bwMode="auto">
              <a:xfrm>
                <a:off x="4360863" y="5505450"/>
                <a:ext cx="58737" cy="3175"/>
              </a:xfrm>
              <a:prstGeom prst="line">
                <a:avLst/>
              </a:prstGeom>
              <a:noFill/>
              <a:ln w="7938">
                <a:solidFill>
                  <a:srgbClr val="000000"/>
                </a:solidFill>
                <a:round/>
                <a:headEnd/>
                <a:tailEnd/>
              </a:ln>
            </p:spPr>
            <p:txBody>
              <a:bodyPr/>
              <a:lstStyle/>
              <a:p>
                <a:endParaRPr lang="zh-TW" altLang="en-US"/>
              </a:p>
            </p:txBody>
          </p:sp>
          <p:sp>
            <p:nvSpPr>
              <p:cNvPr id="12352" name="Line 64"/>
              <p:cNvSpPr>
                <a:spLocks noChangeAspect="1" noChangeShapeType="1"/>
              </p:cNvSpPr>
              <p:nvPr/>
            </p:nvSpPr>
            <p:spPr bwMode="auto">
              <a:xfrm flipV="1">
                <a:off x="4416425" y="5865813"/>
                <a:ext cx="1588" cy="92075"/>
              </a:xfrm>
              <a:prstGeom prst="line">
                <a:avLst/>
              </a:prstGeom>
              <a:noFill/>
              <a:ln w="7938">
                <a:solidFill>
                  <a:srgbClr val="000000"/>
                </a:solidFill>
                <a:round/>
                <a:headEnd/>
                <a:tailEnd/>
              </a:ln>
            </p:spPr>
            <p:txBody>
              <a:bodyPr/>
              <a:lstStyle/>
              <a:p>
                <a:endParaRPr lang="zh-TW" altLang="en-US"/>
              </a:p>
            </p:txBody>
          </p:sp>
          <p:sp>
            <p:nvSpPr>
              <p:cNvPr id="12353" name="Line 65"/>
              <p:cNvSpPr>
                <a:spLocks noChangeAspect="1" noChangeShapeType="1"/>
              </p:cNvSpPr>
              <p:nvPr/>
            </p:nvSpPr>
            <p:spPr bwMode="auto">
              <a:xfrm flipV="1">
                <a:off x="4416425" y="5737225"/>
                <a:ext cx="1588" cy="92075"/>
              </a:xfrm>
              <a:prstGeom prst="line">
                <a:avLst/>
              </a:prstGeom>
              <a:noFill/>
              <a:ln w="7938">
                <a:solidFill>
                  <a:srgbClr val="000000"/>
                </a:solidFill>
                <a:round/>
                <a:headEnd/>
                <a:tailEnd/>
              </a:ln>
            </p:spPr>
            <p:txBody>
              <a:bodyPr/>
              <a:lstStyle/>
              <a:p>
                <a:endParaRPr lang="zh-TW" altLang="en-US"/>
              </a:p>
            </p:txBody>
          </p:sp>
          <p:sp>
            <p:nvSpPr>
              <p:cNvPr id="12354" name="Line 66"/>
              <p:cNvSpPr>
                <a:spLocks noChangeAspect="1" noChangeShapeType="1"/>
              </p:cNvSpPr>
              <p:nvPr/>
            </p:nvSpPr>
            <p:spPr bwMode="auto">
              <a:xfrm flipV="1">
                <a:off x="4416425" y="5607050"/>
                <a:ext cx="1588" cy="92075"/>
              </a:xfrm>
              <a:prstGeom prst="line">
                <a:avLst/>
              </a:prstGeom>
              <a:noFill/>
              <a:ln w="7938">
                <a:solidFill>
                  <a:srgbClr val="000000"/>
                </a:solidFill>
                <a:round/>
                <a:headEnd/>
                <a:tailEnd/>
              </a:ln>
            </p:spPr>
            <p:txBody>
              <a:bodyPr/>
              <a:lstStyle/>
              <a:p>
                <a:endParaRPr lang="zh-TW" altLang="en-US"/>
              </a:p>
            </p:txBody>
          </p:sp>
          <p:sp>
            <p:nvSpPr>
              <p:cNvPr id="12355" name="Line 67"/>
              <p:cNvSpPr>
                <a:spLocks noChangeAspect="1" noChangeShapeType="1"/>
              </p:cNvSpPr>
              <p:nvPr/>
            </p:nvSpPr>
            <p:spPr bwMode="auto">
              <a:xfrm flipV="1">
                <a:off x="4416425" y="5514975"/>
                <a:ext cx="1588" cy="57150"/>
              </a:xfrm>
              <a:prstGeom prst="line">
                <a:avLst/>
              </a:prstGeom>
              <a:noFill/>
              <a:ln w="7938">
                <a:solidFill>
                  <a:srgbClr val="000000"/>
                </a:solidFill>
                <a:round/>
                <a:headEnd/>
                <a:tailEnd/>
              </a:ln>
            </p:spPr>
            <p:txBody>
              <a:bodyPr/>
              <a:lstStyle/>
              <a:p>
                <a:endParaRPr lang="zh-TW" altLang="en-US"/>
              </a:p>
            </p:txBody>
          </p:sp>
          <p:sp>
            <p:nvSpPr>
              <p:cNvPr id="12356" name="Line 68"/>
              <p:cNvSpPr>
                <a:spLocks noChangeAspect="1" noChangeShapeType="1"/>
              </p:cNvSpPr>
              <p:nvPr/>
            </p:nvSpPr>
            <p:spPr bwMode="auto">
              <a:xfrm flipV="1">
                <a:off x="3978275" y="5865813"/>
                <a:ext cx="1588" cy="92075"/>
              </a:xfrm>
              <a:prstGeom prst="line">
                <a:avLst/>
              </a:prstGeom>
              <a:noFill/>
              <a:ln w="7938">
                <a:solidFill>
                  <a:srgbClr val="000000"/>
                </a:solidFill>
                <a:round/>
                <a:headEnd/>
                <a:tailEnd/>
              </a:ln>
            </p:spPr>
            <p:txBody>
              <a:bodyPr/>
              <a:lstStyle/>
              <a:p>
                <a:endParaRPr lang="zh-TW" altLang="en-US"/>
              </a:p>
            </p:txBody>
          </p:sp>
          <p:sp>
            <p:nvSpPr>
              <p:cNvPr id="12357" name="Line 69"/>
              <p:cNvSpPr>
                <a:spLocks noChangeAspect="1" noChangeShapeType="1"/>
              </p:cNvSpPr>
              <p:nvPr/>
            </p:nvSpPr>
            <p:spPr bwMode="auto">
              <a:xfrm flipV="1">
                <a:off x="3978275" y="5737225"/>
                <a:ext cx="1588" cy="92075"/>
              </a:xfrm>
              <a:prstGeom prst="line">
                <a:avLst/>
              </a:prstGeom>
              <a:noFill/>
              <a:ln w="7938">
                <a:solidFill>
                  <a:srgbClr val="000000"/>
                </a:solidFill>
                <a:round/>
                <a:headEnd/>
                <a:tailEnd/>
              </a:ln>
            </p:spPr>
            <p:txBody>
              <a:bodyPr/>
              <a:lstStyle/>
              <a:p>
                <a:endParaRPr lang="zh-TW" altLang="en-US"/>
              </a:p>
            </p:txBody>
          </p:sp>
          <p:sp>
            <p:nvSpPr>
              <p:cNvPr id="12358" name="Line 70"/>
              <p:cNvSpPr>
                <a:spLocks noChangeAspect="1" noChangeShapeType="1"/>
              </p:cNvSpPr>
              <p:nvPr/>
            </p:nvSpPr>
            <p:spPr bwMode="auto">
              <a:xfrm flipV="1">
                <a:off x="3978275" y="5607050"/>
                <a:ext cx="1588" cy="92075"/>
              </a:xfrm>
              <a:prstGeom prst="line">
                <a:avLst/>
              </a:prstGeom>
              <a:noFill/>
              <a:ln w="7938">
                <a:solidFill>
                  <a:srgbClr val="000000"/>
                </a:solidFill>
                <a:round/>
                <a:headEnd/>
                <a:tailEnd/>
              </a:ln>
            </p:spPr>
            <p:txBody>
              <a:bodyPr/>
              <a:lstStyle/>
              <a:p>
                <a:endParaRPr lang="zh-TW" altLang="en-US"/>
              </a:p>
            </p:txBody>
          </p:sp>
          <p:sp>
            <p:nvSpPr>
              <p:cNvPr id="12359" name="Line 71"/>
              <p:cNvSpPr>
                <a:spLocks noChangeAspect="1" noChangeShapeType="1"/>
              </p:cNvSpPr>
              <p:nvPr/>
            </p:nvSpPr>
            <p:spPr bwMode="auto">
              <a:xfrm flipV="1">
                <a:off x="3978275" y="5505450"/>
                <a:ext cx="1588" cy="66675"/>
              </a:xfrm>
              <a:prstGeom prst="line">
                <a:avLst/>
              </a:prstGeom>
              <a:noFill/>
              <a:ln w="7938">
                <a:solidFill>
                  <a:srgbClr val="000000"/>
                </a:solidFill>
                <a:round/>
                <a:headEnd/>
                <a:tailEnd/>
              </a:ln>
            </p:spPr>
            <p:txBody>
              <a:bodyPr/>
              <a:lstStyle/>
              <a:p>
                <a:endParaRPr lang="zh-TW" altLang="en-US"/>
              </a:p>
            </p:txBody>
          </p:sp>
          <p:sp>
            <p:nvSpPr>
              <p:cNvPr id="12360" name="Line 72"/>
              <p:cNvSpPr>
                <a:spLocks noChangeAspect="1" noChangeShapeType="1"/>
              </p:cNvSpPr>
              <p:nvPr/>
            </p:nvSpPr>
            <p:spPr bwMode="auto">
              <a:xfrm flipH="1">
                <a:off x="3659188" y="5243513"/>
                <a:ext cx="109537" cy="1587"/>
              </a:xfrm>
              <a:prstGeom prst="line">
                <a:avLst/>
              </a:prstGeom>
              <a:noFill/>
              <a:ln w="7938">
                <a:solidFill>
                  <a:srgbClr val="000000"/>
                </a:solidFill>
                <a:round/>
                <a:headEnd/>
                <a:tailEnd/>
              </a:ln>
            </p:spPr>
            <p:txBody>
              <a:bodyPr/>
              <a:lstStyle/>
              <a:p>
                <a:endParaRPr lang="zh-TW" altLang="en-US"/>
              </a:p>
            </p:txBody>
          </p:sp>
          <p:sp>
            <p:nvSpPr>
              <p:cNvPr id="12361" name="Line 73"/>
              <p:cNvSpPr>
                <a:spLocks noChangeAspect="1" noChangeShapeType="1"/>
              </p:cNvSpPr>
              <p:nvPr/>
            </p:nvSpPr>
            <p:spPr bwMode="auto">
              <a:xfrm flipH="1">
                <a:off x="3659188" y="5505450"/>
                <a:ext cx="109537" cy="3175"/>
              </a:xfrm>
              <a:prstGeom prst="line">
                <a:avLst/>
              </a:prstGeom>
              <a:noFill/>
              <a:ln w="7938">
                <a:solidFill>
                  <a:srgbClr val="000000"/>
                </a:solidFill>
                <a:round/>
                <a:headEnd/>
                <a:tailEnd/>
              </a:ln>
            </p:spPr>
            <p:txBody>
              <a:bodyPr/>
              <a:lstStyle/>
              <a:p>
                <a:endParaRPr lang="zh-TW" altLang="en-US"/>
              </a:p>
            </p:txBody>
          </p:sp>
          <p:sp>
            <p:nvSpPr>
              <p:cNvPr id="12538" name="Line 250"/>
              <p:cNvSpPr>
                <a:spLocks noChangeAspect="1" noChangeShapeType="1"/>
              </p:cNvSpPr>
              <p:nvPr/>
            </p:nvSpPr>
            <p:spPr bwMode="auto">
              <a:xfrm>
                <a:off x="3308350" y="5957888"/>
                <a:ext cx="466725" cy="1587"/>
              </a:xfrm>
              <a:prstGeom prst="line">
                <a:avLst/>
              </a:prstGeom>
              <a:noFill/>
              <a:ln w="15875">
                <a:solidFill>
                  <a:srgbClr val="000000"/>
                </a:solidFill>
                <a:round/>
                <a:headEnd/>
                <a:tailEnd/>
              </a:ln>
            </p:spPr>
            <p:txBody>
              <a:bodyPr/>
              <a:lstStyle/>
              <a:p>
                <a:endParaRPr lang="zh-TW" altLang="en-US"/>
              </a:p>
            </p:txBody>
          </p:sp>
          <p:sp>
            <p:nvSpPr>
              <p:cNvPr id="12563" name="Rectangle 275"/>
              <p:cNvSpPr>
                <a:spLocks noChangeArrowheads="1"/>
              </p:cNvSpPr>
              <p:nvPr/>
            </p:nvSpPr>
            <p:spPr bwMode="auto">
              <a:xfrm>
                <a:off x="4278313" y="5927725"/>
                <a:ext cx="285750"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L</a:t>
                </a:r>
              </a:p>
            </p:txBody>
          </p:sp>
          <p:sp>
            <p:nvSpPr>
              <p:cNvPr id="12564" name="Rectangle 276"/>
              <p:cNvSpPr>
                <a:spLocks noChangeArrowheads="1"/>
              </p:cNvSpPr>
              <p:nvPr/>
            </p:nvSpPr>
            <p:spPr bwMode="auto">
              <a:xfrm>
                <a:off x="3810000" y="5927725"/>
                <a:ext cx="282575" cy="244475"/>
              </a:xfrm>
              <a:prstGeom prst="rect">
                <a:avLst/>
              </a:prstGeom>
              <a:noFill/>
              <a:ln w="9525">
                <a:noFill/>
                <a:miter lim="800000"/>
                <a:headEnd/>
                <a:tailEnd/>
              </a:ln>
              <a:effectLst/>
            </p:spPr>
            <p:txBody>
              <a:bodyPr wrap="none">
                <a:spAutoFit/>
              </a:bodyPr>
              <a:lstStyle/>
              <a:p>
                <a:r>
                  <a:rPr lang="en-US" altLang="zh-TW" sz="1000" i="1">
                    <a:solidFill>
                      <a:schemeClr val="tx2"/>
                    </a:solidFill>
                    <a:ea typeface="新細明體" pitchFamily="18" charset="-120"/>
                    <a:cs typeface="Times New Roman" pitchFamily="18" charset="0"/>
                    <a:sym typeface="Symbol" pitchFamily="18" charset="2"/>
                  </a:rPr>
                  <a:t></a:t>
                </a:r>
                <a:r>
                  <a:rPr lang="en-US" altLang="zh-TW" sz="900" baseline="-30000">
                    <a:solidFill>
                      <a:schemeClr val="tx2"/>
                    </a:solidFill>
                    <a:ea typeface="新細明體" pitchFamily="18" charset="-120"/>
                    <a:cs typeface="Times New Roman" pitchFamily="18" charset="0"/>
                  </a:rPr>
                  <a:t>S</a:t>
                </a:r>
              </a:p>
            </p:txBody>
          </p:sp>
          <p:sp>
            <p:nvSpPr>
              <p:cNvPr id="12578" name="Rectangle 290"/>
              <p:cNvSpPr>
                <a:spLocks noChangeAspect="1" noChangeArrowheads="1"/>
              </p:cNvSpPr>
              <p:nvPr/>
            </p:nvSpPr>
            <p:spPr bwMode="auto">
              <a:xfrm>
                <a:off x="3886200" y="4495800"/>
                <a:ext cx="1778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grpSp>
      </p:grpSp>
      <p:grpSp>
        <p:nvGrpSpPr>
          <p:cNvPr id="2" name="Group 1"/>
          <p:cNvGrpSpPr/>
          <p:nvPr/>
        </p:nvGrpSpPr>
        <p:grpSpPr>
          <a:xfrm>
            <a:off x="539552" y="398600"/>
            <a:ext cx="2616200" cy="1546225"/>
            <a:chOff x="3276600" y="914400"/>
            <a:chExt cx="2616200" cy="1546225"/>
          </a:xfrm>
        </p:grpSpPr>
        <p:sp>
          <p:nvSpPr>
            <p:cNvPr id="12507" name="Line 219"/>
            <p:cNvSpPr>
              <a:spLocks noChangeShapeType="1"/>
            </p:cNvSpPr>
            <p:nvPr/>
          </p:nvSpPr>
          <p:spPr bwMode="auto">
            <a:xfrm>
              <a:off x="5041900" y="1165225"/>
              <a:ext cx="1588" cy="1588"/>
            </a:xfrm>
            <a:prstGeom prst="line">
              <a:avLst/>
            </a:prstGeom>
            <a:noFill/>
            <a:ln w="9525">
              <a:noFill/>
              <a:round/>
              <a:headEnd/>
              <a:tailEnd/>
            </a:ln>
          </p:spPr>
          <p:txBody>
            <a:bodyPr/>
            <a:lstStyle/>
            <a:p>
              <a:endParaRPr lang="zh-TW" altLang="en-US"/>
            </a:p>
          </p:txBody>
        </p:sp>
        <p:sp>
          <p:nvSpPr>
            <p:cNvPr id="12510" name="Line 222"/>
            <p:cNvSpPr>
              <a:spLocks noChangeShapeType="1"/>
            </p:cNvSpPr>
            <p:nvPr/>
          </p:nvSpPr>
          <p:spPr bwMode="auto">
            <a:xfrm>
              <a:off x="5041900" y="1958975"/>
              <a:ext cx="1588" cy="1588"/>
            </a:xfrm>
            <a:prstGeom prst="line">
              <a:avLst/>
            </a:prstGeom>
            <a:noFill/>
            <a:ln w="9525">
              <a:noFill/>
              <a:round/>
              <a:headEnd/>
              <a:tailEnd/>
            </a:ln>
          </p:spPr>
          <p:txBody>
            <a:bodyPr/>
            <a:lstStyle/>
            <a:p>
              <a:endParaRPr lang="zh-TW" altLang="en-US"/>
            </a:p>
          </p:txBody>
        </p:sp>
        <p:sp>
          <p:nvSpPr>
            <p:cNvPr id="12513" name="Line 225"/>
            <p:cNvSpPr>
              <a:spLocks noChangeShapeType="1"/>
            </p:cNvSpPr>
            <p:nvPr/>
          </p:nvSpPr>
          <p:spPr bwMode="auto">
            <a:xfrm>
              <a:off x="3440113" y="1165225"/>
              <a:ext cx="1587" cy="1588"/>
            </a:xfrm>
            <a:prstGeom prst="line">
              <a:avLst/>
            </a:prstGeom>
            <a:noFill/>
            <a:ln w="9525">
              <a:noFill/>
              <a:round/>
              <a:headEnd/>
              <a:tailEnd/>
            </a:ln>
          </p:spPr>
          <p:txBody>
            <a:bodyPr/>
            <a:lstStyle/>
            <a:p>
              <a:endParaRPr lang="zh-TW" altLang="en-US"/>
            </a:p>
          </p:txBody>
        </p:sp>
        <p:sp>
          <p:nvSpPr>
            <p:cNvPr id="12516" name="Line 228"/>
            <p:cNvSpPr>
              <a:spLocks noChangeShapeType="1"/>
            </p:cNvSpPr>
            <p:nvPr/>
          </p:nvSpPr>
          <p:spPr bwMode="auto">
            <a:xfrm>
              <a:off x="3440113" y="1958975"/>
              <a:ext cx="1587" cy="1588"/>
            </a:xfrm>
            <a:prstGeom prst="line">
              <a:avLst/>
            </a:prstGeom>
            <a:noFill/>
            <a:ln w="9525">
              <a:noFill/>
              <a:round/>
              <a:headEnd/>
              <a:tailEnd/>
            </a:ln>
          </p:spPr>
          <p:txBody>
            <a:bodyPr/>
            <a:lstStyle/>
            <a:p>
              <a:endParaRPr lang="zh-TW" altLang="en-US"/>
            </a:p>
          </p:txBody>
        </p:sp>
        <p:sp>
          <p:nvSpPr>
            <p:cNvPr id="12519" name="Line 231"/>
            <p:cNvSpPr>
              <a:spLocks noChangeShapeType="1"/>
            </p:cNvSpPr>
            <p:nvPr/>
          </p:nvSpPr>
          <p:spPr bwMode="auto">
            <a:xfrm>
              <a:off x="5616575" y="1165225"/>
              <a:ext cx="1588" cy="1588"/>
            </a:xfrm>
            <a:prstGeom prst="line">
              <a:avLst/>
            </a:prstGeom>
            <a:noFill/>
            <a:ln w="9525">
              <a:noFill/>
              <a:round/>
              <a:headEnd/>
              <a:tailEnd/>
            </a:ln>
          </p:spPr>
          <p:txBody>
            <a:bodyPr/>
            <a:lstStyle/>
            <a:p>
              <a:endParaRPr lang="zh-TW" altLang="en-US"/>
            </a:p>
          </p:txBody>
        </p:sp>
        <p:sp>
          <p:nvSpPr>
            <p:cNvPr id="12522" name="Line 234"/>
            <p:cNvSpPr>
              <a:spLocks noChangeShapeType="1"/>
            </p:cNvSpPr>
            <p:nvPr/>
          </p:nvSpPr>
          <p:spPr bwMode="auto">
            <a:xfrm>
              <a:off x="5616575" y="1958975"/>
              <a:ext cx="1588" cy="1588"/>
            </a:xfrm>
            <a:prstGeom prst="line">
              <a:avLst/>
            </a:prstGeom>
            <a:noFill/>
            <a:ln w="9525">
              <a:noFill/>
              <a:round/>
              <a:headEnd/>
              <a:tailEnd/>
            </a:ln>
          </p:spPr>
          <p:txBody>
            <a:bodyPr/>
            <a:lstStyle/>
            <a:p>
              <a:endParaRPr lang="zh-TW" altLang="en-US"/>
            </a:p>
          </p:txBody>
        </p:sp>
        <p:sp>
          <p:nvSpPr>
            <p:cNvPr id="12483" name="Rectangle 195"/>
            <p:cNvSpPr>
              <a:spLocks noChangeAspect="1" noChangeArrowheads="1"/>
            </p:cNvSpPr>
            <p:nvPr/>
          </p:nvSpPr>
          <p:spPr bwMode="auto">
            <a:xfrm>
              <a:off x="3300413" y="2308225"/>
              <a:ext cx="1428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(a)</a:t>
              </a:r>
              <a:endParaRPr lang="en-US" altLang="zh-TW" sz="1000">
                <a:ea typeface="新細明體" pitchFamily="18" charset="-120"/>
              </a:endParaRPr>
            </a:p>
          </p:txBody>
        </p:sp>
        <p:sp>
          <p:nvSpPr>
            <p:cNvPr id="12485" name="Rectangle 197"/>
            <p:cNvSpPr>
              <a:spLocks noChangeAspect="1" noChangeArrowheads="1"/>
            </p:cNvSpPr>
            <p:nvPr/>
          </p:nvSpPr>
          <p:spPr bwMode="auto">
            <a:xfrm>
              <a:off x="4892675" y="1658938"/>
              <a:ext cx="84138"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C</a:t>
              </a:r>
              <a:endParaRPr lang="en-US" altLang="zh-TW" sz="1000">
                <a:ea typeface="新細明體" pitchFamily="18" charset="-120"/>
              </a:endParaRPr>
            </a:p>
          </p:txBody>
        </p:sp>
        <p:sp>
          <p:nvSpPr>
            <p:cNvPr id="12486" name="Rectangle 198"/>
            <p:cNvSpPr>
              <a:spLocks noChangeAspect="1" noChangeArrowheads="1"/>
            </p:cNvSpPr>
            <p:nvPr/>
          </p:nvSpPr>
          <p:spPr bwMode="auto">
            <a:xfrm>
              <a:off x="3332163" y="1303338"/>
              <a:ext cx="65087" cy="136525"/>
            </a:xfrm>
            <a:prstGeom prst="rect">
              <a:avLst/>
            </a:prstGeom>
            <a:noFill/>
            <a:ln w="9525">
              <a:noFill/>
              <a:miter lim="800000"/>
              <a:headEnd/>
              <a:tailEnd/>
            </a:ln>
          </p:spPr>
          <p:txBody>
            <a:bodyPr wrap="none" lIns="0" tIns="0" rIns="0" bIns="0">
              <a:spAutoFit/>
            </a:bodyPr>
            <a:lstStyle/>
            <a:p>
              <a:r>
                <a:rPr lang="en-US" altLang="zh-TW" sz="900">
                  <a:solidFill>
                    <a:srgbClr val="000000"/>
                  </a:solidFill>
                  <a:ea typeface="新細明體" pitchFamily="18" charset="-120"/>
                </a:rPr>
                <a:t>+</a:t>
              </a:r>
              <a:endParaRPr lang="en-US" altLang="zh-TW" sz="2400">
                <a:ea typeface="新細明體" pitchFamily="18" charset="-120"/>
              </a:endParaRPr>
            </a:p>
          </p:txBody>
        </p:sp>
        <p:sp>
          <p:nvSpPr>
            <p:cNvPr id="12487" name="Rectangle 199"/>
            <p:cNvSpPr>
              <a:spLocks noChangeAspect="1" noChangeArrowheads="1"/>
            </p:cNvSpPr>
            <p:nvPr/>
          </p:nvSpPr>
          <p:spPr bwMode="auto">
            <a:xfrm>
              <a:off x="3336925" y="1989138"/>
              <a:ext cx="63500" cy="136525"/>
            </a:xfrm>
            <a:prstGeom prst="rect">
              <a:avLst/>
            </a:prstGeom>
            <a:noFill/>
            <a:ln w="9525">
              <a:noFill/>
              <a:miter lim="800000"/>
              <a:headEnd/>
              <a:tailEnd/>
            </a:ln>
          </p:spPr>
          <p:txBody>
            <a:bodyPr wrap="none" lIns="0" tIns="0" rIns="0" bIns="0">
              <a:spAutoFit/>
            </a:bodyPr>
            <a:lstStyle/>
            <a:p>
              <a:r>
                <a:rPr lang="en-US" altLang="zh-TW" sz="900">
                  <a:solidFill>
                    <a:srgbClr val="000000"/>
                  </a:solidFill>
                  <a:latin typeface="Symbol" pitchFamily="18" charset="2"/>
                  <a:ea typeface="新細明體" pitchFamily="18" charset="-120"/>
                </a:rPr>
                <a:t>-</a:t>
              </a:r>
              <a:endParaRPr lang="en-US" altLang="zh-TW" sz="2400">
                <a:latin typeface="Symbol" pitchFamily="18" charset="2"/>
                <a:ea typeface="新細明體" pitchFamily="18" charset="-120"/>
              </a:endParaRPr>
            </a:p>
          </p:txBody>
        </p:sp>
        <p:sp>
          <p:nvSpPr>
            <p:cNvPr id="12488" name="Rectangle 200"/>
            <p:cNvSpPr>
              <a:spLocks noChangeAspect="1" noChangeArrowheads="1"/>
            </p:cNvSpPr>
            <p:nvPr/>
          </p:nvSpPr>
          <p:spPr bwMode="auto">
            <a:xfrm>
              <a:off x="5762625" y="1303338"/>
              <a:ext cx="65088" cy="136525"/>
            </a:xfrm>
            <a:prstGeom prst="rect">
              <a:avLst/>
            </a:prstGeom>
            <a:noFill/>
            <a:ln w="9525">
              <a:noFill/>
              <a:miter lim="800000"/>
              <a:headEnd/>
              <a:tailEnd/>
            </a:ln>
          </p:spPr>
          <p:txBody>
            <a:bodyPr wrap="none" lIns="0" tIns="0" rIns="0" bIns="0">
              <a:spAutoFit/>
            </a:bodyPr>
            <a:lstStyle/>
            <a:p>
              <a:r>
                <a:rPr lang="en-US" altLang="zh-TW" sz="900">
                  <a:solidFill>
                    <a:srgbClr val="000000"/>
                  </a:solidFill>
                  <a:ea typeface="新細明體" pitchFamily="18" charset="-120"/>
                </a:rPr>
                <a:t>+</a:t>
              </a:r>
              <a:endParaRPr lang="en-US" altLang="zh-TW" sz="2400">
                <a:ea typeface="新細明體" pitchFamily="18" charset="-120"/>
              </a:endParaRPr>
            </a:p>
          </p:txBody>
        </p:sp>
        <p:sp>
          <p:nvSpPr>
            <p:cNvPr id="12489" name="Rectangle 201"/>
            <p:cNvSpPr>
              <a:spLocks noChangeAspect="1" noChangeArrowheads="1"/>
            </p:cNvSpPr>
            <p:nvPr/>
          </p:nvSpPr>
          <p:spPr bwMode="auto">
            <a:xfrm>
              <a:off x="5764213" y="1989138"/>
              <a:ext cx="63500" cy="136525"/>
            </a:xfrm>
            <a:prstGeom prst="rect">
              <a:avLst/>
            </a:prstGeom>
            <a:noFill/>
            <a:ln w="9525">
              <a:noFill/>
              <a:miter lim="800000"/>
              <a:headEnd/>
              <a:tailEnd/>
            </a:ln>
          </p:spPr>
          <p:txBody>
            <a:bodyPr wrap="none" lIns="0" tIns="0" rIns="0" bIns="0">
              <a:spAutoFit/>
            </a:bodyPr>
            <a:lstStyle/>
            <a:p>
              <a:r>
                <a:rPr lang="en-US" altLang="zh-TW" sz="900">
                  <a:solidFill>
                    <a:srgbClr val="000000"/>
                  </a:solidFill>
                  <a:latin typeface="Symbol" pitchFamily="18" charset="2"/>
                  <a:ea typeface="新細明體" pitchFamily="18" charset="-120"/>
                </a:rPr>
                <a:t>-</a:t>
              </a:r>
              <a:endParaRPr lang="en-US" altLang="zh-TW" sz="2400">
                <a:latin typeface="Symbol" pitchFamily="18" charset="2"/>
                <a:ea typeface="新細明體" pitchFamily="18" charset="-120"/>
              </a:endParaRPr>
            </a:p>
          </p:txBody>
        </p:sp>
        <p:sp>
          <p:nvSpPr>
            <p:cNvPr id="12496" name="Rectangle 208"/>
            <p:cNvSpPr>
              <a:spLocks noChangeAspect="1" noChangeArrowheads="1"/>
            </p:cNvSpPr>
            <p:nvPr/>
          </p:nvSpPr>
          <p:spPr bwMode="auto">
            <a:xfrm>
              <a:off x="5715000" y="1676400"/>
              <a:ext cx="1778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sp>
          <p:nvSpPr>
            <p:cNvPr id="12500" name="Line 212"/>
            <p:cNvSpPr>
              <a:spLocks noChangeAspect="1" noChangeShapeType="1"/>
            </p:cNvSpPr>
            <p:nvPr/>
          </p:nvSpPr>
          <p:spPr bwMode="auto">
            <a:xfrm>
              <a:off x="3386138" y="2170113"/>
              <a:ext cx="2401887" cy="1587"/>
            </a:xfrm>
            <a:prstGeom prst="line">
              <a:avLst/>
            </a:prstGeom>
            <a:noFill/>
            <a:ln w="7938">
              <a:solidFill>
                <a:srgbClr val="000000"/>
              </a:solidFill>
              <a:round/>
              <a:headEnd/>
              <a:tailEnd/>
            </a:ln>
          </p:spPr>
          <p:txBody>
            <a:bodyPr/>
            <a:lstStyle/>
            <a:p>
              <a:endParaRPr lang="zh-TW" altLang="en-US"/>
            </a:p>
          </p:txBody>
        </p:sp>
        <p:sp>
          <p:nvSpPr>
            <p:cNvPr id="12501" name="Line 213"/>
            <p:cNvSpPr>
              <a:spLocks noChangeAspect="1" noChangeShapeType="1"/>
            </p:cNvSpPr>
            <p:nvPr/>
          </p:nvSpPr>
          <p:spPr bwMode="auto">
            <a:xfrm>
              <a:off x="5160963" y="1751013"/>
              <a:ext cx="1587" cy="401637"/>
            </a:xfrm>
            <a:prstGeom prst="line">
              <a:avLst/>
            </a:prstGeom>
            <a:noFill/>
            <a:ln w="7938">
              <a:solidFill>
                <a:srgbClr val="000000"/>
              </a:solidFill>
              <a:round/>
              <a:headEnd/>
              <a:tailEnd/>
            </a:ln>
          </p:spPr>
          <p:txBody>
            <a:bodyPr/>
            <a:lstStyle/>
            <a:p>
              <a:endParaRPr lang="zh-TW" altLang="en-US"/>
            </a:p>
          </p:txBody>
        </p:sp>
        <p:sp>
          <p:nvSpPr>
            <p:cNvPr id="12502" name="Line 214"/>
            <p:cNvSpPr>
              <a:spLocks noChangeAspect="1" noChangeShapeType="1"/>
            </p:cNvSpPr>
            <p:nvPr/>
          </p:nvSpPr>
          <p:spPr bwMode="auto">
            <a:xfrm>
              <a:off x="5160963" y="1298575"/>
              <a:ext cx="1587" cy="396875"/>
            </a:xfrm>
            <a:prstGeom prst="line">
              <a:avLst/>
            </a:prstGeom>
            <a:noFill/>
            <a:ln w="7938">
              <a:solidFill>
                <a:srgbClr val="000000"/>
              </a:solidFill>
              <a:round/>
              <a:headEnd/>
              <a:tailEnd/>
            </a:ln>
          </p:spPr>
          <p:txBody>
            <a:bodyPr/>
            <a:lstStyle/>
            <a:p>
              <a:endParaRPr lang="zh-TW" altLang="en-US"/>
            </a:p>
          </p:txBody>
        </p:sp>
        <p:sp>
          <p:nvSpPr>
            <p:cNvPr id="12503" name="Freeform 215"/>
            <p:cNvSpPr>
              <a:spLocks noChangeAspect="1"/>
            </p:cNvSpPr>
            <p:nvPr/>
          </p:nvSpPr>
          <p:spPr bwMode="auto">
            <a:xfrm>
              <a:off x="3382963" y="1220788"/>
              <a:ext cx="2401887" cy="138112"/>
            </a:xfrm>
            <a:custGeom>
              <a:avLst/>
              <a:gdLst/>
              <a:ahLst/>
              <a:cxnLst>
                <a:cxn ang="0">
                  <a:pos x="0" y="36"/>
                </a:cxn>
                <a:cxn ang="0">
                  <a:pos x="367" y="36"/>
                </a:cxn>
                <a:cxn ang="0">
                  <a:pos x="385" y="0"/>
                </a:cxn>
                <a:cxn ang="0">
                  <a:pos x="424" y="78"/>
                </a:cxn>
                <a:cxn ang="0">
                  <a:pos x="463" y="0"/>
                </a:cxn>
                <a:cxn ang="0">
                  <a:pos x="502" y="78"/>
                </a:cxn>
                <a:cxn ang="0">
                  <a:pos x="541" y="0"/>
                </a:cxn>
                <a:cxn ang="0">
                  <a:pos x="562" y="36"/>
                </a:cxn>
                <a:cxn ang="0">
                  <a:pos x="1356" y="36"/>
                </a:cxn>
              </a:cxnLst>
              <a:rect l="0" t="0" r="r" b="b"/>
              <a:pathLst>
                <a:path w="1356" h="78">
                  <a:moveTo>
                    <a:pt x="0" y="36"/>
                  </a:moveTo>
                  <a:lnTo>
                    <a:pt x="367" y="36"/>
                  </a:lnTo>
                  <a:lnTo>
                    <a:pt x="385" y="0"/>
                  </a:lnTo>
                  <a:lnTo>
                    <a:pt x="424" y="78"/>
                  </a:lnTo>
                  <a:lnTo>
                    <a:pt x="463" y="0"/>
                  </a:lnTo>
                  <a:lnTo>
                    <a:pt x="502" y="78"/>
                  </a:lnTo>
                  <a:lnTo>
                    <a:pt x="541" y="0"/>
                  </a:lnTo>
                  <a:lnTo>
                    <a:pt x="562" y="36"/>
                  </a:lnTo>
                  <a:lnTo>
                    <a:pt x="1356" y="36"/>
                  </a:lnTo>
                </a:path>
              </a:pathLst>
            </a:custGeom>
            <a:noFill/>
            <a:ln w="7938">
              <a:solidFill>
                <a:srgbClr val="000000"/>
              </a:solidFill>
              <a:prstDash val="solid"/>
              <a:round/>
              <a:headEnd/>
              <a:tailEnd/>
            </a:ln>
          </p:spPr>
          <p:txBody>
            <a:bodyPr/>
            <a:lstStyle/>
            <a:p>
              <a:endParaRPr lang="zh-TW" altLang="en-US"/>
            </a:p>
          </p:txBody>
        </p:sp>
        <p:sp>
          <p:nvSpPr>
            <p:cNvPr id="12504" name="Freeform 216"/>
            <p:cNvSpPr>
              <a:spLocks noChangeAspect="1"/>
            </p:cNvSpPr>
            <p:nvPr/>
          </p:nvSpPr>
          <p:spPr bwMode="auto">
            <a:xfrm>
              <a:off x="5060950" y="1751013"/>
              <a:ext cx="198438" cy="22225"/>
            </a:xfrm>
            <a:custGeom>
              <a:avLst/>
              <a:gdLst/>
              <a:ahLst/>
              <a:cxnLst>
                <a:cxn ang="0">
                  <a:pos x="112" y="13"/>
                </a:cxn>
                <a:cxn ang="0">
                  <a:pos x="112" y="13"/>
                </a:cxn>
                <a:cxn ang="0">
                  <a:pos x="99" y="8"/>
                </a:cxn>
                <a:cxn ang="0">
                  <a:pos x="86" y="5"/>
                </a:cxn>
                <a:cxn ang="0">
                  <a:pos x="73" y="3"/>
                </a:cxn>
                <a:cxn ang="0">
                  <a:pos x="57" y="0"/>
                </a:cxn>
                <a:cxn ang="0">
                  <a:pos x="57" y="0"/>
                </a:cxn>
                <a:cxn ang="0">
                  <a:pos x="39" y="3"/>
                </a:cxn>
                <a:cxn ang="0">
                  <a:pos x="26" y="5"/>
                </a:cxn>
                <a:cxn ang="0">
                  <a:pos x="13" y="8"/>
                </a:cxn>
                <a:cxn ang="0">
                  <a:pos x="0" y="13"/>
                </a:cxn>
              </a:cxnLst>
              <a:rect l="0" t="0" r="r" b="b"/>
              <a:pathLst>
                <a:path w="112" h="13">
                  <a:moveTo>
                    <a:pt x="112" y="13"/>
                  </a:moveTo>
                  <a:lnTo>
                    <a:pt x="112" y="13"/>
                  </a:lnTo>
                  <a:lnTo>
                    <a:pt x="99" y="8"/>
                  </a:lnTo>
                  <a:lnTo>
                    <a:pt x="86" y="5"/>
                  </a:lnTo>
                  <a:lnTo>
                    <a:pt x="73" y="3"/>
                  </a:lnTo>
                  <a:lnTo>
                    <a:pt x="57" y="0"/>
                  </a:lnTo>
                  <a:lnTo>
                    <a:pt x="57" y="0"/>
                  </a:lnTo>
                  <a:lnTo>
                    <a:pt x="39" y="3"/>
                  </a:lnTo>
                  <a:lnTo>
                    <a:pt x="26" y="5"/>
                  </a:lnTo>
                  <a:lnTo>
                    <a:pt x="13" y="8"/>
                  </a:lnTo>
                  <a:lnTo>
                    <a:pt x="0" y="13"/>
                  </a:lnTo>
                </a:path>
              </a:pathLst>
            </a:custGeom>
            <a:noFill/>
            <a:ln w="7938">
              <a:solidFill>
                <a:srgbClr val="000000"/>
              </a:solidFill>
              <a:prstDash val="solid"/>
              <a:round/>
              <a:headEnd/>
              <a:tailEnd/>
            </a:ln>
          </p:spPr>
          <p:txBody>
            <a:bodyPr/>
            <a:lstStyle/>
            <a:p>
              <a:endParaRPr lang="zh-TW" altLang="en-US"/>
            </a:p>
          </p:txBody>
        </p:sp>
        <p:sp>
          <p:nvSpPr>
            <p:cNvPr id="12505" name="Line 217"/>
            <p:cNvSpPr>
              <a:spLocks noChangeAspect="1" noChangeShapeType="1"/>
            </p:cNvSpPr>
            <p:nvPr/>
          </p:nvSpPr>
          <p:spPr bwMode="auto">
            <a:xfrm>
              <a:off x="5060950" y="1695450"/>
              <a:ext cx="198438" cy="1588"/>
            </a:xfrm>
            <a:prstGeom prst="line">
              <a:avLst/>
            </a:prstGeom>
            <a:noFill/>
            <a:ln w="7938">
              <a:solidFill>
                <a:srgbClr val="000000"/>
              </a:solidFill>
              <a:round/>
              <a:headEnd/>
              <a:tailEnd/>
            </a:ln>
          </p:spPr>
          <p:txBody>
            <a:bodyPr/>
            <a:lstStyle/>
            <a:p>
              <a:endParaRPr lang="zh-TW" altLang="en-US"/>
            </a:p>
          </p:txBody>
        </p:sp>
        <p:sp>
          <p:nvSpPr>
            <p:cNvPr id="12506" name="Freeform 218"/>
            <p:cNvSpPr>
              <a:spLocks noChangeAspect="1"/>
            </p:cNvSpPr>
            <p:nvPr/>
          </p:nvSpPr>
          <p:spPr bwMode="auto">
            <a:xfrm>
              <a:off x="5129213" y="1252538"/>
              <a:ext cx="66675" cy="65087"/>
            </a:xfrm>
            <a:custGeom>
              <a:avLst/>
              <a:gdLst/>
              <a:ahLst/>
              <a:cxnLst>
                <a:cxn ang="0">
                  <a:pos x="18" y="37"/>
                </a:cxn>
                <a:cxn ang="0">
                  <a:pos x="18" y="37"/>
                </a:cxn>
                <a:cxn ang="0">
                  <a:pos x="24" y="37"/>
                </a:cxn>
                <a:cxn ang="0">
                  <a:pos x="29" y="31"/>
                </a:cxn>
                <a:cxn ang="0">
                  <a:pos x="34" y="26"/>
                </a:cxn>
                <a:cxn ang="0">
                  <a:pos x="37" y="18"/>
                </a:cxn>
                <a:cxn ang="0">
                  <a:pos x="37" y="18"/>
                </a:cxn>
                <a:cxn ang="0">
                  <a:pos x="34" y="13"/>
                </a:cxn>
                <a:cxn ang="0">
                  <a:pos x="29" y="5"/>
                </a:cxn>
                <a:cxn ang="0">
                  <a:pos x="24" y="3"/>
                </a:cxn>
                <a:cxn ang="0">
                  <a:pos x="18" y="0"/>
                </a:cxn>
                <a:cxn ang="0">
                  <a:pos x="18" y="0"/>
                </a:cxn>
                <a:cxn ang="0">
                  <a:pos x="11" y="3"/>
                </a:cxn>
                <a:cxn ang="0">
                  <a:pos x="5" y="5"/>
                </a:cxn>
                <a:cxn ang="0">
                  <a:pos x="0" y="13"/>
                </a:cxn>
                <a:cxn ang="0">
                  <a:pos x="0" y="18"/>
                </a:cxn>
                <a:cxn ang="0">
                  <a:pos x="0" y="18"/>
                </a:cxn>
                <a:cxn ang="0">
                  <a:pos x="0" y="26"/>
                </a:cxn>
                <a:cxn ang="0">
                  <a:pos x="5" y="31"/>
                </a:cxn>
                <a:cxn ang="0">
                  <a:pos x="11" y="37"/>
                </a:cxn>
                <a:cxn ang="0">
                  <a:pos x="18" y="37"/>
                </a:cxn>
                <a:cxn ang="0">
                  <a:pos x="18" y="37"/>
                </a:cxn>
              </a:cxnLst>
              <a:rect l="0" t="0" r="r" b="b"/>
              <a:pathLst>
                <a:path w="37" h="37">
                  <a:moveTo>
                    <a:pt x="18" y="37"/>
                  </a:moveTo>
                  <a:lnTo>
                    <a:pt x="18" y="37"/>
                  </a:lnTo>
                  <a:lnTo>
                    <a:pt x="24" y="37"/>
                  </a:lnTo>
                  <a:lnTo>
                    <a:pt x="29" y="31"/>
                  </a:lnTo>
                  <a:lnTo>
                    <a:pt x="34" y="26"/>
                  </a:lnTo>
                  <a:lnTo>
                    <a:pt x="37" y="18"/>
                  </a:lnTo>
                  <a:lnTo>
                    <a:pt x="37" y="18"/>
                  </a:lnTo>
                  <a:lnTo>
                    <a:pt x="34" y="13"/>
                  </a:lnTo>
                  <a:lnTo>
                    <a:pt x="29" y="5"/>
                  </a:lnTo>
                  <a:lnTo>
                    <a:pt x="24" y="3"/>
                  </a:lnTo>
                  <a:lnTo>
                    <a:pt x="18" y="0"/>
                  </a:lnTo>
                  <a:lnTo>
                    <a:pt x="18" y="0"/>
                  </a:lnTo>
                  <a:lnTo>
                    <a:pt x="11" y="3"/>
                  </a:lnTo>
                  <a:lnTo>
                    <a:pt x="5" y="5"/>
                  </a:lnTo>
                  <a:lnTo>
                    <a:pt x="0" y="13"/>
                  </a:lnTo>
                  <a:lnTo>
                    <a:pt x="0" y="18"/>
                  </a:lnTo>
                  <a:lnTo>
                    <a:pt x="0" y="18"/>
                  </a:lnTo>
                  <a:lnTo>
                    <a:pt x="0" y="26"/>
                  </a:lnTo>
                  <a:lnTo>
                    <a:pt x="5" y="31"/>
                  </a:lnTo>
                  <a:lnTo>
                    <a:pt x="11" y="37"/>
                  </a:lnTo>
                  <a:lnTo>
                    <a:pt x="18" y="37"/>
                  </a:lnTo>
                  <a:lnTo>
                    <a:pt x="18" y="37"/>
                  </a:lnTo>
                  <a:close/>
                </a:path>
              </a:pathLst>
            </a:custGeom>
            <a:solidFill>
              <a:srgbClr val="000000"/>
            </a:solidFill>
            <a:ln w="4763">
              <a:solidFill>
                <a:srgbClr val="000000"/>
              </a:solidFill>
              <a:prstDash val="solid"/>
              <a:round/>
              <a:headEnd/>
              <a:tailEnd/>
            </a:ln>
          </p:spPr>
          <p:txBody>
            <a:bodyPr/>
            <a:lstStyle/>
            <a:p>
              <a:endParaRPr lang="zh-TW" altLang="en-US"/>
            </a:p>
          </p:txBody>
        </p:sp>
        <p:sp>
          <p:nvSpPr>
            <p:cNvPr id="12508" name="Line 220"/>
            <p:cNvSpPr>
              <a:spLocks noChangeAspect="1" noChangeShapeType="1"/>
            </p:cNvSpPr>
            <p:nvPr/>
          </p:nvSpPr>
          <p:spPr bwMode="auto">
            <a:xfrm>
              <a:off x="5160963" y="1284288"/>
              <a:ext cx="1587" cy="1587"/>
            </a:xfrm>
            <a:prstGeom prst="line">
              <a:avLst/>
            </a:prstGeom>
            <a:noFill/>
            <a:ln w="4763">
              <a:solidFill>
                <a:srgbClr val="000000"/>
              </a:solidFill>
              <a:round/>
              <a:headEnd/>
              <a:tailEnd/>
            </a:ln>
          </p:spPr>
          <p:txBody>
            <a:bodyPr/>
            <a:lstStyle/>
            <a:p>
              <a:endParaRPr lang="zh-TW" altLang="en-US"/>
            </a:p>
          </p:txBody>
        </p:sp>
        <p:sp>
          <p:nvSpPr>
            <p:cNvPr id="12509" name="Freeform 221"/>
            <p:cNvSpPr>
              <a:spLocks noChangeAspect="1"/>
            </p:cNvSpPr>
            <p:nvPr/>
          </p:nvSpPr>
          <p:spPr bwMode="auto">
            <a:xfrm>
              <a:off x="5129213" y="2138363"/>
              <a:ext cx="66675" cy="63500"/>
            </a:xfrm>
            <a:custGeom>
              <a:avLst/>
              <a:gdLst/>
              <a:ahLst/>
              <a:cxnLst>
                <a:cxn ang="0">
                  <a:pos x="18" y="36"/>
                </a:cxn>
                <a:cxn ang="0">
                  <a:pos x="18" y="36"/>
                </a:cxn>
                <a:cxn ang="0">
                  <a:pos x="24" y="36"/>
                </a:cxn>
                <a:cxn ang="0">
                  <a:pos x="29" y="31"/>
                </a:cxn>
                <a:cxn ang="0">
                  <a:pos x="34" y="26"/>
                </a:cxn>
                <a:cxn ang="0">
                  <a:pos x="37" y="18"/>
                </a:cxn>
                <a:cxn ang="0">
                  <a:pos x="37" y="18"/>
                </a:cxn>
                <a:cxn ang="0">
                  <a:pos x="34" y="13"/>
                </a:cxn>
                <a:cxn ang="0">
                  <a:pos x="29" y="5"/>
                </a:cxn>
                <a:cxn ang="0">
                  <a:pos x="24" y="3"/>
                </a:cxn>
                <a:cxn ang="0">
                  <a:pos x="18" y="0"/>
                </a:cxn>
                <a:cxn ang="0">
                  <a:pos x="18" y="0"/>
                </a:cxn>
                <a:cxn ang="0">
                  <a:pos x="11" y="3"/>
                </a:cxn>
                <a:cxn ang="0">
                  <a:pos x="5" y="5"/>
                </a:cxn>
                <a:cxn ang="0">
                  <a:pos x="0" y="13"/>
                </a:cxn>
                <a:cxn ang="0">
                  <a:pos x="0" y="18"/>
                </a:cxn>
                <a:cxn ang="0">
                  <a:pos x="0" y="18"/>
                </a:cxn>
                <a:cxn ang="0">
                  <a:pos x="0" y="26"/>
                </a:cxn>
                <a:cxn ang="0">
                  <a:pos x="5" y="31"/>
                </a:cxn>
                <a:cxn ang="0">
                  <a:pos x="11" y="36"/>
                </a:cxn>
                <a:cxn ang="0">
                  <a:pos x="18" y="36"/>
                </a:cxn>
                <a:cxn ang="0">
                  <a:pos x="18" y="36"/>
                </a:cxn>
              </a:cxnLst>
              <a:rect l="0" t="0" r="r" b="b"/>
              <a:pathLst>
                <a:path w="37" h="36">
                  <a:moveTo>
                    <a:pt x="18" y="36"/>
                  </a:moveTo>
                  <a:lnTo>
                    <a:pt x="18" y="36"/>
                  </a:lnTo>
                  <a:lnTo>
                    <a:pt x="24" y="36"/>
                  </a:lnTo>
                  <a:lnTo>
                    <a:pt x="29" y="31"/>
                  </a:lnTo>
                  <a:lnTo>
                    <a:pt x="34" y="26"/>
                  </a:lnTo>
                  <a:lnTo>
                    <a:pt x="37" y="18"/>
                  </a:lnTo>
                  <a:lnTo>
                    <a:pt x="37" y="18"/>
                  </a:lnTo>
                  <a:lnTo>
                    <a:pt x="34" y="13"/>
                  </a:lnTo>
                  <a:lnTo>
                    <a:pt x="29" y="5"/>
                  </a:lnTo>
                  <a:lnTo>
                    <a:pt x="24" y="3"/>
                  </a:lnTo>
                  <a:lnTo>
                    <a:pt x="18" y="0"/>
                  </a:lnTo>
                  <a:lnTo>
                    <a:pt x="18" y="0"/>
                  </a:lnTo>
                  <a:lnTo>
                    <a:pt x="11" y="3"/>
                  </a:lnTo>
                  <a:lnTo>
                    <a:pt x="5" y="5"/>
                  </a:lnTo>
                  <a:lnTo>
                    <a:pt x="0" y="13"/>
                  </a:lnTo>
                  <a:lnTo>
                    <a:pt x="0" y="18"/>
                  </a:lnTo>
                  <a:lnTo>
                    <a:pt x="0" y="18"/>
                  </a:lnTo>
                  <a:lnTo>
                    <a:pt x="0" y="26"/>
                  </a:lnTo>
                  <a:lnTo>
                    <a:pt x="5" y="31"/>
                  </a:lnTo>
                  <a:lnTo>
                    <a:pt x="11" y="36"/>
                  </a:lnTo>
                  <a:lnTo>
                    <a:pt x="18" y="36"/>
                  </a:lnTo>
                  <a:lnTo>
                    <a:pt x="18" y="36"/>
                  </a:lnTo>
                  <a:close/>
                </a:path>
              </a:pathLst>
            </a:custGeom>
            <a:solidFill>
              <a:srgbClr val="000000"/>
            </a:solidFill>
            <a:ln w="4763">
              <a:solidFill>
                <a:srgbClr val="000000"/>
              </a:solidFill>
              <a:prstDash val="solid"/>
              <a:round/>
              <a:headEnd/>
              <a:tailEnd/>
            </a:ln>
          </p:spPr>
          <p:txBody>
            <a:bodyPr/>
            <a:lstStyle/>
            <a:p>
              <a:endParaRPr lang="zh-TW" altLang="en-US"/>
            </a:p>
          </p:txBody>
        </p:sp>
        <p:sp>
          <p:nvSpPr>
            <p:cNvPr id="12511" name="Line 223"/>
            <p:cNvSpPr>
              <a:spLocks noChangeAspect="1" noChangeShapeType="1"/>
            </p:cNvSpPr>
            <p:nvPr/>
          </p:nvSpPr>
          <p:spPr bwMode="auto">
            <a:xfrm>
              <a:off x="5160963" y="2170113"/>
              <a:ext cx="1587" cy="1587"/>
            </a:xfrm>
            <a:prstGeom prst="line">
              <a:avLst/>
            </a:prstGeom>
            <a:noFill/>
            <a:ln w="4763">
              <a:solidFill>
                <a:srgbClr val="000000"/>
              </a:solidFill>
              <a:round/>
              <a:headEnd/>
              <a:tailEnd/>
            </a:ln>
          </p:spPr>
          <p:txBody>
            <a:bodyPr/>
            <a:lstStyle/>
            <a:p>
              <a:endParaRPr lang="zh-TW" altLang="en-US"/>
            </a:p>
          </p:txBody>
        </p:sp>
        <p:sp>
          <p:nvSpPr>
            <p:cNvPr id="12512" name="Freeform 224"/>
            <p:cNvSpPr>
              <a:spLocks noChangeAspect="1"/>
            </p:cNvSpPr>
            <p:nvPr/>
          </p:nvSpPr>
          <p:spPr bwMode="auto">
            <a:xfrm>
              <a:off x="3340100" y="1252538"/>
              <a:ext cx="65088" cy="65087"/>
            </a:xfrm>
            <a:custGeom>
              <a:avLst/>
              <a:gdLst/>
              <a:ahLst/>
              <a:cxnLst>
                <a:cxn ang="0">
                  <a:pos x="19" y="37"/>
                </a:cxn>
                <a:cxn ang="0">
                  <a:pos x="19" y="37"/>
                </a:cxn>
                <a:cxn ang="0">
                  <a:pos x="24" y="37"/>
                </a:cxn>
                <a:cxn ang="0">
                  <a:pos x="29" y="31"/>
                </a:cxn>
                <a:cxn ang="0">
                  <a:pos x="34" y="26"/>
                </a:cxn>
                <a:cxn ang="0">
                  <a:pos x="37" y="18"/>
                </a:cxn>
                <a:cxn ang="0">
                  <a:pos x="37" y="18"/>
                </a:cxn>
                <a:cxn ang="0">
                  <a:pos x="34" y="13"/>
                </a:cxn>
                <a:cxn ang="0">
                  <a:pos x="29" y="5"/>
                </a:cxn>
                <a:cxn ang="0">
                  <a:pos x="24" y="3"/>
                </a:cxn>
                <a:cxn ang="0">
                  <a:pos x="19" y="0"/>
                </a:cxn>
                <a:cxn ang="0">
                  <a:pos x="19" y="0"/>
                </a:cxn>
                <a:cxn ang="0">
                  <a:pos x="11" y="3"/>
                </a:cxn>
                <a:cxn ang="0">
                  <a:pos x="6" y="5"/>
                </a:cxn>
                <a:cxn ang="0">
                  <a:pos x="0" y="13"/>
                </a:cxn>
                <a:cxn ang="0">
                  <a:pos x="0" y="18"/>
                </a:cxn>
                <a:cxn ang="0">
                  <a:pos x="0" y="18"/>
                </a:cxn>
                <a:cxn ang="0">
                  <a:pos x="0" y="26"/>
                </a:cxn>
                <a:cxn ang="0">
                  <a:pos x="6" y="31"/>
                </a:cxn>
                <a:cxn ang="0">
                  <a:pos x="11" y="37"/>
                </a:cxn>
                <a:cxn ang="0">
                  <a:pos x="19" y="37"/>
                </a:cxn>
                <a:cxn ang="0">
                  <a:pos x="19" y="37"/>
                </a:cxn>
              </a:cxnLst>
              <a:rect l="0" t="0" r="r" b="b"/>
              <a:pathLst>
                <a:path w="37" h="37">
                  <a:moveTo>
                    <a:pt x="19" y="37"/>
                  </a:moveTo>
                  <a:lnTo>
                    <a:pt x="19" y="37"/>
                  </a:lnTo>
                  <a:lnTo>
                    <a:pt x="24" y="37"/>
                  </a:lnTo>
                  <a:lnTo>
                    <a:pt x="29" y="31"/>
                  </a:lnTo>
                  <a:lnTo>
                    <a:pt x="34" y="26"/>
                  </a:lnTo>
                  <a:lnTo>
                    <a:pt x="37" y="18"/>
                  </a:lnTo>
                  <a:lnTo>
                    <a:pt x="37" y="18"/>
                  </a:lnTo>
                  <a:lnTo>
                    <a:pt x="34" y="13"/>
                  </a:lnTo>
                  <a:lnTo>
                    <a:pt x="29" y="5"/>
                  </a:lnTo>
                  <a:lnTo>
                    <a:pt x="24" y="3"/>
                  </a:lnTo>
                  <a:lnTo>
                    <a:pt x="19" y="0"/>
                  </a:lnTo>
                  <a:lnTo>
                    <a:pt x="19" y="0"/>
                  </a:lnTo>
                  <a:lnTo>
                    <a:pt x="11" y="3"/>
                  </a:lnTo>
                  <a:lnTo>
                    <a:pt x="6" y="5"/>
                  </a:lnTo>
                  <a:lnTo>
                    <a:pt x="0" y="13"/>
                  </a:lnTo>
                  <a:lnTo>
                    <a:pt x="0" y="18"/>
                  </a:lnTo>
                  <a:lnTo>
                    <a:pt x="0" y="18"/>
                  </a:lnTo>
                  <a:lnTo>
                    <a:pt x="0" y="26"/>
                  </a:lnTo>
                  <a:lnTo>
                    <a:pt x="6" y="31"/>
                  </a:lnTo>
                  <a:lnTo>
                    <a:pt x="11" y="37"/>
                  </a:lnTo>
                  <a:lnTo>
                    <a:pt x="19" y="37"/>
                  </a:lnTo>
                  <a:lnTo>
                    <a:pt x="19" y="37"/>
                  </a:lnTo>
                  <a:close/>
                </a:path>
              </a:pathLst>
            </a:custGeom>
            <a:solidFill>
              <a:srgbClr val="FFFFFF"/>
            </a:solidFill>
            <a:ln w="4763">
              <a:solidFill>
                <a:srgbClr val="000000"/>
              </a:solidFill>
              <a:prstDash val="solid"/>
              <a:round/>
              <a:headEnd/>
              <a:tailEnd/>
            </a:ln>
          </p:spPr>
          <p:txBody>
            <a:bodyPr/>
            <a:lstStyle/>
            <a:p>
              <a:endParaRPr lang="zh-TW" altLang="en-US"/>
            </a:p>
          </p:txBody>
        </p:sp>
        <p:sp>
          <p:nvSpPr>
            <p:cNvPr id="12514" name="Line 226"/>
            <p:cNvSpPr>
              <a:spLocks noChangeAspect="1" noChangeShapeType="1"/>
            </p:cNvSpPr>
            <p:nvPr/>
          </p:nvSpPr>
          <p:spPr bwMode="auto">
            <a:xfrm>
              <a:off x="3373438" y="1284288"/>
              <a:ext cx="1587" cy="1587"/>
            </a:xfrm>
            <a:prstGeom prst="line">
              <a:avLst/>
            </a:prstGeom>
            <a:noFill/>
            <a:ln w="4763">
              <a:solidFill>
                <a:srgbClr val="000000"/>
              </a:solidFill>
              <a:round/>
              <a:headEnd/>
              <a:tailEnd/>
            </a:ln>
          </p:spPr>
          <p:txBody>
            <a:bodyPr/>
            <a:lstStyle/>
            <a:p>
              <a:endParaRPr lang="zh-TW" altLang="en-US"/>
            </a:p>
          </p:txBody>
        </p:sp>
        <p:sp>
          <p:nvSpPr>
            <p:cNvPr id="12515" name="Freeform 227"/>
            <p:cNvSpPr>
              <a:spLocks noChangeAspect="1"/>
            </p:cNvSpPr>
            <p:nvPr/>
          </p:nvSpPr>
          <p:spPr bwMode="auto">
            <a:xfrm>
              <a:off x="3340100" y="2138363"/>
              <a:ext cx="65088" cy="63500"/>
            </a:xfrm>
            <a:custGeom>
              <a:avLst/>
              <a:gdLst/>
              <a:ahLst/>
              <a:cxnLst>
                <a:cxn ang="0">
                  <a:pos x="19" y="36"/>
                </a:cxn>
                <a:cxn ang="0">
                  <a:pos x="19" y="36"/>
                </a:cxn>
                <a:cxn ang="0">
                  <a:pos x="24" y="36"/>
                </a:cxn>
                <a:cxn ang="0">
                  <a:pos x="29" y="31"/>
                </a:cxn>
                <a:cxn ang="0">
                  <a:pos x="34" y="26"/>
                </a:cxn>
                <a:cxn ang="0">
                  <a:pos x="37" y="18"/>
                </a:cxn>
                <a:cxn ang="0">
                  <a:pos x="37" y="18"/>
                </a:cxn>
                <a:cxn ang="0">
                  <a:pos x="34" y="13"/>
                </a:cxn>
                <a:cxn ang="0">
                  <a:pos x="29" y="5"/>
                </a:cxn>
                <a:cxn ang="0">
                  <a:pos x="24" y="3"/>
                </a:cxn>
                <a:cxn ang="0">
                  <a:pos x="19" y="0"/>
                </a:cxn>
                <a:cxn ang="0">
                  <a:pos x="19" y="0"/>
                </a:cxn>
                <a:cxn ang="0">
                  <a:pos x="11" y="3"/>
                </a:cxn>
                <a:cxn ang="0">
                  <a:pos x="6" y="5"/>
                </a:cxn>
                <a:cxn ang="0">
                  <a:pos x="0" y="13"/>
                </a:cxn>
                <a:cxn ang="0">
                  <a:pos x="0" y="18"/>
                </a:cxn>
                <a:cxn ang="0">
                  <a:pos x="0" y="18"/>
                </a:cxn>
                <a:cxn ang="0">
                  <a:pos x="0" y="26"/>
                </a:cxn>
                <a:cxn ang="0">
                  <a:pos x="6" y="31"/>
                </a:cxn>
                <a:cxn ang="0">
                  <a:pos x="11" y="36"/>
                </a:cxn>
                <a:cxn ang="0">
                  <a:pos x="19" y="36"/>
                </a:cxn>
                <a:cxn ang="0">
                  <a:pos x="19" y="36"/>
                </a:cxn>
              </a:cxnLst>
              <a:rect l="0" t="0" r="r" b="b"/>
              <a:pathLst>
                <a:path w="37" h="36">
                  <a:moveTo>
                    <a:pt x="19" y="36"/>
                  </a:moveTo>
                  <a:lnTo>
                    <a:pt x="19" y="36"/>
                  </a:lnTo>
                  <a:lnTo>
                    <a:pt x="24" y="36"/>
                  </a:lnTo>
                  <a:lnTo>
                    <a:pt x="29" y="31"/>
                  </a:lnTo>
                  <a:lnTo>
                    <a:pt x="34" y="26"/>
                  </a:lnTo>
                  <a:lnTo>
                    <a:pt x="37" y="18"/>
                  </a:lnTo>
                  <a:lnTo>
                    <a:pt x="37" y="18"/>
                  </a:lnTo>
                  <a:lnTo>
                    <a:pt x="34" y="13"/>
                  </a:lnTo>
                  <a:lnTo>
                    <a:pt x="29" y="5"/>
                  </a:lnTo>
                  <a:lnTo>
                    <a:pt x="24" y="3"/>
                  </a:lnTo>
                  <a:lnTo>
                    <a:pt x="19" y="0"/>
                  </a:lnTo>
                  <a:lnTo>
                    <a:pt x="19" y="0"/>
                  </a:lnTo>
                  <a:lnTo>
                    <a:pt x="11" y="3"/>
                  </a:lnTo>
                  <a:lnTo>
                    <a:pt x="6" y="5"/>
                  </a:lnTo>
                  <a:lnTo>
                    <a:pt x="0" y="13"/>
                  </a:lnTo>
                  <a:lnTo>
                    <a:pt x="0" y="18"/>
                  </a:lnTo>
                  <a:lnTo>
                    <a:pt x="0" y="18"/>
                  </a:lnTo>
                  <a:lnTo>
                    <a:pt x="0" y="26"/>
                  </a:lnTo>
                  <a:lnTo>
                    <a:pt x="6" y="31"/>
                  </a:lnTo>
                  <a:lnTo>
                    <a:pt x="11" y="36"/>
                  </a:lnTo>
                  <a:lnTo>
                    <a:pt x="19" y="36"/>
                  </a:lnTo>
                  <a:lnTo>
                    <a:pt x="19" y="36"/>
                  </a:lnTo>
                  <a:close/>
                </a:path>
              </a:pathLst>
            </a:custGeom>
            <a:solidFill>
              <a:srgbClr val="FFFFFF"/>
            </a:solidFill>
            <a:ln w="4763">
              <a:solidFill>
                <a:srgbClr val="000000"/>
              </a:solidFill>
              <a:prstDash val="solid"/>
              <a:round/>
              <a:headEnd/>
              <a:tailEnd/>
            </a:ln>
          </p:spPr>
          <p:txBody>
            <a:bodyPr/>
            <a:lstStyle/>
            <a:p>
              <a:endParaRPr lang="zh-TW" altLang="en-US"/>
            </a:p>
          </p:txBody>
        </p:sp>
        <p:sp>
          <p:nvSpPr>
            <p:cNvPr id="12517" name="Line 229"/>
            <p:cNvSpPr>
              <a:spLocks noChangeAspect="1" noChangeShapeType="1"/>
            </p:cNvSpPr>
            <p:nvPr/>
          </p:nvSpPr>
          <p:spPr bwMode="auto">
            <a:xfrm>
              <a:off x="3373438" y="2170113"/>
              <a:ext cx="1587" cy="1587"/>
            </a:xfrm>
            <a:prstGeom prst="line">
              <a:avLst/>
            </a:prstGeom>
            <a:noFill/>
            <a:ln w="4763">
              <a:solidFill>
                <a:srgbClr val="000000"/>
              </a:solidFill>
              <a:round/>
              <a:headEnd/>
              <a:tailEnd/>
            </a:ln>
          </p:spPr>
          <p:txBody>
            <a:bodyPr/>
            <a:lstStyle/>
            <a:p>
              <a:endParaRPr lang="zh-TW" altLang="en-US"/>
            </a:p>
          </p:txBody>
        </p:sp>
        <p:sp>
          <p:nvSpPr>
            <p:cNvPr id="12518" name="Freeform 230"/>
            <p:cNvSpPr>
              <a:spLocks noChangeAspect="1"/>
            </p:cNvSpPr>
            <p:nvPr/>
          </p:nvSpPr>
          <p:spPr bwMode="auto">
            <a:xfrm>
              <a:off x="5770563" y="1252538"/>
              <a:ext cx="63500" cy="65087"/>
            </a:xfrm>
            <a:custGeom>
              <a:avLst/>
              <a:gdLst/>
              <a:ahLst/>
              <a:cxnLst>
                <a:cxn ang="0">
                  <a:pos x="18" y="37"/>
                </a:cxn>
                <a:cxn ang="0">
                  <a:pos x="18" y="37"/>
                </a:cxn>
                <a:cxn ang="0">
                  <a:pos x="26" y="37"/>
                </a:cxn>
                <a:cxn ang="0">
                  <a:pos x="31" y="31"/>
                </a:cxn>
                <a:cxn ang="0">
                  <a:pos x="34" y="26"/>
                </a:cxn>
                <a:cxn ang="0">
                  <a:pos x="36" y="18"/>
                </a:cxn>
                <a:cxn ang="0">
                  <a:pos x="36" y="18"/>
                </a:cxn>
                <a:cxn ang="0">
                  <a:pos x="34" y="13"/>
                </a:cxn>
                <a:cxn ang="0">
                  <a:pos x="31" y="5"/>
                </a:cxn>
                <a:cxn ang="0">
                  <a:pos x="26" y="3"/>
                </a:cxn>
                <a:cxn ang="0">
                  <a:pos x="18" y="0"/>
                </a:cxn>
                <a:cxn ang="0">
                  <a:pos x="18" y="0"/>
                </a:cxn>
                <a:cxn ang="0">
                  <a:pos x="10" y="3"/>
                </a:cxn>
                <a:cxn ang="0">
                  <a:pos x="5" y="5"/>
                </a:cxn>
                <a:cxn ang="0">
                  <a:pos x="0" y="13"/>
                </a:cxn>
                <a:cxn ang="0">
                  <a:pos x="0" y="18"/>
                </a:cxn>
                <a:cxn ang="0">
                  <a:pos x="0" y="18"/>
                </a:cxn>
                <a:cxn ang="0">
                  <a:pos x="0" y="26"/>
                </a:cxn>
                <a:cxn ang="0">
                  <a:pos x="5" y="31"/>
                </a:cxn>
                <a:cxn ang="0">
                  <a:pos x="10" y="37"/>
                </a:cxn>
                <a:cxn ang="0">
                  <a:pos x="18" y="37"/>
                </a:cxn>
                <a:cxn ang="0">
                  <a:pos x="18" y="37"/>
                </a:cxn>
              </a:cxnLst>
              <a:rect l="0" t="0" r="r" b="b"/>
              <a:pathLst>
                <a:path w="36" h="37">
                  <a:moveTo>
                    <a:pt x="18" y="37"/>
                  </a:moveTo>
                  <a:lnTo>
                    <a:pt x="18" y="37"/>
                  </a:lnTo>
                  <a:lnTo>
                    <a:pt x="26" y="37"/>
                  </a:lnTo>
                  <a:lnTo>
                    <a:pt x="31" y="31"/>
                  </a:lnTo>
                  <a:lnTo>
                    <a:pt x="34" y="26"/>
                  </a:lnTo>
                  <a:lnTo>
                    <a:pt x="36" y="18"/>
                  </a:lnTo>
                  <a:lnTo>
                    <a:pt x="36" y="18"/>
                  </a:lnTo>
                  <a:lnTo>
                    <a:pt x="34" y="13"/>
                  </a:lnTo>
                  <a:lnTo>
                    <a:pt x="31" y="5"/>
                  </a:lnTo>
                  <a:lnTo>
                    <a:pt x="26" y="3"/>
                  </a:lnTo>
                  <a:lnTo>
                    <a:pt x="18" y="0"/>
                  </a:lnTo>
                  <a:lnTo>
                    <a:pt x="18" y="0"/>
                  </a:lnTo>
                  <a:lnTo>
                    <a:pt x="10" y="3"/>
                  </a:lnTo>
                  <a:lnTo>
                    <a:pt x="5" y="5"/>
                  </a:lnTo>
                  <a:lnTo>
                    <a:pt x="0" y="13"/>
                  </a:lnTo>
                  <a:lnTo>
                    <a:pt x="0" y="18"/>
                  </a:lnTo>
                  <a:lnTo>
                    <a:pt x="0" y="18"/>
                  </a:lnTo>
                  <a:lnTo>
                    <a:pt x="0" y="26"/>
                  </a:lnTo>
                  <a:lnTo>
                    <a:pt x="5" y="31"/>
                  </a:lnTo>
                  <a:lnTo>
                    <a:pt x="10" y="37"/>
                  </a:lnTo>
                  <a:lnTo>
                    <a:pt x="18" y="37"/>
                  </a:lnTo>
                  <a:lnTo>
                    <a:pt x="18" y="37"/>
                  </a:lnTo>
                  <a:close/>
                </a:path>
              </a:pathLst>
            </a:custGeom>
            <a:solidFill>
              <a:srgbClr val="FFFFFF"/>
            </a:solidFill>
            <a:ln w="4763">
              <a:solidFill>
                <a:srgbClr val="000000"/>
              </a:solidFill>
              <a:prstDash val="solid"/>
              <a:round/>
              <a:headEnd/>
              <a:tailEnd/>
            </a:ln>
          </p:spPr>
          <p:txBody>
            <a:bodyPr/>
            <a:lstStyle/>
            <a:p>
              <a:endParaRPr lang="zh-TW" altLang="en-US"/>
            </a:p>
          </p:txBody>
        </p:sp>
        <p:sp>
          <p:nvSpPr>
            <p:cNvPr id="12520" name="Line 232"/>
            <p:cNvSpPr>
              <a:spLocks noChangeAspect="1" noChangeShapeType="1"/>
            </p:cNvSpPr>
            <p:nvPr/>
          </p:nvSpPr>
          <p:spPr bwMode="auto">
            <a:xfrm>
              <a:off x="5802313" y="1284288"/>
              <a:ext cx="1587" cy="1587"/>
            </a:xfrm>
            <a:prstGeom prst="line">
              <a:avLst/>
            </a:prstGeom>
            <a:noFill/>
            <a:ln w="4763">
              <a:solidFill>
                <a:srgbClr val="000000"/>
              </a:solidFill>
              <a:round/>
              <a:headEnd/>
              <a:tailEnd/>
            </a:ln>
          </p:spPr>
          <p:txBody>
            <a:bodyPr/>
            <a:lstStyle/>
            <a:p>
              <a:endParaRPr lang="zh-TW" altLang="en-US"/>
            </a:p>
          </p:txBody>
        </p:sp>
        <p:sp>
          <p:nvSpPr>
            <p:cNvPr id="12521" name="Freeform 233"/>
            <p:cNvSpPr>
              <a:spLocks noChangeAspect="1"/>
            </p:cNvSpPr>
            <p:nvPr/>
          </p:nvSpPr>
          <p:spPr bwMode="auto">
            <a:xfrm>
              <a:off x="5770563" y="2138363"/>
              <a:ext cx="63500" cy="63500"/>
            </a:xfrm>
            <a:custGeom>
              <a:avLst/>
              <a:gdLst/>
              <a:ahLst/>
              <a:cxnLst>
                <a:cxn ang="0">
                  <a:pos x="18" y="36"/>
                </a:cxn>
                <a:cxn ang="0">
                  <a:pos x="18" y="36"/>
                </a:cxn>
                <a:cxn ang="0">
                  <a:pos x="26" y="36"/>
                </a:cxn>
                <a:cxn ang="0">
                  <a:pos x="31" y="31"/>
                </a:cxn>
                <a:cxn ang="0">
                  <a:pos x="34" y="26"/>
                </a:cxn>
                <a:cxn ang="0">
                  <a:pos x="36" y="18"/>
                </a:cxn>
                <a:cxn ang="0">
                  <a:pos x="36" y="18"/>
                </a:cxn>
                <a:cxn ang="0">
                  <a:pos x="34" y="13"/>
                </a:cxn>
                <a:cxn ang="0">
                  <a:pos x="31" y="5"/>
                </a:cxn>
                <a:cxn ang="0">
                  <a:pos x="26" y="3"/>
                </a:cxn>
                <a:cxn ang="0">
                  <a:pos x="18" y="0"/>
                </a:cxn>
                <a:cxn ang="0">
                  <a:pos x="18" y="0"/>
                </a:cxn>
                <a:cxn ang="0">
                  <a:pos x="10" y="3"/>
                </a:cxn>
                <a:cxn ang="0">
                  <a:pos x="5" y="5"/>
                </a:cxn>
                <a:cxn ang="0">
                  <a:pos x="0" y="13"/>
                </a:cxn>
                <a:cxn ang="0">
                  <a:pos x="0" y="18"/>
                </a:cxn>
                <a:cxn ang="0">
                  <a:pos x="0" y="18"/>
                </a:cxn>
                <a:cxn ang="0">
                  <a:pos x="0" y="26"/>
                </a:cxn>
                <a:cxn ang="0">
                  <a:pos x="5" y="31"/>
                </a:cxn>
                <a:cxn ang="0">
                  <a:pos x="10" y="36"/>
                </a:cxn>
                <a:cxn ang="0">
                  <a:pos x="18" y="36"/>
                </a:cxn>
                <a:cxn ang="0">
                  <a:pos x="18" y="36"/>
                </a:cxn>
              </a:cxnLst>
              <a:rect l="0" t="0" r="r" b="b"/>
              <a:pathLst>
                <a:path w="36" h="36">
                  <a:moveTo>
                    <a:pt x="18" y="36"/>
                  </a:moveTo>
                  <a:lnTo>
                    <a:pt x="18" y="36"/>
                  </a:lnTo>
                  <a:lnTo>
                    <a:pt x="26" y="36"/>
                  </a:lnTo>
                  <a:lnTo>
                    <a:pt x="31" y="31"/>
                  </a:lnTo>
                  <a:lnTo>
                    <a:pt x="34" y="26"/>
                  </a:lnTo>
                  <a:lnTo>
                    <a:pt x="36" y="18"/>
                  </a:lnTo>
                  <a:lnTo>
                    <a:pt x="36" y="18"/>
                  </a:lnTo>
                  <a:lnTo>
                    <a:pt x="34" y="13"/>
                  </a:lnTo>
                  <a:lnTo>
                    <a:pt x="31" y="5"/>
                  </a:lnTo>
                  <a:lnTo>
                    <a:pt x="26" y="3"/>
                  </a:lnTo>
                  <a:lnTo>
                    <a:pt x="18" y="0"/>
                  </a:lnTo>
                  <a:lnTo>
                    <a:pt x="18" y="0"/>
                  </a:lnTo>
                  <a:lnTo>
                    <a:pt x="10" y="3"/>
                  </a:lnTo>
                  <a:lnTo>
                    <a:pt x="5" y="5"/>
                  </a:lnTo>
                  <a:lnTo>
                    <a:pt x="0" y="13"/>
                  </a:lnTo>
                  <a:lnTo>
                    <a:pt x="0" y="18"/>
                  </a:lnTo>
                  <a:lnTo>
                    <a:pt x="0" y="18"/>
                  </a:lnTo>
                  <a:lnTo>
                    <a:pt x="0" y="26"/>
                  </a:lnTo>
                  <a:lnTo>
                    <a:pt x="5" y="31"/>
                  </a:lnTo>
                  <a:lnTo>
                    <a:pt x="10" y="36"/>
                  </a:lnTo>
                  <a:lnTo>
                    <a:pt x="18" y="36"/>
                  </a:lnTo>
                  <a:lnTo>
                    <a:pt x="18" y="36"/>
                  </a:lnTo>
                  <a:close/>
                </a:path>
              </a:pathLst>
            </a:custGeom>
            <a:solidFill>
              <a:srgbClr val="FFFFFF"/>
            </a:solidFill>
            <a:ln w="4763">
              <a:solidFill>
                <a:srgbClr val="000000"/>
              </a:solidFill>
              <a:prstDash val="solid"/>
              <a:round/>
              <a:headEnd/>
              <a:tailEnd/>
            </a:ln>
          </p:spPr>
          <p:txBody>
            <a:bodyPr/>
            <a:lstStyle/>
            <a:p>
              <a:endParaRPr lang="zh-TW" altLang="en-US"/>
            </a:p>
          </p:txBody>
        </p:sp>
        <p:sp>
          <p:nvSpPr>
            <p:cNvPr id="12523" name="Line 235"/>
            <p:cNvSpPr>
              <a:spLocks noChangeAspect="1" noChangeShapeType="1"/>
            </p:cNvSpPr>
            <p:nvPr/>
          </p:nvSpPr>
          <p:spPr bwMode="auto">
            <a:xfrm>
              <a:off x="5802313" y="2170113"/>
              <a:ext cx="1587" cy="1587"/>
            </a:xfrm>
            <a:prstGeom prst="line">
              <a:avLst/>
            </a:prstGeom>
            <a:noFill/>
            <a:ln w="4763">
              <a:solidFill>
                <a:srgbClr val="000000"/>
              </a:solidFill>
              <a:round/>
              <a:headEnd/>
              <a:tailEnd/>
            </a:ln>
          </p:spPr>
          <p:txBody>
            <a:bodyPr/>
            <a:lstStyle/>
            <a:p>
              <a:endParaRPr lang="zh-TW" altLang="en-US"/>
            </a:p>
          </p:txBody>
        </p:sp>
        <p:sp>
          <p:nvSpPr>
            <p:cNvPr id="12577" name="Rectangle 289"/>
            <p:cNvSpPr>
              <a:spLocks noChangeAspect="1" noChangeArrowheads="1"/>
            </p:cNvSpPr>
            <p:nvPr/>
          </p:nvSpPr>
          <p:spPr bwMode="auto">
            <a:xfrm>
              <a:off x="3276600" y="1676400"/>
              <a:ext cx="1778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x</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sp>
          <p:nvSpPr>
            <p:cNvPr id="12579" name="Rectangle 291"/>
            <p:cNvSpPr>
              <a:spLocks noChangeArrowheads="1"/>
            </p:cNvSpPr>
            <p:nvPr/>
          </p:nvSpPr>
          <p:spPr bwMode="auto">
            <a:xfrm>
              <a:off x="4038600" y="914400"/>
              <a:ext cx="261938" cy="244475"/>
            </a:xfrm>
            <a:prstGeom prst="rect">
              <a:avLst/>
            </a:prstGeom>
            <a:noFill/>
            <a:ln w="9525">
              <a:noFill/>
              <a:miter lim="800000"/>
              <a:headEnd/>
              <a:tailEnd/>
            </a:ln>
            <a:effectLst/>
          </p:spPr>
          <p:txBody>
            <a:bodyPr wrap="none">
              <a:spAutoFit/>
            </a:bodyPr>
            <a:lstStyle/>
            <a:p>
              <a:r>
                <a:rPr lang="en-US" altLang="zh-TW" sz="1000" i="1">
                  <a:solidFill>
                    <a:srgbClr val="000000"/>
                  </a:solidFill>
                  <a:ea typeface="新細明體" pitchFamily="18" charset="-120"/>
                </a:rPr>
                <a:t>R</a:t>
              </a:r>
            </a:p>
          </p:txBody>
        </p:sp>
      </p:grpSp>
      <p:sp>
        <p:nvSpPr>
          <p:cNvPr id="220" name="TextBox 219"/>
          <p:cNvSpPr txBox="1"/>
          <p:nvPr/>
        </p:nvSpPr>
        <p:spPr>
          <a:xfrm>
            <a:off x="35496" y="-1510"/>
            <a:ext cx="2880320" cy="400110"/>
          </a:xfrm>
          <a:prstGeom prst="rect">
            <a:avLst/>
          </a:prstGeom>
          <a:noFill/>
        </p:spPr>
        <p:txBody>
          <a:bodyPr wrap="square" rtlCol="0">
            <a:spAutoFit/>
          </a:bodyPr>
          <a:lstStyle/>
          <a:p>
            <a:r>
              <a:rPr lang="en-US" sz="2000" dirty="0"/>
              <a:t>First-order instrument</a:t>
            </a:r>
          </a:p>
        </p:txBody>
      </p:sp>
      <p:sp>
        <p:nvSpPr>
          <p:cNvPr id="10" name="TextBox 9"/>
          <p:cNvSpPr txBox="1"/>
          <p:nvPr/>
        </p:nvSpPr>
        <p:spPr>
          <a:xfrm>
            <a:off x="5796421" y="271562"/>
            <a:ext cx="1701800" cy="369332"/>
          </a:xfrm>
          <a:prstGeom prst="rect">
            <a:avLst/>
          </a:prstGeom>
          <a:noFill/>
        </p:spPr>
        <p:txBody>
          <a:bodyPr wrap="square" rtlCol="0">
            <a:spAutoFit/>
          </a:bodyPr>
          <a:lstStyle/>
          <a:p>
            <a:r>
              <a:rPr lang="en-US" dirty="0"/>
              <a:t>Static sensitivity</a:t>
            </a:r>
          </a:p>
        </p:txBody>
      </p:sp>
      <p:sp>
        <p:nvSpPr>
          <p:cNvPr id="229" name="TextBox 228"/>
          <p:cNvSpPr txBox="1"/>
          <p:nvPr/>
        </p:nvSpPr>
        <p:spPr>
          <a:xfrm>
            <a:off x="2280358" y="3921314"/>
            <a:ext cx="1701800" cy="646331"/>
          </a:xfrm>
          <a:prstGeom prst="rect">
            <a:avLst/>
          </a:prstGeom>
          <a:noFill/>
        </p:spPr>
        <p:txBody>
          <a:bodyPr wrap="square" rtlCol="0">
            <a:spAutoFit/>
          </a:bodyPr>
          <a:lstStyle/>
          <a:p>
            <a:r>
              <a:rPr lang="en-US" dirty="0"/>
              <a:t>Step response of First-order</a:t>
            </a:r>
          </a:p>
        </p:txBody>
      </p:sp>
    </p:spTree>
    <p:extLst>
      <p:ext uri="{BB962C8B-B14F-4D97-AF65-F5344CB8AC3E}">
        <p14:creationId xmlns:p14="http://schemas.microsoft.com/office/powerpoint/2010/main" val="405330901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5238" name="Object 6"/>
              <p:cNvSpPr txBox="1"/>
              <p:nvPr/>
            </p:nvSpPr>
            <p:spPr bwMode="auto">
              <a:xfrm>
                <a:off x="1954324" y="538956"/>
                <a:ext cx="4813920" cy="390525"/>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sSub>
                        <m:sSubPr>
                          <m:ctrlPr>
                            <a:rPr lang="zh-TW" altLang="en-US" i="1">
                              <a:solidFill>
                                <a:srgbClr val="000000"/>
                              </a:solidFill>
                              <a:latin typeface="Cambria Math" panose="02040503050406030204" pitchFamily="18" charset="0"/>
                            </a:rPr>
                          </m:ctrlPr>
                        </m:sSubPr>
                        <m:e>
                          <m:r>
                            <a:rPr lang="zh-TW" altLang="en-US" i="1">
                              <a:solidFill>
                                <a:srgbClr val="000000"/>
                              </a:solidFill>
                              <a:latin typeface="Cambria Math" panose="02040503050406030204" pitchFamily="18" charset="0"/>
                            </a:rPr>
                            <m:t>𝑎</m:t>
                          </m:r>
                        </m:e>
                        <m:sub>
                          <m:r>
                            <a:rPr lang="zh-TW" altLang="en-US" i="1">
                              <a:solidFill>
                                <a:srgbClr val="000000"/>
                              </a:solidFill>
                              <a:latin typeface="Cambria Math" panose="02040503050406030204" pitchFamily="18" charset="0"/>
                            </a:rPr>
                            <m:t>1</m:t>
                          </m:r>
                        </m:sub>
                      </m:sSub>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𝑑𝑦</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𝑡</m:t>
                          </m:r>
                          <m:r>
                            <a:rPr lang="zh-TW" altLang="en-US" i="1">
                              <a:solidFill>
                                <a:srgbClr val="000000"/>
                              </a:solidFill>
                              <a:latin typeface="Cambria Math" panose="02040503050406030204" pitchFamily="18" charset="0"/>
                            </a:rPr>
                            <m:t>)</m:t>
                          </m:r>
                        </m:num>
                        <m:den>
                          <m:r>
                            <a:rPr lang="zh-TW" altLang="en-US" i="1">
                              <a:solidFill>
                                <a:srgbClr val="000000"/>
                              </a:solidFill>
                              <a:latin typeface="Cambria Math" panose="02040503050406030204" pitchFamily="18" charset="0"/>
                            </a:rPr>
                            <m:t>𝑑𝑡</m:t>
                          </m:r>
                        </m:den>
                      </m:f>
                      <m:r>
                        <a:rPr lang="zh-TW" altLang="en-US" i="1">
                          <a:solidFill>
                            <a:srgbClr val="000000"/>
                          </a:solidFill>
                          <a:latin typeface="Cambria Math" panose="02040503050406030204" pitchFamily="18" charset="0"/>
                        </a:rPr>
                        <m:t>+</m:t>
                      </m:r>
                      <m:sSub>
                        <m:sSubPr>
                          <m:ctrlPr>
                            <a:rPr lang="zh-TW" altLang="en-US" i="1">
                              <a:solidFill>
                                <a:srgbClr val="000000"/>
                              </a:solidFill>
                              <a:latin typeface="Cambria Math" panose="02040503050406030204" pitchFamily="18" charset="0"/>
                            </a:rPr>
                          </m:ctrlPr>
                        </m:sSubPr>
                        <m:e>
                          <m:r>
                            <a:rPr lang="zh-TW" altLang="en-US" i="1">
                              <a:solidFill>
                                <a:srgbClr val="000000"/>
                              </a:solidFill>
                              <a:latin typeface="Cambria Math" panose="02040503050406030204" pitchFamily="18" charset="0"/>
                            </a:rPr>
                            <m:t>𝑎</m:t>
                          </m:r>
                        </m:e>
                        <m:sub>
                          <m:r>
                            <a:rPr lang="zh-TW" altLang="en-US" i="1">
                              <a:solidFill>
                                <a:srgbClr val="000000"/>
                              </a:solidFill>
                              <a:latin typeface="Cambria Math" panose="02040503050406030204" pitchFamily="18" charset="0"/>
                            </a:rPr>
                            <m:t>0</m:t>
                          </m:r>
                        </m:sub>
                      </m:sSub>
                      <m:r>
                        <a:rPr lang="zh-TW" altLang="en-US" i="1">
                          <a:solidFill>
                            <a:srgbClr val="000000"/>
                          </a:solidFill>
                          <a:latin typeface="Cambria Math" panose="02040503050406030204" pitchFamily="18" charset="0"/>
                        </a:rPr>
                        <m:t>𝑦</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𝑡</m:t>
                      </m:r>
                      <m:r>
                        <a:rPr lang="zh-TW" altLang="en-US" i="1">
                          <a:solidFill>
                            <a:srgbClr val="000000"/>
                          </a:solidFill>
                          <a:latin typeface="Cambria Math" panose="02040503050406030204" pitchFamily="18" charset="0"/>
                        </a:rPr>
                        <m:t>)=</m:t>
                      </m:r>
                      <m:sSub>
                        <m:sSubPr>
                          <m:ctrlPr>
                            <a:rPr lang="zh-TW" altLang="en-US" i="1">
                              <a:solidFill>
                                <a:srgbClr val="000000"/>
                              </a:solidFill>
                              <a:latin typeface="Cambria Math" panose="02040503050406030204" pitchFamily="18" charset="0"/>
                            </a:rPr>
                          </m:ctrlPr>
                        </m:sSubPr>
                        <m:e>
                          <m:r>
                            <a:rPr lang="zh-TW" altLang="en-US" i="1">
                              <a:solidFill>
                                <a:srgbClr val="000000"/>
                              </a:solidFill>
                              <a:latin typeface="Cambria Math" panose="02040503050406030204" pitchFamily="18" charset="0"/>
                            </a:rPr>
                            <m:t>𝑏</m:t>
                          </m:r>
                        </m:e>
                        <m:sub>
                          <m:r>
                            <a:rPr lang="zh-TW" altLang="en-US" i="1">
                              <a:solidFill>
                                <a:srgbClr val="000000"/>
                              </a:solidFill>
                              <a:latin typeface="Cambria Math" panose="02040503050406030204" pitchFamily="18" charset="0"/>
                            </a:rPr>
                            <m:t>0</m:t>
                          </m:r>
                        </m:sub>
                      </m:sSub>
                      <m:r>
                        <a:rPr lang="zh-TW" altLang="en-US" i="1">
                          <a:solidFill>
                            <a:srgbClr val="000000"/>
                          </a:solidFill>
                          <a:latin typeface="Cambria Math" panose="02040503050406030204" pitchFamily="18" charset="0"/>
                        </a:rPr>
                        <m:t>𝑥</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𝑡</m:t>
                      </m:r>
                      <m:r>
                        <a:rPr lang="zh-TW" altLang="en-US" i="1">
                          <a:solidFill>
                            <a:srgbClr val="000000"/>
                          </a:solidFill>
                          <a:latin typeface="Cambria Math" panose="02040503050406030204" pitchFamily="18" charset="0"/>
                        </a:rPr>
                        <m:t>)</m:t>
                      </m:r>
                    </m:oMath>
                  </m:oMathPara>
                </a14:m>
                <a:endParaRPr lang="zh-TW" altLang="en-US" dirty="0"/>
              </a:p>
            </p:txBody>
          </p:sp>
        </mc:Choice>
        <mc:Fallback xmlns="">
          <p:sp>
            <p:nvSpPr>
              <p:cNvPr id="95238" name="Object 6"/>
              <p:cNvSpPr txBox="1">
                <a:spLocks noRot="1" noChangeAspect="1" noMove="1" noResize="1" noEditPoints="1" noAdjustHandles="1" noChangeArrowheads="1" noChangeShapeType="1" noTextEdit="1"/>
              </p:cNvSpPr>
              <p:nvPr/>
            </p:nvSpPr>
            <p:spPr bwMode="auto">
              <a:xfrm>
                <a:off x="1954324" y="538956"/>
                <a:ext cx="4813920" cy="390525"/>
              </a:xfrm>
              <a:prstGeom prst="rect">
                <a:avLst/>
              </a:prstGeom>
              <a:blipFill>
                <a:blip r:embed="rId2"/>
                <a:stretch>
                  <a:fillRect b="-46875"/>
                </a:stretch>
              </a:blipFill>
              <a:extLst/>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5237" name="Object 5"/>
              <p:cNvSpPr txBox="1"/>
              <p:nvPr/>
            </p:nvSpPr>
            <p:spPr bwMode="auto">
              <a:xfrm>
                <a:off x="838200" y="1676400"/>
                <a:ext cx="7046168" cy="34290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d>
                        <m:dPr>
                          <m:ctrlPr>
                            <a:rPr lang="zh-TW" altLang="en-US" i="1">
                              <a:solidFill>
                                <a:srgbClr val="000000"/>
                              </a:solidFill>
                              <a:latin typeface="Cambria Math" panose="02040503050406030204" pitchFamily="18" charset="0"/>
                            </a:rPr>
                          </m:ctrlPr>
                        </m:dPr>
                        <m:e>
                          <m:r>
                            <m:rPr>
                              <m:nor/>
                            </m:rPr>
                            <a:rPr lang="zh-TW" altLang="en-US" i="0">
                              <a:solidFill>
                                <a:srgbClr val="000000"/>
                              </a:solidFill>
                              <a:latin typeface="Cambria Math" panose="02040503050406030204" pitchFamily="18" charset="0"/>
                            </a:rPr>
                            <m:t>τD</m:t>
                          </m:r>
                          <m:r>
                            <a:rPr lang="zh-TW" altLang="en-US" i="1">
                              <a:solidFill>
                                <a:srgbClr val="000000"/>
                              </a:solidFill>
                              <a:latin typeface="Cambria Math" panose="02040503050406030204" pitchFamily="18" charset="0"/>
                            </a:rPr>
                            <m:t>+1</m:t>
                          </m:r>
                        </m:e>
                      </m:d>
                      <m:r>
                        <a:rPr lang="zh-TW" altLang="en-US" i="1">
                          <a:solidFill>
                            <a:srgbClr val="000000"/>
                          </a:solidFill>
                          <a:latin typeface="Cambria Math" panose="02040503050406030204" pitchFamily="18" charset="0"/>
                        </a:rPr>
                        <m:t>𝑦</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𝑡</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𝐾𝑥</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𝑡</m:t>
                      </m:r>
                      <m:r>
                        <a:rPr lang="zh-TW" altLang="en-US" i="1">
                          <a:solidFill>
                            <a:srgbClr val="000000"/>
                          </a:solidFill>
                          <a:latin typeface="Cambria Math" panose="02040503050406030204" pitchFamily="18" charset="0"/>
                        </a:rPr>
                        <m:t>)</m:t>
                      </m:r>
                    </m:oMath>
                  </m:oMathPara>
                </a14:m>
                <a:endParaRPr lang="zh-TW" altLang="en-US" dirty="0"/>
              </a:p>
            </p:txBody>
          </p:sp>
        </mc:Choice>
        <mc:Fallback xmlns="">
          <p:sp>
            <p:nvSpPr>
              <p:cNvPr id="95237" name="Object 5"/>
              <p:cNvSpPr txBox="1">
                <a:spLocks noRot="1" noChangeAspect="1" noMove="1" noResize="1" noEditPoints="1" noAdjustHandles="1" noChangeArrowheads="1" noChangeShapeType="1" noTextEdit="1"/>
              </p:cNvSpPr>
              <p:nvPr/>
            </p:nvSpPr>
            <p:spPr bwMode="auto">
              <a:xfrm>
                <a:off x="838200" y="1676400"/>
                <a:ext cx="7046168" cy="342900"/>
              </a:xfrm>
              <a:prstGeom prst="rect">
                <a:avLst/>
              </a:prstGeom>
              <a:blipFill>
                <a:blip r:embed="rId3"/>
                <a:stretch>
                  <a:fillRect b="-21429"/>
                </a:stretch>
              </a:blipFill>
              <a:extLst/>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5236" name="Object 4"/>
              <p:cNvSpPr txBox="1"/>
              <p:nvPr/>
            </p:nvSpPr>
            <p:spPr bwMode="auto">
              <a:xfrm>
                <a:off x="2460476" y="2361234"/>
                <a:ext cx="3801616" cy="70676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𝑦</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𝐷</m:t>
                          </m:r>
                          <m:r>
                            <a:rPr lang="zh-TW" altLang="en-US" i="1">
                              <a:solidFill>
                                <a:srgbClr val="000000"/>
                              </a:solidFill>
                              <a:latin typeface="Cambria Math" panose="02040503050406030204" pitchFamily="18" charset="0"/>
                            </a:rPr>
                            <m:t>)</m:t>
                          </m:r>
                        </m:num>
                        <m:den>
                          <m:r>
                            <a:rPr lang="zh-TW" altLang="en-US" i="1">
                              <a:solidFill>
                                <a:srgbClr val="000000"/>
                              </a:solidFill>
                              <a:latin typeface="Cambria Math" panose="02040503050406030204" pitchFamily="18" charset="0"/>
                            </a:rPr>
                            <m:t>𝑥</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𝐷</m:t>
                          </m:r>
                          <m:r>
                            <a:rPr lang="zh-TW" altLang="en-US" i="1">
                              <a:solidFill>
                                <a:srgbClr val="000000"/>
                              </a:solidFill>
                              <a:latin typeface="Cambria Math" panose="02040503050406030204" pitchFamily="18" charset="0"/>
                            </a:rPr>
                            <m:t>)</m:t>
                          </m:r>
                        </m:den>
                      </m:f>
                      <m:r>
                        <a:rPr lang="zh-TW" altLang="en-US" i="1">
                          <a:solidFill>
                            <a:srgbClr val="000000"/>
                          </a:solidFill>
                          <a:latin typeface="Cambria Math" panose="02040503050406030204" pitchFamily="18" charset="0"/>
                        </a:rPr>
                        <m:t>=</m:t>
                      </m:r>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𝐾</m:t>
                          </m:r>
                        </m:num>
                        <m:den>
                          <m:r>
                            <a:rPr lang="zh-TW" altLang="en-US" i="1">
                              <a:solidFill>
                                <a:srgbClr val="000000"/>
                              </a:solidFill>
                              <a:latin typeface="Cambria Math" panose="02040503050406030204" pitchFamily="18" charset="0"/>
                            </a:rPr>
                            <m:t>1+</m:t>
                          </m:r>
                          <m:r>
                            <m:rPr>
                              <m:sty m:val="p"/>
                            </m:rPr>
                            <a:rPr lang="zh-TW" altLang="en-US" i="1">
                              <a:solidFill>
                                <a:srgbClr val="000000"/>
                              </a:solidFill>
                              <a:latin typeface="Cambria Math" panose="02040503050406030204" pitchFamily="18" charset="0"/>
                            </a:rPr>
                            <m:t>τ</m:t>
                          </m:r>
                          <m:r>
                            <a:rPr lang="zh-TW" altLang="en-US" i="1">
                              <a:solidFill>
                                <a:srgbClr val="000000"/>
                              </a:solidFill>
                              <a:latin typeface="Cambria Math" panose="02040503050406030204" pitchFamily="18" charset="0"/>
                            </a:rPr>
                            <m:t>𝐷</m:t>
                          </m:r>
                        </m:den>
                      </m:f>
                    </m:oMath>
                  </m:oMathPara>
                </a14:m>
                <a:endParaRPr lang="zh-TW" altLang="en-US" dirty="0"/>
              </a:p>
            </p:txBody>
          </p:sp>
        </mc:Choice>
        <mc:Fallback xmlns="">
          <p:sp>
            <p:nvSpPr>
              <p:cNvPr id="95236" name="Object 4"/>
              <p:cNvSpPr txBox="1">
                <a:spLocks noRot="1" noChangeAspect="1" noMove="1" noResize="1" noEditPoints="1" noAdjustHandles="1" noChangeArrowheads="1" noChangeShapeType="1" noTextEdit="1"/>
              </p:cNvSpPr>
              <p:nvPr/>
            </p:nvSpPr>
            <p:spPr bwMode="auto">
              <a:xfrm>
                <a:off x="2460476" y="2361234"/>
                <a:ext cx="3801616" cy="706760"/>
              </a:xfrm>
              <a:prstGeom prst="rect">
                <a:avLst/>
              </a:prstGeom>
              <a:blipFill>
                <a:blip r:embed="rId4"/>
                <a:stretch>
                  <a:fillRect/>
                </a:stretch>
              </a:blipFill>
              <a:extLst/>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95235" name="Object 3"/>
              <p:cNvSpPr txBox="1"/>
              <p:nvPr/>
            </p:nvSpPr>
            <p:spPr bwMode="auto">
              <a:xfrm>
                <a:off x="2460476" y="3535825"/>
                <a:ext cx="4487423" cy="1024880"/>
              </a:xfrm>
              <a:prstGeom prst="rect">
                <a:avLst/>
              </a:prstGeom>
              <a:noFill/>
              <a:extLst/>
            </p:spPr>
            <p:txBody>
              <a:bodyPr>
                <a:noAutofit/>
              </a:bodyPr>
              <a:lstStyle/>
              <a:p>
                <a:pPr/>
                <a14:m>
                  <m:oMath xmlns:m="http://schemas.openxmlformats.org/officeDocument/2006/math">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𝑌</m:t>
                        </m:r>
                        <m:d>
                          <m:dPr>
                            <m:ctrlPr>
                              <a:rPr lang="zh-TW" altLang="en-US" i="1">
                                <a:solidFill>
                                  <a:srgbClr val="000000"/>
                                </a:solidFill>
                                <a:latin typeface="Cambria Math" panose="02040503050406030204" pitchFamily="18" charset="0"/>
                              </a:rPr>
                            </m:ctrlPr>
                          </m:dPr>
                          <m:e>
                            <m:r>
                              <a:rPr lang="zh-TW" altLang="en-US" i="1">
                                <a:solidFill>
                                  <a:srgbClr val="000000"/>
                                </a:solidFill>
                                <a:latin typeface="Cambria Math" panose="02040503050406030204" pitchFamily="18" charset="0"/>
                              </a:rPr>
                              <m:t>𝑗</m:t>
                            </m:r>
                            <m:r>
                              <m:rPr>
                                <m:sty m:val="p"/>
                              </m:rPr>
                              <a:rPr lang="zh-TW" altLang="en-US" i="1">
                                <a:solidFill>
                                  <a:srgbClr val="000000"/>
                                </a:solidFill>
                                <a:latin typeface="Cambria Math" panose="02040503050406030204" pitchFamily="18" charset="0"/>
                              </a:rPr>
                              <m:t>ω</m:t>
                            </m:r>
                          </m:e>
                        </m:d>
                      </m:num>
                      <m:den>
                        <m:r>
                          <a:rPr lang="zh-TW" altLang="en-US" i="1">
                            <a:solidFill>
                              <a:srgbClr val="000000"/>
                            </a:solidFill>
                            <a:latin typeface="Cambria Math" panose="02040503050406030204" pitchFamily="18" charset="0"/>
                          </a:rPr>
                          <m:t>𝑋</m:t>
                        </m:r>
                        <m:d>
                          <m:dPr>
                            <m:ctrlPr>
                              <a:rPr lang="zh-TW" altLang="en-US" i="1">
                                <a:solidFill>
                                  <a:srgbClr val="000000"/>
                                </a:solidFill>
                                <a:latin typeface="Cambria Math" panose="02040503050406030204" pitchFamily="18" charset="0"/>
                              </a:rPr>
                            </m:ctrlPr>
                          </m:dPr>
                          <m:e>
                            <m:r>
                              <a:rPr lang="zh-TW" altLang="en-US" i="1">
                                <a:solidFill>
                                  <a:srgbClr val="000000"/>
                                </a:solidFill>
                                <a:latin typeface="Cambria Math" panose="02040503050406030204" pitchFamily="18" charset="0"/>
                              </a:rPr>
                              <m:t>𝑗</m:t>
                            </m:r>
                            <m:r>
                              <m:rPr>
                                <m:sty m:val="p"/>
                              </m:rPr>
                              <a:rPr lang="zh-TW" altLang="en-US" i="1">
                                <a:solidFill>
                                  <a:srgbClr val="000000"/>
                                </a:solidFill>
                                <a:latin typeface="Cambria Math" panose="02040503050406030204" pitchFamily="18" charset="0"/>
                              </a:rPr>
                              <m:t>ω</m:t>
                            </m:r>
                          </m:e>
                        </m:d>
                      </m:den>
                    </m:f>
                    <m:r>
                      <a:rPr lang="zh-TW" altLang="en-US" i="1">
                        <a:solidFill>
                          <a:srgbClr val="000000"/>
                        </a:solidFill>
                        <a:latin typeface="Cambria Math" panose="02040503050406030204" pitchFamily="18" charset="0"/>
                      </a:rPr>
                      <m:t>=</m:t>
                    </m:r>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𝐾</m:t>
                        </m:r>
                      </m:num>
                      <m:den>
                        <m:r>
                          <a:rPr lang="zh-TW" altLang="en-US" i="0">
                            <a:solidFill>
                              <a:srgbClr val="000000"/>
                            </a:solidFill>
                            <a:latin typeface="Cambria Math" panose="02040503050406030204" pitchFamily="18" charset="0"/>
                          </a:rPr>
                          <m:t>1</m:t>
                        </m:r>
                        <m:r>
                          <a:rPr lang="zh-TW" altLang="en-US" i="1">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𝑗</m:t>
                        </m:r>
                        <m:r>
                          <m:rPr>
                            <m:sty m:val="p"/>
                          </m:rPr>
                          <a:rPr lang="zh-TW" altLang="en-US" i="1">
                            <a:solidFill>
                              <a:srgbClr val="000000"/>
                            </a:solidFill>
                            <a:latin typeface="Cambria Math" panose="02040503050406030204" pitchFamily="18" charset="0"/>
                          </a:rPr>
                          <m:t>ω</m:t>
                        </m:r>
                        <m:r>
                          <m:rPr>
                            <m:sty m:val="p"/>
                          </m:rPr>
                          <a:rPr lang="zh-TW" altLang="en-US" i="0">
                            <a:solidFill>
                              <a:srgbClr val="000000"/>
                            </a:solidFill>
                            <a:latin typeface="Cambria Math" panose="02040503050406030204" pitchFamily="18" charset="0"/>
                          </a:rPr>
                          <m:t>τ</m:t>
                        </m:r>
                      </m:den>
                    </m:f>
                    <m:r>
                      <a:rPr lang="zh-TW" altLang="en-US" i="1">
                        <a:solidFill>
                          <a:srgbClr val="000000"/>
                        </a:solidFill>
                        <a:latin typeface="Cambria Math" panose="02040503050406030204" pitchFamily="18" charset="0"/>
                      </a:rPr>
                      <m:t>=</m:t>
                    </m:r>
                    <m:f>
                      <m:fPr>
                        <m:ctrlPr>
                          <a:rPr lang="zh-TW" altLang="en-US" i="1">
                            <a:solidFill>
                              <a:srgbClr val="000000"/>
                            </a:solidFill>
                            <a:latin typeface="Cambria Math" panose="02040503050406030204" pitchFamily="18" charset="0"/>
                          </a:rPr>
                        </m:ctrlPr>
                      </m:fPr>
                      <m:num>
                        <m:r>
                          <a:rPr lang="zh-TW" altLang="en-US" i="1">
                            <a:solidFill>
                              <a:srgbClr val="000000"/>
                            </a:solidFill>
                            <a:latin typeface="Cambria Math" panose="02040503050406030204" pitchFamily="18" charset="0"/>
                          </a:rPr>
                          <m:t>𝐾</m:t>
                        </m:r>
                      </m:num>
                      <m:den>
                        <m:rad>
                          <m:radPr>
                            <m:degHide m:val="on"/>
                            <m:ctrlPr>
                              <a:rPr lang="zh-TW" altLang="en-US" i="1">
                                <a:solidFill>
                                  <a:srgbClr val="000000"/>
                                </a:solidFill>
                                <a:latin typeface="Cambria Math" panose="02040503050406030204" pitchFamily="18" charset="0"/>
                              </a:rPr>
                            </m:ctrlPr>
                          </m:radPr>
                          <m:deg/>
                          <m:e>
                            <m:r>
                              <a:rPr lang="zh-TW" altLang="en-US" i="1">
                                <a:solidFill>
                                  <a:srgbClr val="000000"/>
                                </a:solidFill>
                                <a:latin typeface="Cambria Math" panose="02040503050406030204" pitchFamily="18" charset="0"/>
                              </a:rPr>
                              <m:t>1+</m:t>
                            </m:r>
                            <m:sSup>
                              <m:sSupPr>
                                <m:ctrlPr>
                                  <a:rPr lang="zh-TW" altLang="en-US" i="1">
                                    <a:solidFill>
                                      <a:srgbClr val="000000"/>
                                    </a:solidFill>
                                    <a:latin typeface="Cambria Math" panose="02040503050406030204" pitchFamily="18" charset="0"/>
                                  </a:rPr>
                                </m:ctrlPr>
                              </m:sSupPr>
                              <m:e>
                                <m:r>
                                  <m:rPr>
                                    <m:sty m:val="p"/>
                                  </m:rPr>
                                  <a:rPr lang="zh-TW" altLang="en-US" i="1">
                                    <a:solidFill>
                                      <a:srgbClr val="000000"/>
                                    </a:solidFill>
                                    <a:latin typeface="Cambria Math" panose="02040503050406030204" pitchFamily="18" charset="0"/>
                                  </a:rPr>
                                  <m:t>ω</m:t>
                                </m:r>
                              </m:e>
                              <m:sup>
                                <m:r>
                                  <a:rPr lang="zh-TW" altLang="en-US" i="1">
                                    <a:solidFill>
                                      <a:srgbClr val="000000"/>
                                    </a:solidFill>
                                    <a:latin typeface="Cambria Math" panose="02040503050406030204" pitchFamily="18" charset="0"/>
                                  </a:rPr>
                                  <m:t>2</m:t>
                                </m:r>
                              </m:sup>
                            </m:sSup>
                            <m:sSup>
                              <m:sSupPr>
                                <m:ctrlPr>
                                  <a:rPr lang="zh-TW" altLang="en-US" i="1">
                                    <a:solidFill>
                                      <a:srgbClr val="000000"/>
                                    </a:solidFill>
                                    <a:latin typeface="Cambria Math" panose="02040503050406030204" pitchFamily="18" charset="0"/>
                                  </a:rPr>
                                </m:ctrlPr>
                              </m:sSupPr>
                              <m:e>
                                <m:r>
                                  <m:rPr>
                                    <m:sty m:val="p"/>
                                  </m:rPr>
                                  <a:rPr lang="zh-TW" altLang="en-US" i="1">
                                    <a:solidFill>
                                      <a:srgbClr val="000000"/>
                                    </a:solidFill>
                                    <a:latin typeface="Cambria Math" panose="02040503050406030204" pitchFamily="18" charset="0"/>
                                  </a:rPr>
                                  <m:t>τ</m:t>
                                </m:r>
                              </m:e>
                              <m:sup>
                                <m:r>
                                  <a:rPr lang="zh-TW" altLang="en-US" i="1">
                                    <a:solidFill>
                                      <a:srgbClr val="000000"/>
                                    </a:solidFill>
                                    <a:latin typeface="Cambria Math" panose="02040503050406030204" pitchFamily="18" charset="0"/>
                                  </a:rPr>
                                  <m:t>2</m:t>
                                </m:r>
                              </m:sup>
                            </m:sSup>
                          </m:e>
                        </m:rad>
                      </m:den>
                    </m:f>
                  </m:oMath>
                </a14:m>
                <a:r>
                  <a:rPr lang="zh-TW" altLang="en-US" i="1" dirty="0">
                    <a:solidFill>
                      <a:srgbClr val="000000"/>
                    </a:solidFill>
                    <a:latin typeface="Cambria Math" panose="02040503050406030204" pitchFamily="18" charset="0"/>
                    <a:sym typeface="Symbol" panose="05050102010706020507" pitchFamily="18" charset="2"/>
                  </a:rPr>
                  <a:t> </a:t>
                </a:r>
                <a:r>
                  <a:rPr lang="zh-TW" altLang="en-US" dirty="0">
                    <a:solidFill>
                      <a:srgbClr val="000000"/>
                    </a:solidFill>
                    <a:latin typeface="Cambria Math" panose="02040503050406030204" pitchFamily="18" charset="0"/>
                    <a:sym typeface="Symbol" panose="05050102010706020507" pitchFamily="18" charset="2"/>
                  </a:rPr>
                  <a:t></a:t>
                </a:r>
                <a:endParaRPr lang="en-US" altLang="zh-TW" dirty="0">
                  <a:solidFill>
                    <a:srgbClr val="000000"/>
                  </a:solidFill>
                  <a:latin typeface="Cambria Math" panose="02040503050406030204" pitchFamily="18" charset="0"/>
                  <a:sym typeface="Symbol" panose="05050102010706020507" pitchFamily="18" charset="2"/>
                </a:endParaRPr>
              </a:p>
              <a:p>
                <a:pPr/>
                <a:br>
                  <a:rPr lang="zh-TW" altLang="en-US" i="1" dirty="0">
                    <a:solidFill>
                      <a:srgbClr val="000000"/>
                    </a:solidFill>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zh-TW" altLang="en-US" i="1" smtClean="0">
                          <a:solidFill>
                            <a:srgbClr val="000000"/>
                          </a:solidFill>
                          <a:latin typeface="Cambria Math" panose="02040503050406030204" pitchFamily="18" charset="0"/>
                          <a:sym typeface="Symbol" panose="05050102010706020507" pitchFamily="18" charset="2"/>
                        </a:rPr>
                        <m:t></m:t>
                      </m:r>
                      <m:r>
                        <a:rPr lang="zh-TW" altLang="en-US" i="1">
                          <a:solidFill>
                            <a:srgbClr val="000000"/>
                          </a:solidFill>
                          <a:latin typeface="Cambria Math" panose="02040503050406030204" pitchFamily="18" charset="0"/>
                        </a:rPr>
                        <m:t>=</m:t>
                      </m:r>
                      <m:func>
                        <m:funcPr>
                          <m:ctrlPr>
                            <a:rPr lang="zh-TW" altLang="en-US" i="1">
                              <a:solidFill>
                                <a:srgbClr val="000000"/>
                              </a:solidFill>
                              <a:latin typeface="Cambria Math" panose="02040503050406030204" pitchFamily="18" charset="0"/>
                            </a:rPr>
                          </m:ctrlPr>
                        </m:funcPr>
                        <m:fName>
                          <m:r>
                            <m:rPr>
                              <m:sty m:val="p"/>
                            </m:rPr>
                            <a:rPr lang="zh-TW" altLang="en-US" i="0">
                              <a:solidFill>
                                <a:srgbClr val="000000"/>
                              </a:solidFill>
                              <a:latin typeface="Cambria Math" panose="02040503050406030204" pitchFamily="18" charset="0"/>
                            </a:rPr>
                            <m:t>arctan</m:t>
                          </m:r>
                        </m:fName>
                        <m:e>
                          <m:d>
                            <m:dPr>
                              <m:ctrlPr>
                                <a:rPr lang="zh-TW" altLang="en-US" i="1">
                                  <a:solidFill>
                                    <a:srgbClr val="000000"/>
                                  </a:solidFill>
                                  <a:latin typeface="Cambria Math" panose="02040503050406030204" pitchFamily="18" charset="0"/>
                                </a:rPr>
                              </m:ctrlPr>
                            </m:dPr>
                            <m:e>
                              <m:r>
                                <a:rPr lang="zh-TW" altLang="en-US" i="1">
                                  <a:solidFill>
                                    <a:srgbClr val="000000"/>
                                  </a:solidFill>
                                  <a:latin typeface="Cambria Math" panose="02040503050406030204" pitchFamily="18" charset="0"/>
                                </a:rPr>
                                <m:t>−</m:t>
                              </m:r>
                              <m:r>
                                <m:rPr>
                                  <m:sty m:val="p"/>
                                </m:rPr>
                                <a:rPr lang="zh-TW" altLang="en-US" i="1">
                                  <a:solidFill>
                                    <a:srgbClr val="000000"/>
                                  </a:solidFill>
                                  <a:latin typeface="Cambria Math" panose="02040503050406030204" pitchFamily="18" charset="0"/>
                                </a:rPr>
                                <m:t>ω</m:t>
                              </m:r>
                              <m:r>
                                <m:rPr>
                                  <m:nor/>
                                </m:rPr>
                                <a:rPr lang="zh-TW" altLang="en-US" i="0">
                                  <a:solidFill>
                                    <a:srgbClr val="000000"/>
                                  </a:solidFill>
                                  <a:latin typeface="Cambria Math" panose="02040503050406030204" pitchFamily="18" charset="0"/>
                                </a:rPr>
                                <m:t>τ</m:t>
                              </m:r>
                              <m:r>
                                <m:rPr>
                                  <m:nor/>
                                </m:rPr>
                                <a:rPr lang="zh-TW" altLang="en-US" i="0">
                                  <a:solidFill>
                                    <a:srgbClr val="000000"/>
                                  </a:solidFill>
                                  <a:latin typeface="Cambria Math" panose="02040503050406030204" pitchFamily="18" charset="0"/>
                                </a:rPr>
                                <m:t>/</m:t>
                              </m:r>
                              <m:r>
                                <a:rPr lang="zh-TW" altLang="en-US" i="1">
                                  <a:solidFill>
                                    <a:srgbClr val="000000"/>
                                  </a:solidFill>
                                  <a:latin typeface="Cambria Math" panose="02040503050406030204" pitchFamily="18" charset="0"/>
                                </a:rPr>
                                <m:t>1</m:t>
                              </m:r>
                            </m:e>
                          </m:d>
                        </m:e>
                      </m:func>
                    </m:oMath>
                  </m:oMathPara>
                </a14:m>
                <a:endParaRPr lang="zh-TW" altLang="en-US" dirty="0"/>
              </a:p>
            </p:txBody>
          </p:sp>
        </mc:Choice>
        <mc:Fallback>
          <p:sp>
            <p:nvSpPr>
              <p:cNvPr id="95235" name="Object 3"/>
              <p:cNvSpPr txBox="1">
                <a:spLocks noRot="1" noChangeAspect="1" noMove="1" noResize="1" noEditPoints="1" noAdjustHandles="1" noChangeArrowheads="1" noChangeShapeType="1" noTextEdit="1"/>
              </p:cNvSpPr>
              <p:nvPr/>
            </p:nvSpPr>
            <p:spPr bwMode="auto">
              <a:xfrm>
                <a:off x="2460476" y="3535825"/>
                <a:ext cx="4487423" cy="1024880"/>
              </a:xfrm>
              <a:prstGeom prst="rect">
                <a:avLst/>
              </a:prstGeom>
              <a:blipFill>
                <a:blip r:embed="rId5"/>
                <a:stretch>
                  <a:fillRect b="-10714"/>
                </a:stretch>
              </a:blipFill>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5234" name="Object 2"/>
              <p:cNvSpPr txBox="1"/>
              <p:nvPr/>
            </p:nvSpPr>
            <p:spPr bwMode="auto">
              <a:xfrm>
                <a:off x="683568" y="5048250"/>
                <a:ext cx="5316218" cy="266700"/>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r>
                        <a:rPr lang="en-US" altLang="zh-TW" sz="2000" b="0" i="1" smtClean="0">
                          <a:solidFill>
                            <a:srgbClr val="000000"/>
                          </a:solidFill>
                          <a:latin typeface="Cambria Math" panose="02040503050406030204" pitchFamily="18" charset="0"/>
                        </a:rPr>
                        <m:t>𝑆𝑡𝑒𝑝</m:t>
                      </m:r>
                      <m:r>
                        <a:rPr lang="en-US" altLang="zh-TW" sz="2000" b="0" i="1" smtClean="0">
                          <a:solidFill>
                            <a:srgbClr val="000000"/>
                          </a:solidFill>
                          <a:latin typeface="Cambria Math" panose="02040503050406030204" pitchFamily="18" charset="0"/>
                        </a:rPr>
                        <m:t> </m:t>
                      </m:r>
                      <m:r>
                        <a:rPr lang="en-US" altLang="zh-TW" sz="2000" b="0" i="1" smtClean="0">
                          <a:solidFill>
                            <a:srgbClr val="000000"/>
                          </a:solidFill>
                          <a:latin typeface="Cambria Math" panose="02040503050406030204" pitchFamily="18" charset="0"/>
                        </a:rPr>
                        <m:t>𝑟𝑒𝑠𝑝𝑜𝑛𝑠𝑒</m:t>
                      </m:r>
                      <m:r>
                        <a:rPr lang="en-US" altLang="zh-TW" sz="2000" b="0" i="1" smtClean="0">
                          <a:solidFill>
                            <a:srgbClr val="000000"/>
                          </a:solidFill>
                          <a:latin typeface="Cambria Math" panose="02040503050406030204" pitchFamily="18" charset="0"/>
                        </a:rPr>
                        <m:t>                    </m:t>
                      </m:r>
                      <m:r>
                        <a:rPr lang="zh-TW" altLang="en-US" sz="2000" i="1">
                          <a:solidFill>
                            <a:srgbClr val="000000"/>
                          </a:solidFill>
                          <a:latin typeface="Cambria Math" panose="02040503050406030204" pitchFamily="18" charset="0"/>
                        </a:rPr>
                        <m:t>𝑦</m:t>
                      </m:r>
                      <m:d>
                        <m:dPr>
                          <m:ctrlPr>
                            <a:rPr lang="zh-TW" altLang="en-US" sz="2000" i="1">
                              <a:solidFill>
                                <a:srgbClr val="000000"/>
                              </a:solidFill>
                              <a:latin typeface="Cambria Math" panose="02040503050406030204" pitchFamily="18" charset="0"/>
                            </a:rPr>
                          </m:ctrlPr>
                        </m:dPr>
                        <m:e>
                          <m:r>
                            <a:rPr lang="zh-TW" altLang="en-US" sz="2000" i="1">
                              <a:solidFill>
                                <a:srgbClr val="000000"/>
                              </a:solidFill>
                              <a:latin typeface="Cambria Math" panose="02040503050406030204" pitchFamily="18" charset="0"/>
                            </a:rPr>
                            <m:t>𝑡</m:t>
                          </m:r>
                        </m:e>
                      </m:d>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𝐾</m:t>
                      </m:r>
                      <m:d>
                        <m:dPr>
                          <m:ctrlPr>
                            <a:rPr lang="zh-TW" altLang="en-US" sz="2000" i="1">
                              <a:solidFill>
                                <a:srgbClr val="000000"/>
                              </a:solidFill>
                              <a:latin typeface="Cambria Math" panose="02040503050406030204" pitchFamily="18" charset="0"/>
                            </a:rPr>
                          </m:ctrlPr>
                        </m:dPr>
                        <m:e>
                          <m:r>
                            <a:rPr lang="zh-TW" altLang="en-US" sz="2000" i="1">
                              <a:solidFill>
                                <a:srgbClr val="000000"/>
                              </a:solidFill>
                              <a:latin typeface="Cambria Math" panose="02040503050406030204" pitchFamily="18" charset="0"/>
                            </a:rPr>
                            <m:t>1−</m:t>
                          </m:r>
                          <m:sSup>
                            <m:sSupPr>
                              <m:ctrlPr>
                                <a:rPr lang="zh-TW" altLang="en-US" sz="2000" i="1">
                                  <a:solidFill>
                                    <a:srgbClr val="000000"/>
                                  </a:solidFill>
                                  <a:latin typeface="Cambria Math" panose="02040503050406030204" pitchFamily="18" charset="0"/>
                                </a:rPr>
                              </m:ctrlPr>
                            </m:sSupPr>
                            <m:e>
                              <m:r>
                                <a:rPr lang="zh-TW" altLang="en-US" sz="2000" i="1">
                                  <a:solidFill>
                                    <a:srgbClr val="000000"/>
                                  </a:solidFill>
                                  <a:latin typeface="Cambria Math" panose="02040503050406030204" pitchFamily="18" charset="0"/>
                                </a:rPr>
                                <m:t>𝑒</m:t>
                              </m:r>
                            </m:e>
                            <m:sup>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𝑡</m:t>
                              </m:r>
                              <m:r>
                                <a:rPr lang="zh-TW" altLang="en-US" sz="2000" i="1">
                                  <a:solidFill>
                                    <a:srgbClr val="000000"/>
                                  </a:solidFill>
                                  <a:latin typeface="Cambria Math" panose="02040503050406030204" pitchFamily="18" charset="0"/>
                                </a:rPr>
                                <m:t>/</m:t>
                              </m:r>
                              <m:r>
                                <a:rPr lang="zh-TW" altLang="en-US" sz="2000" i="1">
                                  <a:solidFill>
                                    <a:srgbClr val="000000"/>
                                  </a:solidFill>
                                  <a:latin typeface="Cambria Math" panose="02040503050406030204" pitchFamily="18" charset="0"/>
                                </a:rPr>
                                <m:t>𝜏</m:t>
                              </m:r>
                            </m:sup>
                          </m:sSup>
                        </m:e>
                      </m:d>
                    </m:oMath>
                  </m:oMathPara>
                </a14:m>
                <a:endParaRPr lang="zh-TW" altLang="en-US" sz="2000" dirty="0"/>
              </a:p>
            </p:txBody>
          </p:sp>
        </mc:Choice>
        <mc:Fallback>
          <p:sp>
            <p:nvSpPr>
              <p:cNvPr id="95234" name="Object 2"/>
              <p:cNvSpPr txBox="1">
                <a:spLocks noRot="1" noChangeAspect="1" noMove="1" noResize="1" noEditPoints="1" noAdjustHandles="1" noChangeArrowheads="1" noChangeShapeType="1" noTextEdit="1"/>
              </p:cNvSpPr>
              <p:nvPr/>
            </p:nvSpPr>
            <p:spPr bwMode="auto">
              <a:xfrm>
                <a:off x="683568" y="5048250"/>
                <a:ext cx="5316218" cy="266700"/>
              </a:xfrm>
              <a:prstGeom prst="rect">
                <a:avLst/>
              </a:prstGeom>
              <a:blipFill>
                <a:blip r:embed="rId6"/>
                <a:stretch>
                  <a:fillRect b="-79545"/>
                </a:stretch>
              </a:blipFill>
              <a:extLst/>
            </p:spPr>
            <p:txBody>
              <a:bodyPr/>
              <a:lstStyle/>
              <a:p>
                <a:r>
                  <a:rPr lang="en-US">
                    <a:noFill/>
                  </a:rPr>
                  <a:t> </a:t>
                </a:r>
              </a:p>
            </p:txBody>
          </p:sp>
        </mc:Fallback>
      </mc:AlternateContent>
      <p:sp>
        <p:nvSpPr>
          <p:cNvPr id="95240" name="Rectangle 8"/>
          <p:cNvSpPr>
            <a:spLocks noChangeArrowheads="1"/>
          </p:cNvSpPr>
          <p:nvPr/>
        </p:nvSpPr>
        <p:spPr bwMode="auto">
          <a:xfrm>
            <a:off x="8029575" y="792162"/>
            <a:ext cx="552450" cy="274638"/>
          </a:xfrm>
          <a:prstGeom prst="rect">
            <a:avLst/>
          </a:prstGeom>
          <a:noFill/>
          <a:ln w="9525">
            <a:noFill/>
            <a:miter lim="800000"/>
            <a:headEnd/>
            <a:tailEnd/>
          </a:ln>
          <a:effectLst/>
        </p:spPr>
        <p:txBody>
          <a:bodyPr wrap="none">
            <a:spAutoFit/>
          </a:bodyPr>
          <a:lstStyle/>
          <a:p>
            <a:pPr eaLnBrk="0" hangingPunct="0"/>
            <a:r>
              <a:rPr lang="en-US" altLang="zh-TW" sz="1200" dirty="0">
                <a:ea typeface="新細明體" pitchFamily="18" charset="-120"/>
                <a:cs typeface="Times New Roman" pitchFamily="18" charset="0"/>
              </a:rPr>
              <a:t>(1.20)</a:t>
            </a:r>
          </a:p>
        </p:txBody>
      </p:sp>
      <p:sp>
        <p:nvSpPr>
          <p:cNvPr id="95241" name="Rectangle 9"/>
          <p:cNvSpPr>
            <a:spLocks noChangeArrowheads="1"/>
          </p:cNvSpPr>
          <p:nvPr/>
        </p:nvSpPr>
        <p:spPr bwMode="auto">
          <a:xfrm>
            <a:off x="8029575" y="1554162"/>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(1.21)</a:t>
            </a:r>
          </a:p>
        </p:txBody>
      </p:sp>
      <p:sp>
        <p:nvSpPr>
          <p:cNvPr id="95242" name="Rectangle 10"/>
          <p:cNvSpPr>
            <a:spLocks noChangeArrowheads="1"/>
          </p:cNvSpPr>
          <p:nvPr/>
        </p:nvSpPr>
        <p:spPr bwMode="auto">
          <a:xfrm>
            <a:off x="8029575" y="2392362"/>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(1.22)</a:t>
            </a:r>
          </a:p>
        </p:txBody>
      </p:sp>
      <p:sp>
        <p:nvSpPr>
          <p:cNvPr id="95243" name="Rectangle 11"/>
          <p:cNvSpPr>
            <a:spLocks noChangeArrowheads="1"/>
          </p:cNvSpPr>
          <p:nvPr/>
        </p:nvSpPr>
        <p:spPr bwMode="auto">
          <a:xfrm>
            <a:off x="8100392" y="3905214"/>
            <a:ext cx="552450" cy="274638"/>
          </a:xfrm>
          <a:prstGeom prst="rect">
            <a:avLst/>
          </a:prstGeom>
          <a:noFill/>
          <a:ln w="9525">
            <a:noFill/>
            <a:miter lim="800000"/>
            <a:headEnd/>
            <a:tailEnd/>
          </a:ln>
          <a:effectLst/>
        </p:spPr>
        <p:txBody>
          <a:bodyPr wrap="none">
            <a:spAutoFit/>
          </a:bodyPr>
          <a:lstStyle/>
          <a:p>
            <a:r>
              <a:rPr lang="en-US" altLang="zh-TW" sz="1200" dirty="0">
                <a:ea typeface="新細明體" pitchFamily="18" charset="-120"/>
                <a:cs typeface="Times New Roman" pitchFamily="18" charset="0"/>
              </a:rPr>
              <a:t>(1.23)</a:t>
            </a:r>
          </a:p>
        </p:txBody>
      </p:sp>
      <p:sp>
        <p:nvSpPr>
          <p:cNvPr id="95244" name="Rectangle 12"/>
          <p:cNvSpPr>
            <a:spLocks noChangeArrowheads="1"/>
          </p:cNvSpPr>
          <p:nvPr/>
        </p:nvSpPr>
        <p:spPr bwMode="auto">
          <a:xfrm>
            <a:off x="8263942" y="5157918"/>
            <a:ext cx="552450" cy="274638"/>
          </a:xfrm>
          <a:prstGeom prst="rect">
            <a:avLst/>
          </a:prstGeom>
          <a:noFill/>
          <a:ln w="9525">
            <a:noFill/>
            <a:miter lim="800000"/>
            <a:headEnd/>
            <a:tailEnd/>
          </a:ln>
          <a:effectLst/>
        </p:spPr>
        <p:txBody>
          <a:bodyPr wrap="none">
            <a:spAutoFit/>
          </a:bodyPr>
          <a:lstStyle/>
          <a:p>
            <a:pPr eaLnBrk="0" hangingPunct="0"/>
            <a:r>
              <a:rPr lang="en-US" altLang="zh-TW" sz="1200" dirty="0">
                <a:ea typeface="新細明體" pitchFamily="18" charset="-120"/>
                <a:cs typeface="Times New Roman" pitchFamily="18" charset="0"/>
              </a:rPr>
              <a:t>(1.24)</a:t>
            </a:r>
          </a:p>
        </p:txBody>
      </p:sp>
    </p:spTree>
    <p:extLst>
      <p:ext uri="{BB962C8B-B14F-4D97-AF65-F5344CB8AC3E}">
        <p14:creationId xmlns:p14="http://schemas.microsoft.com/office/powerpoint/2010/main" val="18640645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87016" y="5764075"/>
            <a:ext cx="8849480" cy="1093925"/>
          </a:xfrm>
        </p:spPr>
        <p:txBody>
          <a:bodyPr>
            <a:normAutofit fontScale="90000"/>
          </a:bodyPr>
          <a:lstStyle/>
          <a:p>
            <a:pPr algn="l"/>
            <a:r>
              <a:rPr lang="en-US" altLang="zh-TW" sz="1600" b="1" dirty="0">
                <a:ea typeface="新細明體" pitchFamily="18" charset="-120"/>
                <a:cs typeface="Times New Roman" pitchFamily="18" charset="0"/>
              </a:rPr>
              <a:t>Figure 1.7  </a:t>
            </a:r>
            <a:br>
              <a:rPr lang="en-US" altLang="zh-TW" sz="1600" b="1" dirty="0">
                <a:ea typeface="新細明體" pitchFamily="18" charset="-120"/>
                <a:cs typeface="Times New Roman" pitchFamily="18" charset="0"/>
              </a:rPr>
            </a:br>
            <a:r>
              <a:rPr lang="en-US" altLang="zh-TW" sz="1600" dirty="0">
                <a:ea typeface="新細明體" pitchFamily="18" charset="-120"/>
                <a:cs typeface="Times New Roman" pitchFamily="18" charset="0"/>
              </a:rPr>
              <a:t>(a) Force-measuring spring scale, an example of a second-order instrument.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(b) Static sensitivity.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(c) Step response for overdamped case,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2;  critically damped case,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1;  underdamped case,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0.5.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(d) Sinusoidal steady-state frequency response,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2,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1, </a:t>
            </a:r>
            <a:r>
              <a:rPr lang="en-US" altLang="zh-TW" sz="1600" i="1" dirty="0">
                <a:ea typeface="新細明體" pitchFamily="18" charset="-120"/>
                <a:cs typeface="Times New Roman" pitchFamily="18" charset="0"/>
                <a:sym typeface="Symbol" pitchFamily="18" charset="2"/>
              </a:rPr>
              <a:t></a:t>
            </a:r>
            <a:r>
              <a:rPr lang="en-US" altLang="zh-TW" sz="1600" dirty="0">
                <a:ea typeface="新細明體" pitchFamily="18" charset="-120"/>
                <a:cs typeface="Times New Roman" pitchFamily="18" charset="0"/>
                <a:sym typeface="Symbol" pitchFamily="18" charset="2"/>
              </a:rPr>
              <a:t> </a:t>
            </a:r>
            <a:r>
              <a:rPr lang="en-US" altLang="zh-TW" sz="1600" dirty="0">
                <a:ea typeface="新細明體" pitchFamily="18" charset="-120"/>
                <a:cs typeface="Times New Roman" pitchFamily="18" charset="0"/>
              </a:rPr>
              <a:t>= 0.5.  </a:t>
            </a:r>
          </a:p>
        </p:txBody>
      </p:sp>
      <p:grpSp>
        <p:nvGrpSpPr>
          <p:cNvPr id="3" name="Group 2"/>
          <p:cNvGrpSpPr/>
          <p:nvPr/>
        </p:nvGrpSpPr>
        <p:grpSpPr>
          <a:xfrm>
            <a:off x="4010578" y="420245"/>
            <a:ext cx="2433638" cy="1290638"/>
            <a:chOff x="6508750" y="1746250"/>
            <a:chExt cx="2433638" cy="1290638"/>
          </a:xfrm>
        </p:grpSpPr>
        <p:sp>
          <p:nvSpPr>
            <p:cNvPr id="13352" name="Line 40"/>
            <p:cNvSpPr>
              <a:spLocks noChangeShapeType="1"/>
            </p:cNvSpPr>
            <p:nvPr/>
          </p:nvSpPr>
          <p:spPr bwMode="auto">
            <a:xfrm>
              <a:off x="6859588" y="1844675"/>
              <a:ext cx="1587" cy="1011238"/>
            </a:xfrm>
            <a:prstGeom prst="line">
              <a:avLst/>
            </a:prstGeom>
            <a:noFill/>
            <a:ln w="7938">
              <a:solidFill>
                <a:srgbClr val="000000"/>
              </a:solidFill>
              <a:round/>
              <a:headEnd/>
              <a:tailEnd/>
            </a:ln>
          </p:spPr>
          <p:txBody>
            <a:bodyPr/>
            <a:lstStyle/>
            <a:p>
              <a:endParaRPr lang="zh-TW" altLang="en-US"/>
            </a:p>
          </p:txBody>
        </p:sp>
        <p:sp>
          <p:nvSpPr>
            <p:cNvPr id="13353" name="Line 41"/>
            <p:cNvSpPr>
              <a:spLocks noChangeShapeType="1"/>
            </p:cNvSpPr>
            <p:nvPr/>
          </p:nvSpPr>
          <p:spPr bwMode="auto">
            <a:xfrm>
              <a:off x="6777038" y="2773363"/>
              <a:ext cx="2082800" cy="1587"/>
            </a:xfrm>
            <a:prstGeom prst="line">
              <a:avLst/>
            </a:prstGeom>
            <a:noFill/>
            <a:ln w="7938">
              <a:solidFill>
                <a:srgbClr val="000000"/>
              </a:solidFill>
              <a:round/>
              <a:headEnd/>
              <a:tailEnd/>
            </a:ln>
          </p:spPr>
          <p:txBody>
            <a:bodyPr/>
            <a:lstStyle/>
            <a:p>
              <a:endParaRPr lang="zh-TW" altLang="en-US"/>
            </a:p>
          </p:txBody>
        </p:sp>
        <p:sp>
          <p:nvSpPr>
            <p:cNvPr id="13372" name="Line 60"/>
            <p:cNvSpPr>
              <a:spLocks noChangeShapeType="1"/>
            </p:cNvSpPr>
            <p:nvPr/>
          </p:nvSpPr>
          <p:spPr bwMode="auto">
            <a:xfrm flipV="1">
              <a:off x="6859588" y="1947863"/>
              <a:ext cx="898525" cy="825500"/>
            </a:xfrm>
            <a:prstGeom prst="line">
              <a:avLst/>
            </a:prstGeom>
            <a:noFill/>
            <a:ln w="15875">
              <a:solidFill>
                <a:srgbClr val="000000"/>
              </a:solidFill>
              <a:round/>
              <a:headEnd/>
              <a:tailEnd/>
            </a:ln>
          </p:spPr>
          <p:txBody>
            <a:bodyPr/>
            <a:lstStyle/>
            <a:p>
              <a:endParaRPr lang="zh-TW" altLang="en-US"/>
            </a:p>
          </p:txBody>
        </p:sp>
        <p:sp>
          <p:nvSpPr>
            <p:cNvPr id="13441" name="Freeform 129"/>
            <p:cNvSpPr>
              <a:spLocks/>
            </p:cNvSpPr>
            <p:nvPr/>
          </p:nvSpPr>
          <p:spPr bwMode="auto">
            <a:xfrm>
              <a:off x="6834188" y="1782763"/>
              <a:ext cx="46037" cy="74612"/>
            </a:xfrm>
            <a:custGeom>
              <a:avLst/>
              <a:gdLst/>
              <a:ahLst/>
              <a:cxnLst>
                <a:cxn ang="0">
                  <a:pos x="16" y="45"/>
                </a:cxn>
                <a:cxn ang="0">
                  <a:pos x="16" y="45"/>
                </a:cxn>
                <a:cxn ang="0">
                  <a:pos x="8" y="45"/>
                </a:cxn>
                <a:cxn ang="0">
                  <a:pos x="0" y="47"/>
                </a:cxn>
                <a:cxn ang="0">
                  <a:pos x="0" y="47"/>
                </a:cxn>
                <a:cxn ang="0">
                  <a:pos x="8" y="24"/>
                </a:cxn>
                <a:cxn ang="0">
                  <a:pos x="16" y="0"/>
                </a:cxn>
                <a:cxn ang="0">
                  <a:pos x="16" y="0"/>
                </a:cxn>
                <a:cxn ang="0">
                  <a:pos x="21" y="24"/>
                </a:cxn>
                <a:cxn ang="0">
                  <a:pos x="29" y="47"/>
                </a:cxn>
                <a:cxn ang="0">
                  <a:pos x="29" y="47"/>
                </a:cxn>
                <a:cxn ang="0">
                  <a:pos x="18" y="45"/>
                </a:cxn>
                <a:cxn ang="0">
                  <a:pos x="16" y="45"/>
                </a:cxn>
                <a:cxn ang="0">
                  <a:pos x="16" y="45"/>
                </a:cxn>
              </a:cxnLst>
              <a:rect l="0" t="0" r="r" b="b"/>
              <a:pathLst>
                <a:path w="29" h="47">
                  <a:moveTo>
                    <a:pt x="16" y="45"/>
                  </a:moveTo>
                  <a:lnTo>
                    <a:pt x="16" y="45"/>
                  </a:lnTo>
                  <a:lnTo>
                    <a:pt x="8" y="45"/>
                  </a:lnTo>
                  <a:lnTo>
                    <a:pt x="0" y="47"/>
                  </a:lnTo>
                  <a:lnTo>
                    <a:pt x="0" y="47"/>
                  </a:lnTo>
                  <a:lnTo>
                    <a:pt x="8" y="24"/>
                  </a:lnTo>
                  <a:lnTo>
                    <a:pt x="16" y="0"/>
                  </a:lnTo>
                  <a:lnTo>
                    <a:pt x="16" y="0"/>
                  </a:lnTo>
                  <a:lnTo>
                    <a:pt x="21" y="24"/>
                  </a:lnTo>
                  <a:lnTo>
                    <a:pt x="29" y="47"/>
                  </a:lnTo>
                  <a:lnTo>
                    <a:pt x="29" y="47"/>
                  </a:lnTo>
                  <a:lnTo>
                    <a:pt x="18" y="45"/>
                  </a:lnTo>
                  <a:lnTo>
                    <a:pt x="16" y="45"/>
                  </a:lnTo>
                  <a:lnTo>
                    <a:pt x="16" y="4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442" name="Freeform 130"/>
            <p:cNvSpPr>
              <a:spLocks/>
            </p:cNvSpPr>
            <p:nvPr/>
          </p:nvSpPr>
          <p:spPr bwMode="auto">
            <a:xfrm>
              <a:off x="8843963" y="2749550"/>
              <a:ext cx="69850" cy="44450"/>
            </a:xfrm>
            <a:custGeom>
              <a:avLst/>
              <a:gdLst/>
              <a:ahLst/>
              <a:cxnLst>
                <a:cxn ang="0">
                  <a:pos x="3" y="15"/>
                </a:cxn>
                <a:cxn ang="0">
                  <a:pos x="3" y="15"/>
                </a:cxn>
                <a:cxn ang="0">
                  <a:pos x="3" y="8"/>
                </a:cxn>
                <a:cxn ang="0">
                  <a:pos x="0" y="0"/>
                </a:cxn>
                <a:cxn ang="0">
                  <a:pos x="0" y="0"/>
                </a:cxn>
                <a:cxn ang="0">
                  <a:pos x="21" y="8"/>
                </a:cxn>
                <a:cxn ang="0">
                  <a:pos x="44" y="15"/>
                </a:cxn>
                <a:cxn ang="0">
                  <a:pos x="44" y="15"/>
                </a:cxn>
                <a:cxn ang="0">
                  <a:pos x="21" y="21"/>
                </a:cxn>
                <a:cxn ang="0">
                  <a:pos x="0" y="28"/>
                </a:cxn>
                <a:cxn ang="0">
                  <a:pos x="0" y="28"/>
                </a:cxn>
                <a:cxn ang="0">
                  <a:pos x="3" y="21"/>
                </a:cxn>
                <a:cxn ang="0">
                  <a:pos x="3" y="15"/>
                </a:cxn>
                <a:cxn ang="0">
                  <a:pos x="3" y="15"/>
                </a:cxn>
              </a:cxnLst>
              <a:rect l="0" t="0" r="r" b="b"/>
              <a:pathLst>
                <a:path w="44" h="28">
                  <a:moveTo>
                    <a:pt x="3" y="15"/>
                  </a:moveTo>
                  <a:lnTo>
                    <a:pt x="3" y="15"/>
                  </a:lnTo>
                  <a:lnTo>
                    <a:pt x="3" y="8"/>
                  </a:lnTo>
                  <a:lnTo>
                    <a:pt x="0" y="0"/>
                  </a:lnTo>
                  <a:lnTo>
                    <a:pt x="0" y="0"/>
                  </a:lnTo>
                  <a:lnTo>
                    <a:pt x="21" y="8"/>
                  </a:lnTo>
                  <a:lnTo>
                    <a:pt x="44" y="15"/>
                  </a:lnTo>
                  <a:lnTo>
                    <a:pt x="44" y="15"/>
                  </a:lnTo>
                  <a:lnTo>
                    <a:pt x="21" y="21"/>
                  </a:lnTo>
                  <a:lnTo>
                    <a:pt x="0" y="28"/>
                  </a:lnTo>
                  <a:lnTo>
                    <a:pt x="0" y="28"/>
                  </a:lnTo>
                  <a:lnTo>
                    <a:pt x="3" y="21"/>
                  </a:lnTo>
                  <a:lnTo>
                    <a:pt x="3" y="15"/>
                  </a:lnTo>
                  <a:lnTo>
                    <a:pt x="3" y="1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461" name="Rectangle 149"/>
            <p:cNvSpPr>
              <a:spLocks noChangeArrowheads="1"/>
            </p:cNvSpPr>
            <p:nvPr/>
          </p:nvSpPr>
          <p:spPr bwMode="auto">
            <a:xfrm>
              <a:off x="6921500" y="1746250"/>
              <a:ext cx="35242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Output</a:t>
              </a:r>
              <a:endParaRPr lang="en-US" altLang="zh-TW" sz="1000">
                <a:ea typeface="新細明體" pitchFamily="18" charset="-120"/>
              </a:endParaRPr>
            </a:p>
          </p:txBody>
        </p:sp>
        <p:sp>
          <p:nvSpPr>
            <p:cNvPr id="13462" name="Rectangle 150"/>
            <p:cNvSpPr>
              <a:spLocks noChangeArrowheads="1"/>
            </p:cNvSpPr>
            <p:nvPr/>
          </p:nvSpPr>
          <p:spPr bwMode="auto">
            <a:xfrm>
              <a:off x="7292975" y="1746250"/>
              <a:ext cx="5715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a:t>
              </a:r>
              <a:endParaRPr lang="en-US" altLang="zh-TW" sz="1000">
                <a:ea typeface="新細明體" pitchFamily="18" charset="-120"/>
              </a:endParaRPr>
            </a:p>
          </p:txBody>
        </p:sp>
        <p:sp>
          <p:nvSpPr>
            <p:cNvPr id="13463" name="Rectangle 151"/>
            <p:cNvSpPr>
              <a:spLocks noChangeArrowheads="1"/>
            </p:cNvSpPr>
            <p:nvPr/>
          </p:nvSpPr>
          <p:spPr bwMode="auto">
            <a:xfrm>
              <a:off x="7346950" y="1746250"/>
              <a:ext cx="4286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a:t>
              </a:r>
              <a:endParaRPr lang="en-US" altLang="zh-TW" sz="1000">
                <a:ea typeface="新細明體" pitchFamily="18" charset="-120"/>
              </a:endParaRPr>
            </a:p>
          </p:txBody>
        </p:sp>
        <p:sp>
          <p:nvSpPr>
            <p:cNvPr id="13464" name="Rectangle 152"/>
            <p:cNvSpPr>
              <a:spLocks noChangeArrowheads="1"/>
            </p:cNvSpPr>
            <p:nvPr/>
          </p:nvSpPr>
          <p:spPr bwMode="auto">
            <a:xfrm>
              <a:off x="7388225" y="1746250"/>
              <a:ext cx="34925"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t</a:t>
              </a:r>
              <a:endParaRPr lang="en-US" altLang="zh-TW" sz="1000">
                <a:ea typeface="新細明體" pitchFamily="18" charset="-120"/>
              </a:endParaRPr>
            </a:p>
          </p:txBody>
        </p:sp>
        <p:sp>
          <p:nvSpPr>
            <p:cNvPr id="13465" name="Rectangle 153"/>
            <p:cNvSpPr>
              <a:spLocks noChangeArrowheads="1"/>
            </p:cNvSpPr>
            <p:nvPr/>
          </p:nvSpPr>
          <p:spPr bwMode="auto">
            <a:xfrm>
              <a:off x="7419975" y="1746250"/>
              <a:ext cx="4286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a:t>
              </a:r>
              <a:endParaRPr lang="en-US" altLang="zh-TW" sz="1000">
                <a:ea typeface="新細明體" pitchFamily="18" charset="-120"/>
              </a:endParaRPr>
            </a:p>
          </p:txBody>
        </p:sp>
        <p:sp>
          <p:nvSpPr>
            <p:cNvPr id="13466" name="Rectangle 154"/>
            <p:cNvSpPr>
              <a:spLocks noChangeArrowheads="1"/>
            </p:cNvSpPr>
            <p:nvPr/>
          </p:nvSpPr>
          <p:spPr bwMode="auto">
            <a:xfrm>
              <a:off x="6508750" y="2884488"/>
              <a:ext cx="14922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(b)</a:t>
              </a:r>
              <a:endParaRPr lang="en-US" altLang="zh-TW" sz="1000">
                <a:ea typeface="新細明體" pitchFamily="18" charset="-120"/>
              </a:endParaRPr>
            </a:p>
          </p:txBody>
        </p:sp>
        <p:sp>
          <p:nvSpPr>
            <p:cNvPr id="13521" name="Rectangle 209"/>
            <p:cNvSpPr>
              <a:spLocks noChangeArrowheads="1"/>
            </p:cNvSpPr>
            <p:nvPr/>
          </p:nvSpPr>
          <p:spPr bwMode="auto">
            <a:xfrm>
              <a:off x="8464550" y="2806700"/>
              <a:ext cx="47783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Input </a:t>
              </a:r>
              <a:r>
                <a:rPr lang="en-US" altLang="zh-TW" sz="1000" i="1">
                  <a:solidFill>
                    <a:srgbClr val="000000"/>
                  </a:solidFill>
                  <a:ea typeface="新細明體" pitchFamily="18" charset="-120"/>
                </a:rPr>
                <a:t>x</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sp>
          <p:nvSpPr>
            <p:cNvPr id="13524" name="Rectangle 212"/>
            <p:cNvSpPr>
              <a:spLocks noChangeArrowheads="1"/>
            </p:cNvSpPr>
            <p:nvPr/>
          </p:nvSpPr>
          <p:spPr bwMode="auto">
            <a:xfrm>
              <a:off x="8851900" y="2806700"/>
              <a:ext cx="0" cy="152400"/>
            </a:xfrm>
            <a:prstGeom prst="rect">
              <a:avLst/>
            </a:prstGeom>
            <a:noFill/>
            <a:ln w="9525">
              <a:noFill/>
              <a:miter lim="800000"/>
              <a:headEnd/>
              <a:tailEnd/>
            </a:ln>
          </p:spPr>
          <p:txBody>
            <a:bodyPr wrap="none" lIns="0" tIns="0" rIns="0" bIns="0">
              <a:spAutoFit/>
            </a:bodyPr>
            <a:lstStyle/>
            <a:p>
              <a:endParaRPr lang="zh-TW" altLang="zh-TW" sz="1000"/>
            </a:p>
          </p:txBody>
        </p:sp>
        <p:sp>
          <p:nvSpPr>
            <p:cNvPr id="13526" name="Rectangle 214"/>
            <p:cNvSpPr>
              <a:spLocks noChangeArrowheads="1"/>
            </p:cNvSpPr>
            <p:nvPr/>
          </p:nvSpPr>
          <p:spPr bwMode="auto">
            <a:xfrm>
              <a:off x="7296150" y="2373313"/>
              <a:ext cx="5080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Slope </a:t>
              </a:r>
              <a:r>
                <a:rPr lang="en-US" altLang="zh-TW" sz="1000" i="1">
                  <a:solidFill>
                    <a:srgbClr val="000000"/>
                  </a:solidFill>
                  <a:ea typeface="新細明體" pitchFamily="18" charset="-120"/>
                </a:rPr>
                <a:t>K </a:t>
              </a:r>
              <a:r>
                <a:rPr lang="en-US" altLang="zh-TW" sz="1000">
                  <a:solidFill>
                    <a:srgbClr val="000000"/>
                  </a:solidFill>
                  <a:ea typeface="新細明體" pitchFamily="18" charset="-120"/>
                </a:rPr>
                <a:t>=</a:t>
              </a:r>
              <a:endParaRPr lang="en-US" altLang="zh-TW" sz="1000" i="1">
                <a:solidFill>
                  <a:srgbClr val="000000"/>
                </a:solidFill>
                <a:ea typeface="新細明體" pitchFamily="18" charset="-120"/>
              </a:endParaRPr>
            </a:p>
          </p:txBody>
        </p:sp>
        <p:sp>
          <p:nvSpPr>
            <p:cNvPr id="13529" name="Rectangle 217"/>
            <p:cNvSpPr>
              <a:spLocks noChangeArrowheads="1"/>
            </p:cNvSpPr>
            <p:nvPr/>
          </p:nvSpPr>
          <p:spPr bwMode="auto">
            <a:xfrm>
              <a:off x="7870825" y="2303463"/>
              <a:ext cx="115888" cy="173037"/>
            </a:xfrm>
            <a:prstGeom prst="rect">
              <a:avLst/>
            </a:prstGeom>
            <a:noFill/>
            <a:ln w="9525">
              <a:noFill/>
              <a:miter lim="800000"/>
              <a:headEnd/>
              <a:tailEnd/>
            </a:ln>
          </p:spPr>
          <p:txBody>
            <a:bodyPr wrap="none" lIns="0" tIns="0" rIns="0" bIns="0">
              <a:spAutoFit/>
            </a:bodyPr>
            <a:lstStyle/>
            <a:p>
              <a:r>
                <a:rPr lang="en-US" altLang="zh-TW" sz="900">
                  <a:solidFill>
                    <a:srgbClr val="000000"/>
                  </a:solidFill>
                  <a:latin typeface="Times" pitchFamily="18" charset="0"/>
                  <a:ea typeface="新細明體" pitchFamily="18" charset="-120"/>
                </a:rPr>
                <a:t>1</a:t>
              </a:r>
              <a:endParaRPr lang="en-US" altLang="zh-TW" sz="2400">
                <a:ea typeface="新細明體" pitchFamily="18" charset="-120"/>
              </a:endParaRPr>
            </a:p>
          </p:txBody>
        </p:sp>
        <p:sp>
          <p:nvSpPr>
            <p:cNvPr id="13530" name="Rectangle 218"/>
            <p:cNvSpPr>
              <a:spLocks noChangeArrowheads="1"/>
            </p:cNvSpPr>
            <p:nvPr/>
          </p:nvSpPr>
          <p:spPr bwMode="auto">
            <a:xfrm>
              <a:off x="7840663" y="2451100"/>
              <a:ext cx="123825" cy="182563"/>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K</a:t>
              </a:r>
              <a:r>
                <a:rPr lang="en-US" altLang="zh-TW" sz="1200" baseline="-25000">
                  <a:solidFill>
                    <a:srgbClr val="000000"/>
                  </a:solidFill>
                  <a:ea typeface="新細明體" pitchFamily="18" charset="-120"/>
                </a:rPr>
                <a:t>s</a:t>
              </a:r>
              <a:endParaRPr lang="en-US" altLang="zh-TW" sz="1000">
                <a:ea typeface="新細明體" pitchFamily="18" charset="-120"/>
              </a:endParaRPr>
            </a:p>
          </p:txBody>
        </p:sp>
        <p:sp>
          <p:nvSpPr>
            <p:cNvPr id="13543" name="Line 231"/>
            <p:cNvSpPr>
              <a:spLocks noChangeShapeType="1"/>
            </p:cNvSpPr>
            <p:nvPr/>
          </p:nvSpPr>
          <p:spPr bwMode="auto">
            <a:xfrm>
              <a:off x="7840663" y="2447925"/>
              <a:ext cx="120650" cy="1588"/>
            </a:xfrm>
            <a:prstGeom prst="line">
              <a:avLst/>
            </a:prstGeom>
            <a:noFill/>
            <a:ln w="4763">
              <a:solidFill>
                <a:srgbClr val="000000"/>
              </a:solidFill>
              <a:round/>
              <a:headEnd/>
              <a:tailEnd/>
            </a:ln>
          </p:spPr>
          <p:txBody>
            <a:bodyPr/>
            <a:lstStyle/>
            <a:p>
              <a:endParaRPr lang="zh-TW" altLang="en-US"/>
            </a:p>
          </p:txBody>
        </p:sp>
      </p:grpSp>
      <p:grpSp>
        <p:nvGrpSpPr>
          <p:cNvPr id="7" name="Group 6"/>
          <p:cNvGrpSpPr/>
          <p:nvPr/>
        </p:nvGrpSpPr>
        <p:grpSpPr>
          <a:xfrm>
            <a:off x="2111393" y="2453789"/>
            <a:ext cx="1935163" cy="2997895"/>
            <a:chOff x="3552193" y="2374762"/>
            <a:chExt cx="1935163" cy="2997895"/>
          </a:xfrm>
        </p:grpSpPr>
        <p:sp>
          <p:nvSpPr>
            <p:cNvPr id="13469" name="Rectangle 157"/>
            <p:cNvSpPr>
              <a:spLocks noChangeArrowheads="1"/>
            </p:cNvSpPr>
            <p:nvPr/>
          </p:nvSpPr>
          <p:spPr bwMode="auto">
            <a:xfrm>
              <a:off x="3552193" y="5218769"/>
              <a:ext cx="131446" cy="153888"/>
            </a:xfrm>
            <a:prstGeom prst="rect">
              <a:avLst/>
            </a:prstGeom>
            <a:noFill/>
            <a:ln w="9525">
              <a:noFill/>
              <a:miter lim="800000"/>
              <a:headEnd/>
              <a:tailEnd/>
            </a:ln>
          </p:spPr>
          <p:txBody>
            <a:bodyPr wrap="none" lIns="0" tIns="0" rIns="0" bIns="0">
              <a:spAutoFit/>
            </a:bodyPr>
            <a:lstStyle/>
            <a:p>
              <a:r>
                <a:rPr lang="en-US" altLang="zh-TW" sz="1000" dirty="0">
                  <a:ln>
                    <a:solidFill>
                      <a:srgbClr val="92D050"/>
                    </a:solidFill>
                  </a:ln>
                  <a:solidFill>
                    <a:srgbClr val="000000"/>
                  </a:solidFill>
                  <a:ea typeface="新細明體" pitchFamily="18" charset="-120"/>
                </a:rPr>
                <a:t>(c)</a:t>
              </a:r>
              <a:endParaRPr lang="en-US" altLang="zh-TW" sz="1000" dirty="0">
                <a:ln>
                  <a:solidFill>
                    <a:srgbClr val="92D050"/>
                  </a:solidFill>
                </a:ln>
                <a:ea typeface="新細明體" pitchFamily="18" charset="-120"/>
              </a:endParaRPr>
            </a:p>
          </p:txBody>
        </p:sp>
        <p:grpSp>
          <p:nvGrpSpPr>
            <p:cNvPr id="6" name="Group 5"/>
            <p:cNvGrpSpPr/>
            <p:nvPr/>
          </p:nvGrpSpPr>
          <p:grpSpPr>
            <a:xfrm>
              <a:off x="3556956" y="2374762"/>
              <a:ext cx="1930400" cy="1157188"/>
              <a:chOff x="3556956" y="2374762"/>
              <a:chExt cx="1930400" cy="1157188"/>
            </a:xfrm>
          </p:grpSpPr>
          <p:sp>
            <p:nvSpPr>
              <p:cNvPr id="13356" name="Line 44"/>
              <p:cNvSpPr>
                <a:spLocks noChangeShapeType="1"/>
              </p:cNvSpPr>
              <p:nvPr/>
            </p:nvSpPr>
            <p:spPr bwMode="auto">
              <a:xfrm>
                <a:off x="4026856" y="2479537"/>
                <a:ext cx="1587" cy="965200"/>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57" name="Line 45"/>
              <p:cNvSpPr>
                <a:spLocks noChangeShapeType="1"/>
              </p:cNvSpPr>
              <p:nvPr/>
            </p:nvSpPr>
            <p:spPr bwMode="auto">
              <a:xfrm>
                <a:off x="3556956" y="3362187"/>
                <a:ext cx="1868487" cy="1588"/>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58" name="Freeform 46"/>
              <p:cNvSpPr>
                <a:spLocks/>
              </p:cNvSpPr>
              <p:nvPr/>
            </p:nvSpPr>
            <p:spPr bwMode="auto">
              <a:xfrm>
                <a:off x="3556956" y="2804975"/>
                <a:ext cx="1798637" cy="554037"/>
              </a:xfrm>
              <a:custGeom>
                <a:avLst/>
                <a:gdLst/>
                <a:ahLst/>
                <a:cxnLst>
                  <a:cxn ang="0">
                    <a:pos x="1133" y="0"/>
                  </a:cxn>
                  <a:cxn ang="0">
                    <a:pos x="296" y="0"/>
                  </a:cxn>
                  <a:cxn ang="0">
                    <a:pos x="296" y="349"/>
                  </a:cxn>
                  <a:cxn ang="0">
                    <a:pos x="0" y="349"/>
                  </a:cxn>
                </a:cxnLst>
                <a:rect l="0" t="0" r="r" b="b"/>
                <a:pathLst>
                  <a:path w="1133" h="349">
                    <a:moveTo>
                      <a:pt x="1133" y="0"/>
                    </a:moveTo>
                    <a:lnTo>
                      <a:pt x="296" y="0"/>
                    </a:lnTo>
                    <a:lnTo>
                      <a:pt x="296" y="349"/>
                    </a:lnTo>
                    <a:lnTo>
                      <a:pt x="0" y="349"/>
                    </a:lnTo>
                  </a:path>
                </a:pathLst>
              </a:custGeom>
              <a:noFill/>
              <a:ln w="15875">
                <a:solidFill>
                  <a:srgbClr val="000000"/>
                </a:solidFill>
                <a:prstDash val="solid"/>
                <a:round/>
                <a:headEnd/>
                <a:tailEnd/>
              </a:ln>
            </p:spPr>
            <p:txBody>
              <a:bodyPr/>
              <a:lstStyle/>
              <a:p>
                <a:endParaRPr lang="zh-TW" altLang="en-US">
                  <a:ln>
                    <a:solidFill>
                      <a:srgbClr val="92D050"/>
                    </a:solidFill>
                  </a:ln>
                </a:endParaRPr>
              </a:p>
            </p:txBody>
          </p:sp>
          <p:sp>
            <p:nvSpPr>
              <p:cNvPr id="13430" name="Freeform 118"/>
              <p:cNvSpPr>
                <a:spLocks/>
              </p:cNvSpPr>
              <p:nvPr/>
            </p:nvSpPr>
            <p:spPr bwMode="auto">
              <a:xfrm>
                <a:off x="4006218" y="2417625"/>
                <a:ext cx="44450" cy="69850"/>
              </a:xfrm>
              <a:custGeom>
                <a:avLst/>
                <a:gdLst/>
                <a:ahLst/>
                <a:cxnLst>
                  <a:cxn ang="0">
                    <a:pos x="13" y="41"/>
                  </a:cxn>
                  <a:cxn ang="0">
                    <a:pos x="13" y="41"/>
                  </a:cxn>
                  <a:cxn ang="0">
                    <a:pos x="5" y="41"/>
                  </a:cxn>
                  <a:cxn ang="0">
                    <a:pos x="0" y="44"/>
                  </a:cxn>
                  <a:cxn ang="0">
                    <a:pos x="0" y="44"/>
                  </a:cxn>
                  <a:cxn ang="0">
                    <a:pos x="8" y="23"/>
                  </a:cxn>
                  <a:cxn ang="0">
                    <a:pos x="13" y="0"/>
                  </a:cxn>
                  <a:cxn ang="0">
                    <a:pos x="13" y="0"/>
                  </a:cxn>
                  <a:cxn ang="0">
                    <a:pos x="21" y="23"/>
                  </a:cxn>
                  <a:cxn ang="0">
                    <a:pos x="28" y="44"/>
                  </a:cxn>
                  <a:cxn ang="0">
                    <a:pos x="28" y="44"/>
                  </a:cxn>
                  <a:cxn ang="0">
                    <a:pos x="18" y="41"/>
                  </a:cxn>
                  <a:cxn ang="0">
                    <a:pos x="13" y="41"/>
                  </a:cxn>
                  <a:cxn ang="0">
                    <a:pos x="13" y="41"/>
                  </a:cxn>
                </a:cxnLst>
                <a:rect l="0" t="0" r="r" b="b"/>
                <a:pathLst>
                  <a:path w="28" h="44">
                    <a:moveTo>
                      <a:pt x="13" y="41"/>
                    </a:moveTo>
                    <a:lnTo>
                      <a:pt x="13" y="41"/>
                    </a:lnTo>
                    <a:lnTo>
                      <a:pt x="5" y="41"/>
                    </a:lnTo>
                    <a:lnTo>
                      <a:pt x="0" y="44"/>
                    </a:lnTo>
                    <a:lnTo>
                      <a:pt x="0" y="44"/>
                    </a:lnTo>
                    <a:lnTo>
                      <a:pt x="8" y="23"/>
                    </a:lnTo>
                    <a:lnTo>
                      <a:pt x="13" y="0"/>
                    </a:lnTo>
                    <a:lnTo>
                      <a:pt x="13" y="0"/>
                    </a:lnTo>
                    <a:lnTo>
                      <a:pt x="21" y="23"/>
                    </a:lnTo>
                    <a:lnTo>
                      <a:pt x="28" y="44"/>
                    </a:lnTo>
                    <a:lnTo>
                      <a:pt x="28" y="44"/>
                    </a:lnTo>
                    <a:lnTo>
                      <a:pt x="18" y="41"/>
                    </a:lnTo>
                    <a:lnTo>
                      <a:pt x="13" y="41"/>
                    </a:lnTo>
                    <a:lnTo>
                      <a:pt x="13" y="41"/>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3" name="Freeform 121"/>
              <p:cNvSpPr>
                <a:spLocks/>
              </p:cNvSpPr>
              <p:nvPr/>
            </p:nvSpPr>
            <p:spPr bwMode="auto">
              <a:xfrm>
                <a:off x="5412743" y="3338375"/>
                <a:ext cx="74613" cy="44450"/>
              </a:xfrm>
              <a:custGeom>
                <a:avLst/>
                <a:gdLst/>
                <a:ahLst/>
                <a:cxnLst>
                  <a:cxn ang="0">
                    <a:pos x="3" y="15"/>
                  </a:cxn>
                  <a:cxn ang="0">
                    <a:pos x="3" y="15"/>
                  </a:cxn>
                  <a:cxn ang="0">
                    <a:pos x="3" y="7"/>
                  </a:cxn>
                  <a:cxn ang="0">
                    <a:pos x="0" y="0"/>
                  </a:cxn>
                  <a:cxn ang="0">
                    <a:pos x="0" y="0"/>
                  </a:cxn>
                  <a:cxn ang="0">
                    <a:pos x="24" y="7"/>
                  </a:cxn>
                  <a:cxn ang="0">
                    <a:pos x="47" y="15"/>
                  </a:cxn>
                  <a:cxn ang="0">
                    <a:pos x="47" y="15"/>
                  </a:cxn>
                  <a:cxn ang="0">
                    <a:pos x="24" y="20"/>
                  </a:cxn>
                  <a:cxn ang="0">
                    <a:pos x="0" y="28"/>
                  </a:cxn>
                  <a:cxn ang="0">
                    <a:pos x="0" y="28"/>
                  </a:cxn>
                  <a:cxn ang="0">
                    <a:pos x="3" y="20"/>
                  </a:cxn>
                  <a:cxn ang="0">
                    <a:pos x="3" y="15"/>
                  </a:cxn>
                  <a:cxn ang="0">
                    <a:pos x="3" y="15"/>
                  </a:cxn>
                </a:cxnLst>
                <a:rect l="0" t="0" r="r" b="b"/>
                <a:pathLst>
                  <a:path w="47" h="28">
                    <a:moveTo>
                      <a:pt x="3" y="15"/>
                    </a:moveTo>
                    <a:lnTo>
                      <a:pt x="3" y="15"/>
                    </a:lnTo>
                    <a:lnTo>
                      <a:pt x="3" y="7"/>
                    </a:lnTo>
                    <a:lnTo>
                      <a:pt x="0" y="0"/>
                    </a:lnTo>
                    <a:lnTo>
                      <a:pt x="0" y="0"/>
                    </a:lnTo>
                    <a:lnTo>
                      <a:pt x="24" y="7"/>
                    </a:lnTo>
                    <a:lnTo>
                      <a:pt x="47" y="15"/>
                    </a:lnTo>
                    <a:lnTo>
                      <a:pt x="47" y="15"/>
                    </a:lnTo>
                    <a:lnTo>
                      <a:pt x="24" y="20"/>
                    </a:lnTo>
                    <a:lnTo>
                      <a:pt x="0" y="28"/>
                    </a:lnTo>
                    <a:lnTo>
                      <a:pt x="0" y="28"/>
                    </a:lnTo>
                    <a:lnTo>
                      <a:pt x="3" y="20"/>
                    </a:lnTo>
                    <a:lnTo>
                      <a:pt x="3" y="15"/>
                    </a:lnTo>
                    <a:lnTo>
                      <a:pt x="3" y="15"/>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73" name="Rectangle 161"/>
              <p:cNvSpPr>
                <a:spLocks noChangeArrowheads="1"/>
              </p:cNvSpPr>
              <p:nvPr/>
            </p:nvSpPr>
            <p:spPr bwMode="auto">
              <a:xfrm>
                <a:off x="4096706" y="2374762"/>
                <a:ext cx="177800" cy="152400"/>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x</a:t>
                </a:r>
                <a:r>
                  <a:rPr lang="en-US" altLang="zh-TW" sz="1000">
                    <a:ln>
                      <a:solidFill>
                        <a:srgbClr val="92D050"/>
                      </a:solidFill>
                    </a:ln>
                    <a:solidFill>
                      <a:srgbClr val="000000"/>
                    </a:solidFill>
                    <a:ea typeface="新細明體" pitchFamily="18" charset="-120"/>
                  </a:rPr>
                  <a:t>(</a:t>
                </a:r>
                <a:r>
                  <a:rPr lang="en-US" altLang="zh-TW" sz="1000" i="1">
                    <a:ln>
                      <a:solidFill>
                        <a:srgbClr val="92D050"/>
                      </a:solidFill>
                    </a:ln>
                    <a:solidFill>
                      <a:srgbClr val="000000"/>
                    </a:solidFill>
                    <a:ea typeface="新細明體" pitchFamily="18" charset="-120"/>
                  </a:rPr>
                  <a:t>t</a:t>
                </a:r>
                <a:r>
                  <a:rPr lang="en-US" altLang="zh-TW" sz="1000">
                    <a:ln>
                      <a:solidFill>
                        <a:srgbClr val="92D050"/>
                      </a:solidFill>
                    </a:ln>
                    <a:solidFill>
                      <a:srgbClr val="000000"/>
                    </a:solidFill>
                    <a:ea typeface="新細明體" pitchFamily="18" charset="-120"/>
                  </a:rPr>
                  <a:t>)</a:t>
                </a:r>
              </a:p>
            </p:txBody>
          </p:sp>
          <p:sp>
            <p:nvSpPr>
              <p:cNvPr id="13517" name="Rectangle 205"/>
              <p:cNvSpPr>
                <a:spLocks noChangeArrowheads="1"/>
              </p:cNvSpPr>
              <p:nvPr/>
            </p:nvSpPr>
            <p:spPr bwMode="auto">
              <a:xfrm>
                <a:off x="3853818" y="2738300"/>
                <a:ext cx="65724" cy="153888"/>
              </a:xfrm>
              <a:prstGeom prst="rect">
                <a:avLst/>
              </a:prstGeom>
              <a:noFill/>
              <a:ln w="9525">
                <a:noFill/>
                <a:miter lim="800000"/>
                <a:headEnd/>
                <a:tailEnd/>
              </a:ln>
            </p:spPr>
            <p:txBody>
              <a:bodyPr wrap="none" lIns="0" tIns="0" rIns="0" bIns="0">
                <a:spAutoFit/>
              </a:bodyPr>
              <a:lstStyle/>
              <a:p>
                <a:r>
                  <a:rPr lang="en-US" altLang="zh-TW" sz="1000">
                    <a:ln>
                      <a:solidFill>
                        <a:srgbClr val="92D050"/>
                      </a:solidFill>
                    </a:ln>
                    <a:solidFill>
                      <a:srgbClr val="000000"/>
                    </a:solidFill>
                    <a:ea typeface="新細明體" pitchFamily="18" charset="-120"/>
                  </a:rPr>
                  <a:t>1</a:t>
                </a:r>
                <a:endParaRPr lang="en-US" altLang="zh-TW" sz="1000">
                  <a:ln>
                    <a:solidFill>
                      <a:srgbClr val="92D050"/>
                    </a:solidFill>
                  </a:ln>
                  <a:ea typeface="新細明體" pitchFamily="18" charset="-120"/>
                </a:endParaRPr>
              </a:p>
            </p:txBody>
          </p:sp>
          <p:sp>
            <p:nvSpPr>
              <p:cNvPr id="13519" name="Rectangle 207"/>
              <p:cNvSpPr>
                <a:spLocks noChangeArrowheads="1"/>
              </p:cNvSpPr>
              <p:nvPr/>
            </p:nvSpPr>
            <p:spPr bwMode="auto">
              <a:xfrm>
                <a:off x="5433381" y="3378062"/>
                <a:ext cx="43282" cy="153888"/>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t</a:t>
                </a:r>
                <a:endParaRPr lang="en-US" altLang="zh-TW" sz="1000">
                  <a:ln>
                    <a:solidFill>
                      <a:srgbClr val="92D050"/>
                    </a:solidFill>
                  </a:ln>
                  <a:ea typeface="新細明體" pitchFamily="18" charset="-120"/>
                </a:endParaRPr>
              </a:p>
            </p:txBody>
          </p:sp>
          <p:sp>
            <p:nvSpPr>
              <p:cNvPr id="13556" name="Line 244"/>
              <p:cNvSpPr>
                <a:spLocks noChangeShapeType="1"/>
              </p:cNvSpPr>
              <p:nvPr/>
            </p:nvSpPr>
            <p:spPr bwMode="auto">
              <a:xfrm>
                <a:off x="3928431" y="2804975"/>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grpSp>
        <p:grpSp>
          <p:nvGrpSpPr>
            <p:cNvPr id="5" name="Group 4"/>
            <p:cNvGrpSpPr/>
            <p:nvPr/>
          </p:nvGrpSpPr>
          <p:grpSpPr>
            <a:xfrm>
              <a:off x="3552193" y="3782875"/>
              <a:ext cx="1935163" cy="1379438"/>
              <a:chOff x="3933825" y="4465638"/>
              <a:chExt cx="1935163" cy="1379438"/>
            </a:xfrm>
          </p:grpSpPr>
          <p:sp>
            <p:nvSpPr>
              <p:cNvPr id="13359" name="Line 47"/>
              <p:cNvSpPr>
                <a:spLocks noChangeShapeType="1"/>
              </p:cNvSpPr>
              <p:nvPr/>
            </p:nvSpPr>
            <p:spPr bwMode="auto">
              <a:xfrm>
                <a:off x="4408488" y="4568825"/>
                <a:ext cx="1587" cy="1189038"/>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0" name="Line 48"/>
              <p:cNvSpPr>
                <a:spLocks noChangeShapeType="1"/>
              </p:cNvSpPr>
              <p:nvPr/>
            </p:nvSpPr>
            <p:spPr bwMode="auto">
              <a:xfrm>
                <a:off x="3938588" y="5675313"/>
                <a:ext cx="1868487"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1" name="Line 49"/>
              <p:cNvSpPr>
                <a:spLocks noChangeShapeType="1"/>
              </p:cNvSpPr>
              <p:nvPr/>
            </p:nvSpPr>
            <p:spPr bwMode="auto">
              <a:xfrm>
                <a:off x="4408488"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2" name="Line 50"/>
              <p:cNvSpPr>
                <a:spLocks noChangeShapeType="1"/>
              </p:cNvSpPr>
              <p:nvPr/>
            </p:nvSpPr>
            <p:spPr bwMode="auto">
              <a:xfrm>
                <a:off x="4540250"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3" name="Line 51"/>
              <p:cNvSpPr>
                <a:spLocks noChangeShapeType="1"/>
              </p:cNvSpPr>
              <p:nvPr/>
            </p:nvSpPr>
            <p:spPr bwMode="auto">
              <a:xfrm>
                <a:off x="4672013" y="5053013"/>
                <a:ext cx="100012"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4" name="Line 52"/>
              <p:cNvSpPr>
                <a:spLocks noChangeShapeType="1"/>
              </p:cNvSpPr>
              <p:nvPr/>
            </p:nvSpPr>
            <p:spPr bwMode="auto">
              <a:xfrm>
                <a:off x="4803775" y="5053013"/>
                <a:ext cx="100013"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5" name="Line 53"/>
              <p:cNvSpPr>
                <a:spLocks noChangeShapeType="1"/>
              </p:cNvSpPr>
              <p:nvPr/>
            </p:nvSpPr>
            <p:spPr bwMode="auto">
              <a:xfrm>
                <a:off x="4937125"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6" name="Line 54"/>
              <p:cNvSpPr>
                <a:spLocks noChangeShapeType="1"/>
              </p:cNvSpPr>
              <p:nvPr/>
            </p:nvSpPr>
            <p:spPr bwMode="auto">
              <a:xfrm>
                <a:off x="5068888"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7" name="Line 55"/>
              <p:cNvSpPr>
                <a:spLocks noChangeShapeType="1"/>
              </p:cNvSpPr>
              <p:nvPr/>
            </p:nvSpPr>
            <p:spPr bwMode="auto">
              <a:xfrm>
                <a:off x="5200650"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8" name="Line 56"/>
              <p:cNvSpPr>
                <a:spLocks noChangeShapeType="1"/>
              </p:cNvSpPr>
              <p:nvPr/>
            </p:nvSpPr>
            <p:spPr bwMode="auto">
              <a:xfrm>
                <a:off x="5332413" y="5053013"/>
                <a:ext cx="98425"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69" name="Line 57"/>
              <p:cNvSpPr>
                <a:spLocks noChangeShapeType="1"/>
              </p:cNvSpPr>
              <p:nvPr/>
            </p:nvSpPr>
            <p:spPr bwMode="auto">
              <a:xfrm>
                <a:off x="5464175" y="5053013"/>
                <a:ext cx="100013"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70" name="Line 58"/>
              <p:cNvSpPr>
                <a:spLocks noChangeShapeType="1"/>
              </p:cNvSpPr>
              <p:nvPr/>
            </p:nvSpPr>
            <p:spPr bwMode="auto">
              <a:xfrm>
                <a:off x="5595938" y="5053013"/>
                <a:ext cx="100012"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371" name="Line 59"/>
              <p:cNvSpPr>
                <a:spLocks noChangeShapeType="1"/>
              </p:cNvSpPr>
              <p:nvPr/>
            </p:nvSpPr>
            <p:spPr bwMode="auto">
              <a:xfrm>
                <a:off x="5729288" y="5053013"/>
                <a:ext cx="7937" cy="15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05" name="Freeform 93"/>
              <p:cNvSpPr>
                <a:spLocks/>
              </p:cNvSpPr>
              <p:nvPr/>
            </p:nvSpPr>
            <p:spPr bwMode="auto">
              <a:xfrm>
                <a:off x="4416425" y="4908550"/>
                <a:ext cx="1427163" cy="750888"/>
              </a:xfrm>
              <a:custGeom>
                <a:avLst/>
                <a:gdLst/>
                <a:ahLst/>
                <a:cxnLst>
                  <a:cxn ang="0">
                    <a:pos x="899" y="93"/>
                  </a:cxn>
                  <a:cxn ang="0">
                    <a:pos x="798" y="93"/>
                  </a:cxn>
                  <a:cxn ang="0">
                    <a:pos x="782" y="85"/>
                  </a:cxn>
                  <a:cxn ang="0">
                    <a:pos x="769" y="78"/>
                  </a:cxn>
                  <a:cxn ang="0">
                    <a:pos x="743" y="70"/>
                  </a:cxn>
                  <a:cxn ang="0">
                    <a:pos x="712" y="70"/>
                  </a:cxn>
                  <a:cxn ang="0">
                    <a:pos x="671" y="80"/>
                  </a:cxn>
                  <a:cxn ang="0">
                    <a:pos x="647" y="91"/>
                  </a:cxn>
                  <a:cxn ang="0">
                    <a:pos x="590" y="114"/>
                  </a:cxn>
                  <a:cxn ang="0">
                    <a:pos x="549" y="117"/>
                  </a:cxn>
                  <a:cxn ang="0">
                    <a:pos x="523" y="106"/>
                  </a:cxn>
                  <a:cxn ang="0">
                    <a:pos x="504" y="91"/>
                  </a:cxn>
                  <a:cxn ang="0">
                    <a:pos x="484" y="75"/>
                  </a:cxn>
                  <a:cxn ang="0">
                    <a:pos x="447" y="57"/>
                  </a:cxn>
                  <a:cxn ang="0">
                    <a:pos x="419" y="57"/>
                  </a:cxn>
                  <a:cxn ang="0">
                    <a:pos x="387" y="78"/>
                  </a:cxn>
                  <a:cxn ang="0">
                    <a:pos x="372" y="93"/>
                  </a:cxn>
                  <a:cxn ang="0">
                    <a:pos x="341" y="124"/>
                  </a:cxn>
                  <a:cxn ang="0">
                    <a:pos x="312" y="143"/>
                  </a:cxn>
                  <a:cxn ang="0">
                    <a:pos x="289" y="148"/>
                  </a:cxn>
                  <a:cxn ang="0">
                    <a:pos x="268" y="148"/>
                  </a:cxn>
                  <a:cxn ang="0">
                    <a:pos x="250" y="137"/>
                  </a:cxn>
                  <a:cxn ang="0">
                    <a:pos x="224" y="106"/>
                  </a:cxn>
                  <a:cxn ang="0">
                    <a:pos x="216" y="85"/>
                  </a:cxn>
                  <a:cxn ang="0">
                    <a:pos x="177" y="18"/>
                  </a:cxn>
                  <a:cxn ang="0">
                    <a:pos x="153" y="0"/>
                  </a:cxn>
                  <a:cxn ang="0">
                    <a:pos x="130" y="5"/>
                  </a:cxn>
                  <a:cxn ang="0">
                    <a:pos x="117" y="15"/>
                  </a:cxn>
                  <a:cxn ang="0">
                    <a:pos x="83" y="70"/>
                  </a:cxn>
                  <a:cxn ang="0">
                    <a:pos x="55" y="150"/>
                  </a:cxn>
                  <a:cxn ang="0">
                    <a:pos x="29" y="278"/>
                  </a:cxn>
                  <a:cxn ang="0">
                    <a:pos x="0" y="473"/>
                  </a:cxn>
                  <a:cxn ang="0">
                    <a:pos x="16" y="449"/>
                  </a:cxn>
                  <a:cxn ang="0">
                    <a:pos x="62" y="395"/>
                  </a:cxn>
                  <a:cxn ang="0">
                    <a:pos x="127" y="335"/>
                  </a:cxn>
                  <a:cxn ang="0">
                    <a:pos x="211" y="275"/>
                  </a:cxn>
                  <a:cxn ang="0">
                    <a:pos x="312" y="221"/>
                  </a:cxn>
                  <a:cxn ang="0">
                    <a:pos x="437" y="169"/>
                  </a:cxn>
                  <a:cxn ang="0">
                    <a:pos x="582" y="130"/>
                  </a:cxn>
                  <a:cxn ang="0">
                    <a:pos x="749" y="104"/>
                  </a:cxn>
                </a:cxnLst>
                <a:rect l="0" t="0" r="r" b="b"/>
                <a:pathLst>
                  <a:path w="899" h="473">
                    <a:moveTo>
                      <a:pt x="899" y="93"/>
                    </a:moveTo>
                    <a:lnTo>
                      <a:pt x="899" y="93"/>
                    </a:lnTo>
                    <a:lnTo>
                      <a:pt x="827" y="93"/>
                    </a:lnTo>
                    <a:lnTo>
                      <a:pt x="798" y="93"/>
                    </a:lnTo>
                    <a:lnTo>
                      <a:pt x="790" y="91"/>
                    </a:lnTo>
                    <a:lnTo>
                      <a:pt x="782" y="85"/>
                    </a:lnTo>
                    <a:lnTo>
                      <a:pt x="782" y="85"/>
                    </a:lnTo>
                    <a:lnTo>
                      <a:pt x="769" y="78"/>
                    </a:lnTo>
                    <a:lnTo>
                      <a:pt x="756" y="72"/>
                    </a:lnTo>
                    <a:lnTo>
                      <a:pt x="743" y="70"/>
                    </a:lnTo>
                    <a:lnTo>
                      <a:pt x="728" y="70"/>
                    </a:lnTo>
                    <a:lnTo>
                      <a:pt x="712" y="70"/>
                    </a:lnTo>
                    <a:lnTo>
                      <a:pt x="694" y="75"/>
                    </a:lnTo>
                    <a:lnTo>
                      <a:pt x="671" y="80"/>
                    </a:lnTo>
                    <a:lnTo>
                      <a:pt x="647" y="91"/>
                    </a:lnTo>
                    <a:lnTo>
                      <a:pt x="647" y="91"/>
                    </a:lnTo>
                    <a:lnTo>
                      <a:pt x="616" y="106"/>
                    </a:lnTo>
                    <a:lnTo>
                      <a:pt x="590" y="114"/>
                    </a:lnTo>
                    <a:lnTo>
                      <a:pt x="567" y="117"/>
                    </a:lnTo>
                    <a:lnTo>
                      <a:pt x="549" y="117"/>
                    </a:lnTo>
                    <a:lnTo>
                      <a:pt x="536" y="114"/>
                    </a:lnTo>
                    <a:lnTo>
                      <a:pt x="523" y="106"/>
                    </a:lnTo>
                    <a:lnTo>
                      <a:pt x="512" y="98"/>
                    </a:lnTo>
                    <a:lnTo>
                      <a:pt x="504" y="91"/>
                    </a:lnTo>
                    <a:lnTo>
                      <a:pt x="504" y="91"/>
                    </a:lnTo>
                    <a:lnTo>
                      <a:pt x="484" y="75"/>
                    </a:lnTo>
                    <a:lnTo>
                      <a:pt x="465" y="62"/>
                    </a:lnTo>
                    <a:lnTo>
                      <a:pt x="447" y="57"/>
                    </a:lnTo>
                    <a:lnTo>
                      <a:pt x="432" y="54"/>
                    </a:lnTo>
                    <a:lnTo>
                      <a:pt x="419" y="57"/>
                    </a:lnTo>
                    <a:lnTo>
                      <a:pt x="403" y="65"/>
                    </a:lnTo>
                    <a:lnTo>
                      <a:pt x="387" y="78"/>
                    </a:lnTo>
                    <a:lnTo>
                      <a:pt x="372" y="93"/>
                    </a:lnTo>
                    <a:lnTo>
                      <a:pt x="372" y="93"/>
                    </a:lnTo>
                    <a:lnTo>
                      <a:pt x="356" y="109"/>
                    </a:lnTo>
                    <a:lnTo>
                      <a:pt x="341" y="124"/>
                    </a:lnTo>
                    <a:lnTo>
                      <a:pt x="325" y="135"/>
                    </a:lnTo>
                    <a:lnTo>
                      <a:pt x="312" y="143"/>
                    </a:lnTo>
                    <a:lnTo>
                      <a:pt x="299" y="145"/>
                    </a:lnTo>
                    <a:lnTo>
                      <a:pt x="289" y="148"/>
                    </a:lnTo>
                    <a:lnTo>
                      <a:pt x="278" y="148"/>
                    </a:lnTo>
                    <a:lnTo>
                      <a:pt x="268" y="148"/>
                    </a:lnTo>
                    <a:lnTo>
                      <a:pt x="257" y="143"/>
                    </a:lnTo>
                    <a:lnTo>
                      <a:pt x="250" y="137"/>
                    </a:lnTo>
                    <a:lnTo>
                      <a:pt x="237" y="124"/>
                    </a:lnTo>
                    <a:lnTo>
                      <a:pt x="224" y="106"/>
                    </a:lnTo>
                    <a:lnTo>
                      <a:pt x="216" y="85"/>
                    </a:lnTo>
                    <a:lnTo>
                      <a:pt x="216" y="85"/>
                    </a:lnTo>
                    <a:lnTo>
                      <a:pt x="190" y="36"/>
                    </a:lnTo>
                    <a:lnTo>
                      <a:pt x="177" y="18"/>
                    </a:lnTo>
                    <a:lnTo>
                      <a:pt x="164" y="7"/>
                    </a:lnTo>
                    <a:lnTo>
                      <a:pt x="153" y="0"/>
                    </a:lnTo>
                    <a:lnTo>
                      <a:pt x="140" y="0"/>
                    </a:lnTo>
                    <a:lnTo>
                      <a:pt x="130" y="5"/>
                    </a:lnTo>
                    <a:lnTo>
                      <a:pt x="117" y="15"/>
                    </a:lnTo>
                    <a:lnTo>
                      <a:pt x="117" y="15"/>
                    </a:lnTo>
                    <a:lnTo>
                      <a:pt x="99" y="41"/>
                    </a:lnTo>
                    <a:lnTo>
                      <a:pt x="83" y="70"/>
                    </a:lnTo>
                    <a:lnTo>
                      <a:pt x="68" y="106"/>
                    </a:lnTo>
                    <a:lnTo>
                      <a:pt x="55" y="150"/>
                    </a:lnTo>
                    <a:lnTo>
                      <a:pt x="42" y="208"/>
                    </a:lnTo>
                    <a:lnTo>
                      <a:pt x="29" y="278"/>
                    </a:lnTo>
                    <a:lnTo>
                      <a:pt x="13" y="366"/>
                    </a:lnTo>
                    <a:lnTo>
                      <a:pt x="0" y="473"/>
                    </a:lnTo>
                    <a:lnTo>
                      <a:pt x="0" y="473"/>
                    </a:lnTo>
                    <a:lnTo>
                      <a:pt x="16" y="449"/>
                    </a:lnTo>
                    <a:lnTo>
                      <a:pt x="36" y="423"/>
                    </a:lnTo>
                    <a:lnTo>
                      <a:pt x="62" y="395"/>
                    </a:lnTo>
                    <a:lnTo>
                      <a:pt x="91" y="366"/>
                    </a:lnTo>
                    <a:lnTo>
                      <a:pt x="127" y="335"/>
                    </a:lnTo>
                    <a:lnTo>
                      <a:pt x="166" y="306"/>
                    </a:lnTo>
                    <a:lnTo>
                      <a:pt x="211" y="275"/>
                    </a:lnTo>
                    <a:lnTo>
                      <a:pt x="257" y="247"/>
                    </a:lnTo>
                    <a:lnTo>
                      <a:pt x="312" y="221"/>
                    </a:lnTo>
                    <a:lnTo>
                      <a:pt x="372" y="192"/>
                    </a:lnTo>
                    <a:lnTo>
                      <a:pt x="437" y="169"/>
                    </a:lnTo>
                    <a:lnTo>
                      <a:pt x="507" y="148"/>
                    </a:lnTo>
                    <a:lnTo>
                      <a:pt x="582" y="130"/>
                    </a:lnTo>
                    <a:lnTo>
                      <a:pt x="663" y="114"/>
                    </a:lnTo>
                    <a:lnTo>
                      <a:pt x="749" y="104"/>
                    </a:lnTo>
                    <a:lnTo>
                      <a:pt x="842" y="96"/>
                    </a:lnTo>
                  </a:path>
                </a:pathLst>
              </a:custGeom>
              <a:noFill/>
              <a:ln w="15875">
                <a:solidFill>
                  <a:srgbClr val="000000"/>
                </a:solidFill>
                <a:prstDash val="solid"/>
                <a:round/>
                <a:headEnd/>
                <a:tailEnd/>
              </a:ln>
            </p:spPr>
            <p:txBody>
              <a:bodyPr/>
              <a:lstStyle/>
              <a:p>
                <a:endParaRPr lang="zh-TW" altLang="en-US">
                  <a:ln>
                    <a:solidFill>
                      <a:srgbClr val="92D050"/>
                    </a:solidFill>
                  </a:ln>
                </a:endParaRPr>
              </a:p>
            </p:txBody>
          </p:sp>
          <p:sp>
            <p:nvSpPr>
              <p:cNvPr id="13406" name="Freeform 94"/>
              <p:cNvSpPr>
                <a:spLocks/>
              </p:cNvSpPr>
              <p:nvPr/>
            </p:nvSpPr>
            <p:spPr bwMode="auto">
              <a:xfrm>
                <a:off x="3933825" y="5053013"/>
                <a:ext cx="1135063" cy="619125"/>
              </a:xfrm>
              <a:custGeom>
                <a:avLst/>
                <a:gdLst/>
                <a:ahLst/>
                <a:cxnLst>
                  <a:cxn ang="0">
                    <a:pos x="715" y="0"/>
                  </a:cxn>
                  <a:cxn ang="0">
                    <a:pos x="715" y="0"/>
                  </a:cxn>
                  <a:cxn ang="0">
                    <a:pos x="676" y="2"/>
                  </a:cxn>
                  <a:cxn ang="0">
                    <a:pos x="637" y="10"/>
                  </a:cxn>
                  <a:cxn ang="0">
                    <a:pos x="600" y="20"/>
                  </a:cxn>
                  <a:cxn ang="0">
                    <a:pos x="567" y="33"/>
                  </a:cxn>
                  <a:cxn ang="0">
                    <a:pos x="533" y="52"/>
                  </a:cxn>
                  <a:cxn ang="0">
                    <a:pos x="502" y="75"/>
                  </a:cxn>
                  <a:cxn ang="0">
                    <a:pos x="473" y="98"/>
                  </a:cxn>
                  <a:cxn ang="0">
                    <a:pos x="447" y="124"/>
                  </a:cxn>
                  <a:cxn ang="0">
                    <a:pos x="421" y="153"/>
                  </a:cxn>
                  <a:cxn ang="0">
                    <a:pos x="398" y="184"/>
                  </a:cxn>
                  <a:cxn ang="0">
                    <a:pos x="374" y="218"/>
                  </a:cxn>
                  <a:cxn ang="0">
                    <a:pos x="356" y="252"/>
                  </a:cxn>
                  <a:cxn ang="0">
                    <a:pos x="338" y="286"/>
                  </a:cxn>
                  <a:cxn ang="0">
                    <a:pos x="325" y="319"/>
                  </a:cxn>
                  <a:cxn ang="0">
                    <a:pos x="312" y="356"/>
                  </a:cxn>
                  <a:cxn ang="0">
                    <a:pos x="301" y="390"/>
                  </a:cxn>
                  <a:cxn ang="0">
                    <a:pos x="0" y="390"/>
                  </a:cxn>
                </a:cxnLst>
                <a:rect l="0" t="0" r="r" b="b"/>
                <a:pathLst>
                  <a:path w="715" h="390">
                    <a:moveTo>
                      <a:pt x="715" y="0"/>
                    </a:moveTo>
                    <a:lnTo>
                      <a:pt x="715" y="0"/>
                    </a:lnTo>
                    <a:lnTo>
                      <a:pt x="676" y="2"/>
                    </a:lnTo>
                    <a:lnTo>
                      <a:pt x="637" y="10"/>
                    </a:lnTo>
                    <a:lnTo>
                      <a:pt x="600" y="20"/>
                    </a:lnTo>
                    <a:lnTo>
                      <a:pt x="567" y="33"/>
                    </a:lnTo>
                    <a:lnTo>
                      <a:pt x="533" y="52"/>
                    </a:lnTo>
                    <a:lnTo>
                      <a:pt x="502" y="75"/>
                    </a:lnTo>
                    <a:lnTo>
                      <a:pt x="473" y="98"/>
                    </a:lnTo>
                    <a:lnTo>
                      <a:pt x="447" y="124"/>
                    </a:lnTo>
                    <a:lnTo>
                      <a:pt x="421" y="153"/>
                    </a:lnTo>
                    <a:lnTo>
                      <a:pt x="398" y="184"/>
                    </a:lnTo>
                    <a:lnTo>
                      <a:pt x="374" y="218"/>
                    </a:lnTo>
                    <a:lnTo>
                      <a:pt x="356" y="252"/>
                    </a:lnTo>
                    <a:lnTo>
                      <a:pt x="338" y="286"/>
                    </a:lnTo>
                    <a:lnTo>
                      <a:pt x="325" y="319"/>
                    </a:lnTo>
                    <a:lnTo>
                      <a:pt x="312" y="356"/>
                    </a:lnTo>
                    <a:lnTo>
                      <a:pt x="301" y="390"/>
                    </a:lnTo>
                    <a:lnTo>
                      <a:pt x="0" y="390"/>
                    </a:lnTo>
                  </a:path>
                </a:pathLst>
              </a:custGeom>
              <a:noFill/>
              <a:ln w="15875">
                <a:solidFill>
                  <a:srgbClr val="000000"/>
                </a:solidFill>
                <a:prstDash val="solid"/>
                <a:round/>
                <a:headEnd/>
                <a:tailEnd/>
              </a:ln>
            </p:spPr>
            <p:txBody>
              <a:bodyPr/>
              <a:lstStyle/>
              <a:p>
                <a:endParaRPr lang="zh-TW" altLang="en-US">
                  <a:ln>
                    <a:solidFill>
                      <a:srgbClr val="92D050"/>
                    </a:solidFill>
                  </a:ln>
                </a:endParaRPr>
              </a:p>
            </p:txBody>
          </p:sp>
          <p:sp>
            <p:nvSpPr>
              <p:cNvPr id="13407" name="Line 95"/>
              <p:cNvSpPr>
                <a:spLocks noChangeShapeType="1"/>
              </p:cNvSpPr>
              <p:nvPr/>
            </p:nvSpPr>
            <p:spPr bwMode="auto">
              <a:xfrm>
                <a:off x="4548188" y="5249863"/>
                <a:ext cx="285750" cy="14128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08" name="Line 96"/>
              <p:cNvSpPr>
                <a:spLocks noChangeShapeType="1"/>
              </p:cNvSpPr>
              <p:nvPr/>
            </p:nvSpPr>
            <p:spPr bwMode="auto">
              <a:xfrm>
                <a:off x="4594225" y="5414963"/>
                <a:ext cx="144463" cy="74612"/>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09" name="Line 97"/>
              <p:cNvSpPr>
                <a:spLocks noChangeShapeType="1"/>
              </p:cNvSpPr>
              <p:nvPr/>
            </p:nvSpPr>
            <p:spPr bwMode="auto">
              <a:xfrm>
                <a:off x="4581525" y="5551488"/>
                <a:ext cx="98425" cy="58737"/>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10" name="Line 98"/>
              <p:cNvSpPr>
                <a:spLocks noChangeShapeType="1"/>
              </p:cNvSpPr>
              <p:nvPr/>
            </p:nvSpPr>
            <p:spPr bwMode="auto">
              <a:xfrm>
                <a:off x="4648200" y="4767263"/>
                <a:ext cx="1588" cy="74612"/>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11" name="Line 99"/>
              <p:cNvSpPr>
                <a:spLocks noChangeShapeType="1"/>
              </p:cNvSpPr>
              <p:nvPr/>
            </p:nvSpPr>
            <p:spPr bwMode="auto">
              <a:xfrm>
                <a:off x="4648200" y="5114925"/>
                <a:ext cx="1588" cy="77788"/>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12" name="Line 100"/>
              <p:cNvSpPr>
                <a:spLocks noChangeShapeType="1"/>
              </p:cNvSpPr>
              <p:nvPr/>
            </p:nvSpPr>
            <p:spPr bwMode="auto">
              <a:xfrm>
                <a:off x="5110163" y="4841875"/>
                <a:ext cx="1587" cy="87313"/>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13" name="Line 101"/>
              <p:cNvSpPr>
                <a:spLocks noChangeShapeType="1"/>
              </p:cNvSpPr>
              <p:nvPr/>
            </p:nvSpPr>
            <p:spPr bwMode="auto">
              <a:xfrm>
                <a:off x="5110163" y="5118100"/>
                <a:ext cx="1587" cy="33338"/>
              </a:xfrm>
              <a:prstGeom prst="line">
                <a:avLst/>
              </a:prstGeom>
              <a:noFill/>
              <a:ln w="7938">
                <a:solidFill>
                  <a:srgbClr val="000000"/>
                </a:solidFill>
                <a:round/>
                <a:headEnd/>
                <a:tailEnd/>
              </a:ln>
            </p:spPr>
            <p:txBody>
              <a:bodyPr/>
              <a:lstStyle/>
              <a:p>
                <a:endParaRPr lang="zh-TW" altLang="en-US">
                  <a:ln>
                    <a:solidFill>
                      <a:srgbClr val="92D050"/>
                    </a:solidFill>
                  </a:ln>
                </a:endParaRPr>
              </a:p>
            </p:txBody>
          </p:sp>
          <p:sp>
            <p:nvSpPr>
              <p:cNvPr id="13431" name="Freeform 119"/>
              <p:cNvSpPr>
                <a:spLocks/>
              </p:cNvSpPr>
              <p:nvPr/>
            </p:nvSpPr>
            <p:spPr bwMode="auto">
              <a:xfrm>
                <a:off x="4387850" y="4506913"/>
                <a:ext cx="44450" cy="74612"/>
              </a:xfrm>
              <a:custGeom>
                <a:avLst/>
                <a:gdLst/>
                <a:ahLst/>
                <a:cxnLst>
                  <a:cxn ang="0">
                    <a:pos x="13" y="42"/>
                  </a:cxn>
                  <a:cxn ang="0">
                    <a:pos x="13" y="42"/>
                  </a:cxn>
                  <a:cxn ang="0">
                    <a:pos x="5" y="45"/>
                  </a:cxn>
                  <a:cxn ang="0">
                    <a:pos x="0" y="47"/>
                  </a:cxn>
                  <a:cxn ang="0">
                    <a:pos x="0" y="47"/>
                  </a:cxn>
                  <a:cxn ang="0">
                    <a:pos x="8" y="24"/>
                  </a:cxn>
                  <a:cxn ang="0">
                    <a:pos x="13" y="0"/>
                  </a:cxn>
                  <a:cxn ang="0">
                    <a:pos x="13" y="0"/>
                  </a:cxn>
                  <a:cxn ang="0">
                    <a:pos x="21" y="24"/>
                  </a:cxn>
                  <a:cxn ang="0">
                    <a:pos x="28" y="47"/>
                  </a:cxn>
                  <a:cxn ang="0">
                    <a:pos x="28" y="47"/>
                  </a:cxn>
                  <a:cxn ang="0">
                    <a:pos x="18" y="45"/>
                  </a:cxn>
                  <a:cxn ang="0">
                    <a:pos x="13" y="42"/>
                  </a:cxn>
                  <a:cxn ang="0">
                    <a:pos x="13" y="42"/>
                  </a:cxn>
                </a:cxnLst>
                <a:rect l="0" t="0" r="r" b="b"/>
                <a:pathLst>
                  <a:path w="28" h="47">
                    <a:moveTo>
                      <a:pt x="13" y="42"/>
                    </a:moveTo>
                    <a:lnTo>
                      <a:pt x="13" y="42"/>
                    </a:lnTo>
                    <a:lnTo>
                      <a:pt x="5" y="45"/>
                    </a:lnTo>
                    <a:lnTo>
                      <a:pt x="0" y="47"/>
                    </a:lnTo>
                    <a:lnTo>
                      <a:pt x="0" y="47"/>
                    </a:lnTo>
                    <a:lnTo>
                      <a:pt x="8" y="24"/>
                    </a:lnTo>
                    <a:lnTo>
                      <a:pt x="13" y="0"/>
                    </a:lnTo>
                    <a:lnTo>
                      <a:pt x="13" y="0"/>
                    </a:lnTo>
                    <a:lnTo>
                      <a:pt x="21" y="24"/>
                    </a:lnTo>
                    <a:lnTo>
                      <a:pt x="28" y="47"/>
                    </a:lnTo>
                    <a:lnTo>
                      <a:pt x="28" y="47"/>
                    </a:lnTo>
                    <a:lnTo>
                      <a:pt x="18" y="45"/>
                    </a:lnTo>
                    <a:lnTo>
                      <a:pt x="13" y="42"/>
                    </a:lnTo>
                    <a:lnTo>
                      <a:pt x="13" y="42"/>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2" name="Freeform 120"/>
              <p:cNvSpPr>
                <a:spLocks/>
              </p:cNvSpPr>
              <p:nvPr/>
            </p:nvSpPr>
            <p:spPr bwMode="auto">
              <a:xfrm>
                <a:off x="5794375" y="5651500"/>
                <a:ext cx="74613" cy="44450"/>
              </a:xfrm>
              <a:custGeom>
                <a:avLst/>
                <a:gdLst/>
                <a:ahLst/>
                <a:cxnLst>
                  <a:cxn ang="0">
                    <a:pos x="3" y="15"/>
                  </a:cxn>
                  <a:cxn ang="0">
                    <a:pos x="3" y="15"/>
                  </a:cxn>
                  <a:cxn ang="0">
                    <a:pos x="3" y="7"/>
                  </a:cxn>
                  <a:cxn ang="0">
                    <a:pos x="0" y="0"/>
                  </a:cxn>
                  <a:cxn ang="0">
                    <a:pos x="0" y="0"/>
                  </a:cxn>
                  <a:cxn ang="0">
                    <a:pos x="24" y="7"/>
                  </a:cxn>
                  <a:cxn ang="0">
                    <a:pos x="47" y="15"/>
                  </a:cxn>
                  <a:cxn ang="0">
                    <a:pos x="47" y="15"/>
                  </a:cxn>
                  <a:cxn ang="0">
                    <a:pos x="24" y="20"/>
                  </a:cxn>
                  <a:cxn ang="0">
                    <a:pos x="0" y="28"/>
                  </a:cxn>
                  <a:cxn ang="0">
                    <a:pos x="0" y="28"/>
                  </a:cxn>
                  <a:cxn ang="0">
                    <a:pos x="3" y="20"/>
                  </a:cxn>
                  <a:cxn ang="0">
                    <a:pos x="3" y="15"/>
                  </a:cxn>
                  <a:cxn ang="0">
                    <a:pos x="3" y="15"/>
                  </a:cxn>
                </a:cxnLst>
                <a:rect l="0" t="0" r="r" b="b"/>
                <a:pathLst>
                  <a:path w="47" h="28">
                    <a:moveTo>
                      <a:pt x="3" y="15"/>
                    </a:moveTo>
                    <a:lnTo>
                      <a:pt x="3" y="15"/>
                    </a:lnTo>
                    <a:lnTo>
                      <a:pt x="3" y="7"/>
                    </a:lnTo>
                    <a:lnTo>
                      <a:pt x="0" y="0"/>
                    </a:lnTo>
                    <a:lnTo>
                      <a:pt x="0" y="0"/>
                    </a:lnTo>
                    <a:lnTo>
                      <a:pt x="24" y="7"/>
                    </a:lnTo>
                    <a:lnTo>
                      <a:pt x="47" y="15"/>
                    </a:lnTo>
                    <a:lnTo>
                      <a:pt x="47" y="15"/>
                    </a:lnTo>
                    <a:lnTo>
                      <a:pt x="24" y="20"/>
                    </a:lnTo>
                    <a:lnTo>
                      <a:pt x="0" y="28"/>
                    </a:lnTo>
                    <a:lnTo>
                      <a:pt x="0" y="28"/>
                    </a:lnTo>
                    <a:lnTo>
                      <a:pt x="3" y="20"/>
                    </a:lnTo>
                    <a:lnTo>
                      <a:pt x="3" y="15"/>
                    </a:lnTo>
                    <a:lnTo>
                      <a:pt x="3" y="15"/>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4" name="Freeform 122"/>
              <p:cNvSpPr>
                <a:spLocks/>
              </p:cNvSpPr>
              <p:nvPr/>
            </p:nvSpPr>
            <p:spPr bwMode="auto">
              <a:xfrm>
                <a:off x="5089525" y="5056188"/>
                <a:ext cx="41275" cy="69850"/>
              </a:xfrm>
              <a:custGeom>
                <a:avLst/>
                <a:gdLst/>
                <a:ahLst/>
                <a:cxnLst>
                  <a:cxn ang="0">
                    <a:pos x="13" y="42"/>
                  </a:cxn>
                  <a:cxn ang="0">
                    <a:pos x="13" y="42"/>
                  </a:cxn>
                  <a:cxn ang="0">
                    <a:pos x="5" y="42"/>
                  </a:cxn>
                  <a:cxn ang="0">
                    <a:pos x="0" y="44"/>
                  </a:cxn>
                  <a:cxn ang="0">
                    <a:pos x="0" y="44"/>
                  </a:cxn>
                  <a:cxn ang="0">
                    <a:pos x="8" y="24"/>
                  </a:cxn>
                  <a:cxn ang="0">
                    <a:pos x="13" y="0"/>
                  </a:cxn>
                  <a:cxn ang="0">
                    <a:pos x="13" y="0"/>
                  </a:cxn>
                  <a:cxn ang="0">
                    <a:pos x="18" y="24"/>
                  </a:cxn>
                  <a:cxn ang="0">
                    <a:pos x="26" y="44"/>
                  </a:cxn>
                  <a:cxn ang="0">
                    <a:pos x="26" y="44"/>
                  </a:cxn>
                  <a:cxn ang="0">
                    <a:pos x="18" y="42"/>
                  </a:cxn>
                  <a:cxn ang="0">
                    <a:pos x="13" y="42"/>
                  </a:cxn>
                  <a:cxn ang="0">
                    <a:pos x="13" y="42"/>
                  </a:cxn>
                </a:cxnLst>
                <a:rect l="0" t="0" r="r" b="b"/>
                <a:pathLst>
                  <a:path w="26" h="44">
                    <a:moveTo>
                      <a:pt x="13" y="42"/>
                    </a:moveTo>
                    <a:lnTo>
                      <a:pt x="13" y="42"/>
                    </a:lnTo>
                    <a:lnTo>
                      <a:pt x="5" y="42"/>
                    </a:lnTo>
                    <a:lnTo>
                      <a:pt x="0" y="44"/>
                    </a:lnTo>
                    <a:lnTo>
                      <a:pt x="0" y="44"/>
                    </a:lnTo>
                    <a:lnTo>
                      <a:pt x="8" y="24"/>
                    </a:lnTo>
                    <a:lnTo>
                      <a:pt x="13" y="0"/>
                    </a:lnTo>
                    <a:lnTo>
                      <a:pt x="13" y="0"/>
                    </a:lnTo>
                    <a:lnTo>
                      <a:pt x="18" y="24"/>
                    </a:lnTo>
                    <a:lnTo>
                      <a:pt x="26" y="44"/>
                    </a:lnTo>
                    <a:lnTo>
                      <a:pt x="26" y="44"/>
                    </a:lnTo>
                    <a:lnTo>
                      <a:pt x="18" y="42"/>
                    </a:lnTo>
                    <a:lnTo>
                      <a:pt x="13" y="42"/>
                    </a:lnTo>
                    <a:lnTo>
                      <a:pt x="13" y="42"/>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5" name="Freeform 123"/>
              <p:cNvSpPr>
                <a:spLocks/>
              </p:cNvSpPr>
              <p:nvPr/>
            </p:nvSpPr>
            <p:spPr bwMode="auto">
              <a:xfrm>
                <a:off x="5089525" y="4911725"/>
                <a:ext cx="41275" cy="74613"/>
              </a:xfrm>
              <a:custGeom>
                <a:avLst/>
                <a:gdLst/>
                <a:ahLst/>
                <a:cxnLst>
                  <a:cxn ang="0">
                    <a:pos x="13" y="5"/>
                  </a:cxn>
                  <a:cxn ang="0">
                    <a:pos x="13" y="5"/>
                  </a:cxn>
                  <a:cxn ang="0">
                    <a:pos x="5" y="3"/>
                  </a:cxn>
                  <a:cxn ang="0">
                    <a:pos x="0" y="0"/>
                  </a:cxn>
                  <a:cxn ang="0">
                    <a:pos x="0" y="0"/>
                  </a:cxn>
                  <a:cxn ang="0">
                    <a:pos x="8" y="24"/>
                  </a:cxn>
                  <a:cxn ang="0">
                    <a:pos x="13" y="47"/>
                  </a:cxn>
                  <a:cxn ang="0">
                    <a:pos x="13" y="47"/>
                  </a:cxn>
                  <a:cxn ang="0">
                    <a:pos x="18" y="24"/>
                  </a:cxn>
                  <a:cxn ang="0">
                    <a:pos x="26" y="0"/>
                  </a:cxn>
                  <a:cxn ang="0">
                    <a:pos x="26" y="0"/>
                  </a:cxn>
                  <a:cxn ang="0">
                    <a:pos x="18" y="3"/>
                  </a:cxn>
                  <a:cxn ang="0">
                    <a:pos x="13" y="5"/>
                  </a:cxn>
                  <a:cxn ang="0">
                    <a:pos x="13" y="5"/>
                  </a:cxn>
                </a:cxnLst>
                <a:rect l="0" t="0" r="r" b="b"/>
                <a:pathLst>
                  <a:path w="26" h="47">
                    <a:moveTo>
                      <a:pt x="13" y="5"/>
                    </a:moveTo>
                    <a:lnTo>
                      <a:pt x="13" y="5"/>
                    </a:lnTo>
                    <a:lnTo>
                      <a:pt x="5" y="3"/>
                    </a:lnTo>
                    <a:lnTo>
                      <a:pt x="0" y="0"/>
                    </a:lnTo>
                    <a:lnTo>
                      <a:pt x="0" y="0"/>
                    </a:lnTo>
                    <a:lnTo>
                      <a:pt x="8" y="24"/>
                    </a:lnTo>
                    <a:lnTo>
                      <a:pt x="13" y="47"/>
                    </a:lnTo>
                    <a:lnTo>
                      <a:pt x="13" y="47"/>
                    </a:lnTo>
                    <a:lnTo>
                      <a:pt x="18" y="24"/>
                    </a:lnTo>
                    <a:lnTo>
                      <a:pt x="26" y="0"/>
                    </a:lnTo>
                    <a:lnTo>
                      <a:pt x="26" y="0"/>
                    </a:lnTo>
                    <a:lnTo>
                      <a:pt x="18" y="3"/>
                    </a:lnTo>
                    <a:lnTo>
                      <a:pt x="13" y="5"/>
                    </a:lnTo>
                    <a:lnTo>
                      <a:pt x="13" y="5"/>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6" name="Freeform 124"/>
              <p:cNvSpPr>
                <a:spLocks/>
              </p:cNvSpPr>
              <p:nvPr/>
            </p:nvSpPr>
            <p:spPr bwMode="auto">
              <a:xfrm>
                <a:off x="4627563" y="5056188"/>
                <a:ext cx="41275" cy="74612"/>
              </a:xfrm>
              <a:custGeom>
                <a:avLst/>
                <a:gdLst/>
                <a:ahLst/>
                <a:cxnLst>
                  <a:cxn ang="0">
                    <a:pos x="13" y="42"/>
                  </a:cxn>
                  <a:cxn ang="0">
                    <a:pos x="13" y="42"/>
                  </a:cxn>
                  <a:cxn ang="0">
                    <a:pos x="5" y="42"/>
                  </a:cxn>
                  <a:cxn ang="0">
                    <a:pos x="0" y="47"/>
                  </a:cxn>
                  <a:cxn ang="0">
                    <a:pos x="0" y="47"/>
                  </a:cxn>
                  <a:cxn ang="0">
                    <a:pos x="7" y="24"/>
                  </a:cxn>
                  <a:cxn ang="0">
                    <a:pos x="13" y="0"/>
                  </a:cxn>
                  <a:cxn ang="0">
                    <a:pos x="13" y="0"/>
                  </a:cxn>
                  <a:cxn ang="0">
                    <a:pos x="18" y="24"/>
                  </a:cxn>
                  <a:cxn ang="0">
                    <a:pos x="26" y="47"/>
                  </a:cxn>
                  <a:cxn ang="0">
                    <a:pos x="26" y="47"/>
                  </a:cxn>
                  <a:cxn ang="0">
                    <a:pos x="18" y="42"/>
                  </a:cxn>
                  <a:cxn ang="0">
                    <a:pos x="13" y="42"/>
                  </a:cxn>
                  <a:cxn ang="0">
                    <a:pos x="13" y="42"/>
                  </a:cxn>
                </a:cxnLst>
                <a:rect l="0" t="0" r="r" b="b"/>
                <a:pathLst>
                  <a:path w="26" h="47">
                    <a:moveTo>
                      <a:pt x="13" y="42"/>
                    </a:moveTo>
                    <a:lnTo>
                      <a:pt x="13" y="42"/>
                    </a:lnTo>
                    <a:lnTo>
                      <a:pt x="5" y="42"/>
                    </a:lnTo>
                    <a:lnTo>
                      <a:pt x="0" y="47"/>
                    </a:lnTo>
                    <a:lnTo>
                      <a:pt x="0" y="47"/>
                    </a:lnTo>
                    <a:lnTo>
                      <a:pt x="7" y="24"/>
                    </a:lnTo>
                    <a:lnTo>
                      <a:pt x="13" y="0"/>
                    </a:lnTo>
                    <a:lnTo>
                      <a:pt x="13" y="0"/>
                    </a:lnTo>
                    <a:lnTo>
                      <a:pt x="18" y="24"/>
                    </a:lnTo>
                    <a:lnTo>
                      <a:pt x="26" y="47"/>
                    </a:lnTo>
                    <a:lnTo>
                      <a:pt x="26" y="47"/>
                    </a:lnTo>
                    <a:lnTo>
                      <a:pt x="18" y="42"/>
                    </a:lnTo>
                    <a:lnTo>
                      <a:pt x="13" y="42"/>
                    </a:lnTo>
                    <a:lnTo>
                      <a:pt x="13" y="42"/>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7" name="Freeform 125"/>
              <p:cNvSpPr>
                <a:spLocks/>
              </p:cNvSpPr>
              <p:nvPr/>
            </p:nvSpPr>
            <p:spPr bwMode="auto">
              <a:xfrm>
                <a:off x="4627563" y="4826000"/>
                <a:ext cx="41275" cy="73025"/>
              </a:xfrm>
              <a:custGeom>
                <a:avLst/>
                <a:gdLst/>
                <a:ahLst/>
                <a:cxnLst>
                  <a:cxn ang="0">
                    <a:pos x="13" y="5"/>
                  </a:cxn>
                  <a:cxn ang="0">
                    <a:pos x="13" y="5"/>
                  </a:cxn>
                  <a:cxn ang="0">
                    <a:pos x="5" y="5"/>
                  </a:cxn>
                  <a:cxn ang="0">
                    <a:pos x="0" y="0"/>
                  </a:cxn>
                  <a:cxn ang="0">
                    <a:pos x="0" y="0"/>
                  </a:cxn>
                  <a:cxn ang="0">
                    <a:pos x="7" y="23"/>
                  </a:cxn>
                  <a:cxn ang="0">
                    <a:pos x="13" y="46"/>
                  </a:cxn>
                  <a:cxn ang="0">
                    <a:pos x="13" y="46"/>
                  </a:cxn>
                  <a:cxn ang="0">
                    <a:pos x="18" y="23"/>
                  </a:cxn>
                  <a:cxn ang="0">
                    <a:pos x="26" y="0"/>
                  </a:cxn>
                  <a:cxn ang="0">
                    <a:pos x="26" y="0"/>
                  </a:cxn>
                  <a:cxn ang="0">
                    <a:pos x="18" y="5"/>
                  </a:cxn>
                  <a:cxn ang="0">
                    <a:pos x="13" y="5"/>
                  </a:cxn>
                  <a:cxn ang="0">
                    <a:pos x="13" y="5"/>
                  </a:cxn>
                </a:cxnLst>
                <a:rect l="0" t="0" r="r" b="b"/>
                <a:pathLst>
                  <a:path w="26" h="46">
                    <a:moveTo>
                      <a:pt x="13" y="5"/>
                    </a:moveTo>
                    <a:lnTo>
                      <a:pt x="13" y="5"/>
                    </a:lnTo>
                    <a:lnTo>
                      <a:pt x="5" y="5"/>
                    </a:lnTo>
                    <a:lnTo>
                      <a:pt x="0" y="0"/>
                    </a:lnTo>
                    <a:lnTo>
                      <a:pt x="0" y="0"/>
                    </a:lnTo>
                    <a:lnTo>
                      <a:pt x="7" y="23"/>
                    </a:lnTo>
                    <a:lnTo>
                      <a:pt x="13" y="46"/>
                    </a:lnTo>
                    <a:lnTo>
                      <a:pt x="13" y="46"/>
                    </a:lnTo>
                    <a:lnTo>
                      <a:pt x="18" y="23"/>
                    </a:lnTo>
                    <a:lnTo>
                      <a:pt x="26" y="0"/>
                    </a:lnTo>
                    <a:lnTo>
                      <a:pt x="26" y="0"/>
                    </a:lnTo>
                    <a:lnTo>
                      <a:pt x="18" y="5"/>
                    </a:lnTo>
                    <a:lnTo>
                      <a:pt x="13" y="5"/>
                    </a:lnTo>
                    <a:lnTo>
                      <a:pt x="13" y="5"/>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8" name="Freeform 126"/>
              <p:cNvSpPr>
                <a:spLocks/>
              </p:cNvSpPr>
              <p:nvPr/>
            </p:nvSpPr>
            <p:spPr bwMode="auto">
              <a:xfrm>
                <a:off x="4494213" y="5221288"/>
                <a:ext cx="74612" cy="53975"/>
              </a:xfrm>
              <a:custGeom>
                <a:avLst/>
                <a:gdLst/>
                <a:ahLst/>
                <a:cxnLst>
                  <a:cxn ang="0">
                    <a:pos x="37" y="18"/>
                  </a:cxn>
                  <a:cxn ang="0">
                    <a:pos x="37" y="18"/>
                  </a:cxn>
                  <a:cxn ang="0">
                    <a:pos x="34" y="26"/>
                  </a:cxn>
                  <a:cxn ang="0">
                    <a:pos x="34" y="34"/>
                  </a:cxn>
                  <a:cxn ang="0">
                    <a:pos x="34" y="34"/>
                  </a:cxn>
                  <a:cxn ang="0">
                    <a:pos x="19" y="16"/>
                  </a:cxn>
                  <a:cxn ang="0">
                    <a:pos x="0" y="0"/>
                  </a:cxn>
                  <a:cxn ang="0">
                    <a:pos x="0" y="0"/>
                  </a:cxn>
                  <a:cxn ang="0">
                    <a:pos x="24" y="5"/>
                  </a:cxn>
                  <a:cxn ang="0">
                    <a:pos x="47" y="8"/>
                  </a:cxn>
                  <a:cxn ang="0">
                    <a:pos x="47" y="8"/>
                  </a:cxn>
                  <a:cxn ang="0">
                    <a:pos x="39" y="16"/>
                  </a:cxn>
                  <a:cxn ang="0">
                    <a:pos x="37" y="18"/>
                  </a:cxn>
                  <a:cxn ang="0">
                    <a:pos x="37" y="18"/>
                  </a:cxn>
                </a:cxnLst>
                <a:rect l="0" t="0" r="r" b="b"/>
                <a:pathLst>
                  <a:path w="47" h="34">
                    <a:moveTo>
                      <a:pt x="37" y="18"/>
                    </a:moveTo>
                    <a:lnTo>
                      <a:pt x="37" y="18"/>
                    </a:lnTo>
                    <a:lnTo>
                      <a:pt x="34" y="26"/>
                    </a:lnTo>
                    <a:lnTo>
                      <a:pt x="34" y="34"/>
                    </a:lnTo>
                    <a:lnTo>
                      <a:pt x="34" y="34"/>
                    </a:lnTo>
                    <a:lnTo>
                      <a:pt x="19" y="16"/>
                    </a:lnTo>
                    <a:lnTo>
                      <a:pt x="0" y="0"/>
                    </a:lnTo>
                    <a:lnTo>
                      <a:pt x="0" y="0"/>
                    </a:lnTo>
                    <a:lnTo>
                      <a:pt x="24" y="5"/>
                    </a:lnTo>
                    <a:lnTo>
                      <a:pt x="47" y="8"/>
                    </a:lnTo>
                    <a:lnTo>
                      <a:pt x="47" y="8"/>
                    </a:lnTo>
                    <a:lnTo>
                      <a:pt x="39" y="16"/>
                    </a:lnTo>
                    <a:lnTo>
                      <a:pt x="37" y="18"/>
                    </a:lnTo>
                    <a:lnTo>
                      <a:pt x="37" y="18"/>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39" name="Freeform 127"/>
              <p:cNvSpPr>
                <a:spLocks/>
              </p:cNvSpPr>
              <p:nvPr/>
            </p:nvSpPr>
            <p:spPr bwMode="auto">
              <a:xfrm>
                <a:off x="4540250" y="5386388"/>
                <a:ext cx="74613" cy="53975"/>
              </a:xfrm>
              <a:custGeom>
                <a:avLst/>
                <a:gdLst/>
                <a:ahLst/>
                <a:cxnLst>
                  <a:cxn ang="0">
                    <a:pos x="36" y="21"/>
                  </a:cxn>
                  <a:cxn ang="0">
                    <a:pos x="36" y="21"/>
                  </a:cxn>
                  <a:cxn ang="0">
                    <a:pos x="34" y="26"/>
                  </a:cxn>
                  <a:cxn ang="0">
                    <a:pos x="34" y="34"/>
                  </a:cxn>
                  <a:cxn ang="0">
                    <a:pos x="34" y="34"/>
                  </a:cxn>
                  <a:cxn ang="0">
                    <a:pos x="18" y="16"/>
                  </a:cxn>
                  <a:cxn ang="0">
                    <a:pos x="0" y="0"/>
                  </a:cxn>
                  <a:cxn ang="0">
                    <a:pos x="0" y="0"/>
                  </a:cxn>
                  <a:cxn ang="0">
                    <a:pos x="23" y="5"/>
                  </a:cxn>
                  <a:cxn ang="0">
                    <a:pos x="47" y="11"/>
                  </a:cxn>
                  <a:cxn ang="0">
                    <a:pos x="47" y="11"/>
                  </a:cxn>
                  <a:cxn ang="0">
                    <a:pos x="39" y="16"/>
                  </a:cxn>
                  <a:cxn ang="0">
                    <a:pos x="36" y="21"/>
                  </a:cxn>
                  <a:cxn ang="0">
                    <a:pos x="36" y="21"/>
                  </a:cxn>
                </a:cxnLst>
                <a:rect l="0" t="0" r="r" b="b"/>
                <a:pathLst>
                  <a:path w="47" h="34">
                    <a:moveTo>
                      <a:pt x="36" y="21"/>
                    </a:moveTo>
                    <a:lnTo>
                      <a:pt x="36" y="21"/>
                    </a:lnTo>
                    <a:lnTo>
                      <a:pt x="34" y="26"/>
                    </a:lnTo>
                    <a:lnTo>
                      <a:pt x="34" y="34"/>
                    </a:lnTo>
                    <a:lnTo>
                      <a:pt x="34" y="34"/>
                    </a:lnTo>
                    <a:lnTo>
                      <a:pt x="18" y="16"/>
                    </a:lnTo>
                    <a:lnTo>
                      <a:pt x="0" y="0"/>
                    </a:lnTo>
                    <a:lnTo>
                      <a:pt x="0" y="0"/>
                    </a:lnTo>
                    <a:lnTo>
                      <a:pt x="23" y="5"/>
                    </a:lnTo>
                    <a:lnTo>
                      <a:pt x="47" y="11"/>
                    </a:lnTo>
                    <a:lnTo>
                      <a:pt x="47" y="11"/>
                    </a:lnTo>
                    <a:lnTo>
                      <a:pt x="39" y="16"/>
                    </a:lnTo>
                    <a:lnTo>
                      <a:pt x="36" y="21"/>
                    </a:lnTo>
                    <a:lnTo>
                      <a:pt x="36" y="21"/>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40" name="Freeform 128"/>
              <p:cNvSpPr>
                <a:spLocks/>
              </p:cNvSpPr>
              <p:nvPr/>
            </p:nvSpPr>
            <p:spPr bwMode="auto">
              <a:xfrm>
                <a:off x="4532313" y="5527675"/>
                <a:ext cx="74612" cy="52388"/>
              </a:xfrm>
              <a:custGeom>
                <a:avLst/>
                <a:gdLst/>
                <a:ahLst/>
                <a:cxnLst>
                  <a:cxn ang="0">
                    <a:pos x="36" y="18"/>
                  </a:cxn>
                  <a:cxn ang="0">
                    <a:pos x="36" y="18"/>
                  </a:cxn>
                  <a:cxn ang="0">
                    <a:pos x="34" y="26"/>
                  </a:cxn>
                  <a:cxn ang="0">
                    <a:pos x="34" y="33"/>
                  </a:cxn>
                  <a:cxn ang="0">
                    <a:pos x="34" y="33"/>
                  </a:cxn>
                  <a:cxn ang="0">
                    <a:pos x="18" y="15"/>
                  </a:cxn>
                  <a:cxn ang="0">
                    <a:pos x="0" y="0"/>
                  </a:cxn>
                  <a:cxn ang="0">
                    <a:pos x="0" y="0"/>
                  </a:cxn>
                  <a:cxn ang="0">
                    <a:pos x="23" y="5"/>
                  </a:cxn>
                  <a:cxn ang="0">
                    <a:pos x="47" y="7"/>
                  </a:cxn>
                  <a:cxn ang="0">
                    <a:pos x="47" y="7"/>
                  </a:cxn>
                  <a:cxn ang="0">
                    <a:pos x="39" y="15"/>
                  </a:cxn>
                  <a:cxn ang="0">
                    <a:pos x="36" y="18"/>
                  </a:cxn>
                  <a:cxn ang="0">
                    <a:pos x="36" y="18"/>
                  </a:cxn>
                </a:cxnLst>
                <a:rect l="0" t="0" r="r" b="b"/>
                <a:pathLst>
                  <a:path w="47" h="33">
                    <a:moveTo>
                      <a:pt x="36" y="18"/>
                    </a:moveTo>
                    <a:lnTo>
                      <a:pt x="36" y="18"/>
                    </a:lnTo>
                    <a:lnTo>
                      <a:pt x="34" y="26"/>
                    </a:lnTo>
                    <a:lnTo>
                      <a:pt x="34" y="33"/>
                    </a:lnTo>
                    <a:lnTo>
                      <a:pt x="34" y="33"/>
                    </a:lnTo>
                    <a:lnTo>
                      <a:pt x="18" y="15"/>
                    </a:lnTo>
                    <a:lnTo>
                      <a:pt x="0" y="0"/>
                    </a:lnTo>
                    <a:lnTo>
                      <a:pt x="0" y="0"/>
                    </a:lnTo>
                    <a:lnTo>
                      <a:pt x="23" y="5"/>
                    </a:lnTo>
                    <a:lnTo>
                      <a:pt x="47" y="7"/>
                    </a:lnTo>
                    <a:lnTo>
                      <a:pt x="47" y="7"/>
                    </a:lnTo>
                    <a:lnTo>
                      <a:pt x="39" y="15"/>
                    </a:lnTo>
                    <a:lnTo>
                      <a:pt x="36" y="18"/>
                    </a:lnTo>
                    <a:lnTo>
                      <a:pt x="36" y="18"/>
                    </a:lnTo>
                    <a:close/>
                  </a:path>
                </a:pathLst>
              </a:custGeom>
              <a:solidFill>
                <a:srgbClr val="000000"/>
              </a:solidFill>
              <a:ln w="7938">
                <a:solidFill>
                  <a:srgbClr val="000000"/>
                </a:solidFill>
                <a:prstDash val="solid"/>
                <a:round/>
                <a:headEnd/>
                <a:tailEnd/>
              </a:ln>
            </p:spPr>
            <p:txBody>
              <a:bodyPr/>
              <a:lstStyle/>
              <a:p>
                <a:endParaRPr lang="zh-TW" altLang="en-US">
                  <a:ln>
                    <a:solidFill>
                      <a:srgbClr val="92D050"/>
                    </a:solidFill>
                  </a:ln>
                </a:endParaRPr>
              </a:p>
            </p:txBody>
          </p:sp>
          <p:sp>
            <p:nvSpPr>
              <p:cNvPr id="13470" name="Rectangle 158"/>
              <p:cNvSpPr>
                <a:spLocks noChangeArrowheads="1"/>
              </p:cNvSpPr>
              <p:nvPr/>
            </p:nvSpPr>
            <p:spPr bwMode="auto">
              <a:xfrm>
                <a:off x="4259263" y="4911725"/>
                <a:ext cx="65724" cy="153888"/>
              </a:xfrm>
              <a:prstGeom prst="rect">
                <a:avLst/>
              </a:prstGeom>
              <a:noFill/>
              <a:ln w="9525">
                <a:noFill/>
                <a:miter lim="800000"/>
                <a:headEnd/>
                <a:tailEnd/>
              </a:ln>
            </p:spPr>
            <p:txBody>
              <a:bodyPr wrap="none" lIns="0" tIns="0" rIns="0" bIns="0">
                <a:spAutoFit/>
              </a:bodyPr>
              <a:lstStyle/>
              <a:p>
                <a:r>
                  <a:rPr lang="en-US" altLang="zh-TW" sz="1000">
                    <a:ln>
                      <a:solidFill>
                        <a:srgbClr val="92D050"/>
                      </a:solidFill>
                    </a:ln>
                    <a:solidFill>
                      <a:srgbClr val="000000"/>
                    </a:solidFill>
                    <a:ea typeface="新細明體" pitchFamily="18" charset="-120"/>
                  </a:rPr>
                  <a:t>1</a:t>
                </a:r>
                <a:endParaRPr lang="en-US" altLang="zh-TW" sz="1000">
                  <a:ln>
                    <a:solidFill>
                      <a:srgbClr val="92D050"/>
                    </a:solidFill>
                  </a:ln>
                  <a:ea typeface="新細明體" pitchFamily="18" charset="-120"/>
                </a:endParaRPr>
              </a:p>
            </p:txBody>
          </p:sp>
          <p:sp>
            <p:nvSpPr>
              <p:cNvPr id="13471" name="Rectangle 159"/>
              <p:cNvSpPr>
                <a:spLocks noChangeArrowheads="1"/>
              </p:cNvSpPr>
              <p:nvPr/>
            </p:nvSpPr>
            <p:spPr bwMode="auto">
              <a:xfrm>
                <a:off x="4230688" y="5059363"/>
                <a:ext cx="100990" cy="153888"/>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K</a:t>
                </a:r>
                <a:r>
                  <a:rPr lang="en-US" altLang="zh-TW" sz="1000" baseline="-25000">
                    <a:ln>
                      <a:solidFill>
                        <a:srgbClr val="92D050"/>
                      </a:solidFill>
                    </a:ln>
                    <a:solidFill>
                      <a:srgbClr val="000000"/>
                    </a:solidFill>
                    <a:ea typeface="新細明體" pitchFamily="18" charset="-120"/>
                  </a:rPr>
                  <a:t>s</a:t>
                </a:r>
              </a:p>
            </p:txBody>
          </p:sp>
          <p:sp>
            <p:nvSpPr>
              <p:cNvPr id="13477" name="Rectangle 165"/>
              <p:cNvSpPr>
                <a:spLocks noChangeArrowheads="1"/>
              </p:cNvSpPr>
              <p:nvPr/>
            </p:nvSpPr>
            <p:spPr bwMode="auto">
              <a:xfrm>
                <a:off x="4478338" y="4465638"/>
                <a:ext cx="177800" cy="152400"/>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y</a:t>
                </a:r>
                <a:r>
                  <a:rPr lang="en-US" altLang="zh-TW" sz="1000">
                    <a:ln>
                      <a:solidFill>
                        <a:srgbClr val="92D050"/>
                      </a:solidFill>
                    </a:ln>
                    <a:solidFill>
                      <a:srgbClr val="000000"/>
                    </a:solidFill>
                    <a:ea typeface="新細明體" pitchFamily="18" charset="-120"/>
                  </a:rPr>
                  <a:t>(</a:t>
                </a:r>
                <a:r>
                  <a:rPr lang="en-US" altLang="zh-TW" sz="1000" i="1">
                    <a:ln>
                      <a:solidFill>
                        <a:srgbClr val="92D050"/>
                      </a:solidFill>
                    </a:ln>
                    <a:solidFill>
                      <a:srgbClr val="000000"/>
                    </a:solidFill>
                    <a:ea typeface="新細明體" pitchFamily="18" charset="-120"/>
                  </a:rPr>
                  <a:t>t</a:t>
                </a:r>
                <a:r>
                  <a:rPr lang="en-US" altLang="zh-TW" sz="1000">
                    <a:ln>
                      <a:solidFill>
                        <a:srgbClr val="92D050"/>
                      </a:solidFill>
                    </a:ln>
                    <a:solidFill>
                      <a:srgbClr val="000000"/>
                    </a:solidFill>
                    <a:ea typeface="新細明體" pitchFamily="18" charset="-120"/>
                  </a:rPr>
                  <a:t>)</a:t>
                </a:r>
              </a:p>
            </p:txBody>
          </p:sp>
          <p:sp>
            <p:nvSpPr>
              <p:cNvPr id="13481" name="Rectangle 169"/>
              <p:cNvSpPr>
                <a:spLocks noChangeArrowheads="1"/>
              </p:cNvSpPr>
              <p:nvPr/>
            </p:nvSpPr>
            <p:spPr bwMode="auto">
              <a:xfrm>
                <a:off x="4602163" y="4597400"/>
                <a:ext cx="101600" cy="152400"/>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y</a:t>
                </a:r>
                <a:r>
                  <a:rPr lang="en-US" altLang="zh-TW" sz="1000" i="1" baseline="-25000">
                    <a:ln>
                      <a:solidFill>
                        <a:srgbClr val="92D050"/>
                      </a:solidFill>
                    </a:ln>
                    <a:solidFill>
                      <a:srgbClr val="000000"/>
                    </a:solidFill>
                    <a:ea typeface="新細明體" pitchFamily="18" charset="-120"/>
                  </a:rPr>
                  <a:t>n</a:t>
                </a:r>
              </a:p>
            </p:txBody>
          </p:sp>
          <p:sp>
            <p:nvSpPr>
              <p:cNvPr id="13483" name="Rectangle 171"/>
              <p:cNvSpPr>
                <a:spLocks noChangeArrowheads="1"/>
              </p:cNvSpPr>
              <p:nvPr/>
            </p:nvSpPr>
            <p:spPr bwMode="auto">
              <a:xfrm>
                <a:off x="4973638" y="4656138"/>
                <a:ext cx="266700" cy="152400"/>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y</a:t>
                </a:r>
                <a:r>
                  <a:rPr lang="en-US" altLang="zh-TW" sz="1200" baseline="-25000">
                    <a:ln>
                      <a:solidFill>
                        <a:srgbClr val="92D050"/>
                      </a:solidFill>
                    </a:ln>
                    <a:solidFill>
                      <a:srgbClr val="000000"/>
                    </a:solidFill>
                    <a:ea typeface="新細明體" pitchFamily="18" charset="-120"/>
                  </a:rPr>
                  <a:t>n + 1</a:t>
                </a:r>
              </a:p>
            </p:txBody>
          </p:sp>
          <p:sp>
            <p:nvSpPr>
              <p:cNvPr id="13495" name="Rectangle 183"/>
              <p:cNvSpPr>
                <a:spLocks noChangeArrowheads="1"/>
              </p:cNvSpPr>
              <p:nvPr/>
            </p:nvSpPr>
            <p:spPr bwMode="auto">
              <a:xfrm>
                <a:off x="4875213" y="5340350"/>
                <a:ext cx="163506" cy="153888"/>
              </a:xfrm>
              <a:prstGeom prst="rect">
                <a:avLst/>
              </a:prstGeom>
              <a:noFill/>
              <a:ln w="9525">
                <a:noFill/>
                <a:miter lim="800000"/>
                <a:headEnd/>
                <a:tailEnd/>
              </a:ln>
            </p:spPr>
            <p:txBody>
              <a:bodyPr wrap="none" lIns="0" tIns="0" rIns="0" bIns="0">
                <a:spAutoFit/>
              </a:bodyPr>
              <a:lstStyle/>
              <a:p>
                <a:r>
                  <a:rPr lang="en-US" altLang="zh-TW" sz="1000">
                    <a:ln>
                      <a:solidFill>
                        <a:srgbClr val="92D050"/>
                      </a:solidFill>
                    </a:ln>
                    <a:solidFill>
                      <a:srgbClr val="000000"/>
                    </a:solidFill>
                    <a:ea typeface="新細明體" pitchFamily="18" charset="-120"/>
                  </a:rPr>
                  <a:t>0.5</a:t>
                </a:r>
                <a:endParaRPr lang="en-US" altLang="zh-TW" sz="1000">
                  <a:ln>
                    <a:solidFill>
                      <a:srgbClr val="92D050"/>
                    </a:solidFill>
                  </a:ln>
                  <a:ea typeface="新細明體" pitchFamily="18" charset="-120"/>
                </a:endParaRPr>
              </a:p>
            </p:txBody>
          </p:sp>
          <p:sp>
            <p:nvSpPr>
              <p:cNvPr id="13496" name="Rectangle 184"/>
              <p:cNvSpPr>
                <a:spLocks noChangeArrowheads="1"/>
              </p:cNvSpPr>
              <p:nvPr/>
            </p:nvSpPr>
            <p:spPr bwMode="auto">
              <a:xfrm>
                <a:off x="4762500" y="5435600"/>
                <a:ext cx="65724" cy="153888"/>
              </a:xfrm>
              <a:prstGeom prst="rect">
                <a:avLst/>
              </a:prstGeom>
              <a:noFill/>
              <a:ln w="9525">
                <a:noFill/>
                <a:miter lim="800000"/>
                <a:headEnd/>
                <a:tailEnd/>
              </a:ln>
            </p:spPr>
            <p:txBody>
              <a:bodyPr wrap="none" lIns="0" tIns="0" rIns="0" bIns="0">
                <a:spAutoFit/>
              </a:bodyPr>
              <a:lstStyle/>
              <a:p>
                <a:r>
                  <a:rPr lang="en-US" altLang="zh-TW" sz="1000">
                    <a:ln>
                      <a:solidFill>
                        <a:srgbClr val="92D050"/>
                      </a:solidFill>
                    </a:ln>
                    <a:solidFill>
                      <a:srgbClr val="000000"/>
                    </a:solidFill>
                    <a:ea typeface="新細明體" pitchFamily="18" charset="-120"/>
                  </a:rPr>
                  <a:t>1</a:t>
                </a:r>
                <a:endParaRPr lang="en-US" altLang="zh-TW" sz="1000">
                  <a:ln>
                    <a:solidFill>
                      <a:srgbClr val="92D050"/>
                    </a:solidFill>
                  </a:ln>
                  <a:ea typeface="新細明體" pitchFamily="18" charset="-120"/>
                </a:endParaRPr>
              </a:p>
            </p:txBody>
          </p:sp>
          <p:sp>
            <p:nvSpPr>
              <p:cNvPr id="13497" name="Rectangle 185"/>
              <p:cNvSpPr>
                <a:spLocks noChangeArrowheads="1"/>
              </p:cNvSpPr>
              <p:nvPr/>
            </p:nvSpPr>
            <p:spPr bwMode="auto">
              <a:xfrm>
                <a:off x="4705350" y="5543550"/>
                <a:ext cx="65724" cy="153888"/>
              </a:xfrm>
              <a:prstGeom prst="rect">
                <a:avLst/>
              </a:prstGeom>
              <a:noFill/>
              <a:ln w="9525">
                <a:noFill/>
                <a:miter lim="800000"/>
                <a:headEnd/>
                <a:tailEnd/>
              </a:ln>
            </p:spPr>
            <p:txBody>
              <a:bodyPr wrap="none" lIns="0" tIns="0" rIns="0" bIns="0">
                <a:spAutoFit/>
              </a:bodyPr>
              <a:lstStyle/>
              <a:p>
                <a:r>
                  <a:rPr lang="en-US" altLang="zh-TW" sz="1000">
                    <a:ln>
                      <a:solidFill>
                        <a:srgbClr val="92D050"/>
                      </a:solidFill>
                    </a:ln>
                    <a:solidFill>
                      <a:srgbClr val="000000"/>
                    </a:solidFill>
                    <a:ea typeface="新細明體" pitchFamily="18" charset="-120"/>
                  </a:rPr>
                  <a:t>2</a:t>
                </a:r>
                <a:endParaRPr lang="en-US" altLang="zh-TW" sz="1000">
                  <a:ln>
                    <a:solidFill>
                      <a:srgbClr val="92D050"/>
                    </a:solidFill>
                  </a:ln>
                  <a:ea typeface="新細明體" pitchFamily="18" charset="-120"/>
                </a:endParaRPr>
              </a:p>
            </p:txBody>
          </p:sp>
          <p:sp>
            <p:nvSpPr>
              <p:cNvPr id="13520" name="Rectangle 208"/>
              <p:cNvSpPr>
                <a:spLocks noChangeArrowheads="1"/>
              </p:cNvSpPr>
              <p:nvPr/>
            </p:nvSpPr>
            <p:spPr bwMode="auto">
              <a:xfrm>
                <a:off x="5815013" y="5691188"/>
                <a:ext cx="43282" cy="153888"/>
              </a:xfrm>
              <a:prstGeom prst="rect">
                <a:avLst/>
              </a:prstGeom>
              <a:noFill/>
              <a:ln w="9525">
                <a:noFill/>
                <a:miter lim="800000"/>
                <a:headEnd/>
                <a:tailEnd/>
              </a:ln>
            </p:spPr>
            <p:txBody>
              <a:bodyPr wrap="none" lIns="0" tIns="0" rIns="0" bIns="0">
                <a:spAutoFit/>
              </a:bodyPr>
              <a:lstStyle/>
              <a:p>
                <a:r>
                  <a:rPr lang="en-US" altLang="zh-TW" sz="1000" i="1">
                    <a:ln>
                      <a:solidFill>
                        <a:srgbClr val="92D050"/>
                      </a:solidFill>
                    </a:ln>
                    <a:solidFill>
                      <a:srgbClr val="000000"/>
                    </a:solidFill>
                    <a:ea typeface="新細明體" pitchFamily="18" charset="-120"/>
                  </a:rPr>
                  <a:t>t</a:t>
                </a:r>
                <a:endParaRPr lang="en-US" altLang="zh-TW" sz="1000">
                  <a:ln>
                    <a:solidFill>
                      <a:srgbClr val="92D050"/>
                    </a:solidFill>
                  </a:ln>
                  <a:ea typeface="新細明體" pitchFamily="18" charset="-120"/>
                </a:endParaRPr>
              </a:p>
            </p:txBody>
          </p:sp>
          <p:sp>
            <p:nvSpPr>
              <p:cNvPr id="13576" name="Line 264"/>
              <p:cNvSpPr>
                <a:spLocks noChangeShapeType="1"/>
              </p:cNvSpPr>
              <p:nvPr/>
            </p:nvSpPr>
            <p:spPr bwMode="auto">
              <a:xfrm>
                <a:off x="4235450" y="5053013"/>
                <a:ext cx="123825" cy="1587"/>
              </a:xfrm>
              <a:prstGeom prst="line">
                <a:avLst/>
              </a:prstGeom>
              <a:noFill/>
              <a:ln w="4763">
                <a:solidFill>
                  <a:srgbClr val="000000"/>
                </a:solidFill>
                <a:round/>
                <a:headEnd/>
                <a:tailEnd/>
              </a:ln>
            </p:spPr>
            <p:txBody>
              <a:bodyPr/>
              <a:lstStyle/>
              <a:p>
                <a:endParaRPr lang="zh-TW" altLang="en-US">
                  <a:ln>
                    <a:solidFill>
                      <a:srgbClr val="92D050"/>
                    </a:solidFill>
                  </a:ln>
                </a:endParaRPr>
              </a:p>
            </p:txBody>
          </p:sp>
        </p:grpSp>
      </p:grpSp>
      <p:grpSp>
        <p:nvGrpSpPr>
          <p:cNvPr id="10" name="Group 9"/>
          <p:cNvGrpSpPr/>
          <p:nvPr/>
        </p:nvGrpSpPr>
        <p:grpSpPr>
          <a:xfrm>
            <a:off x="6031868" y="2354125"/>
            <a:ext cx="2520950" cy="3132931"/>
            <a:chOff x="6031868" y="2354125"/>
            <a:chExt cx="2520950" cy="3132931"/>
          </a:xfrm>
        </p:grpSpPr>
        <p:sp>
          <p:nvSpPr>
            <p:cNvPr id="13468" name="Rectangle 156"/>
            <p:cNvSpPr>
              <a:spLocks noChangeArrowheads="1"/>
            </p:cNvSpPr>
            <p:nvPr/>
          </p:nvSpPr>
          <p:spPr bwMode="auto">
            <a:xfrm>
              <a:off x="6182636" y="5334656"/>
              <a:ext cx="149225" cy="152400"/>
            </a:xfrm>
            <a:prstGeom prst="rect">
              <a:avLst/>
            </a:prstGeom>
            <a:noFill/>
            <a:ln w="9525">
              <a:noFill/>
              <a:miter lim="800000"/>
              <a:headEnd/>
              <a:tailEnd/>
            </a:ln>
          </p:spPr>
          <p:txBody>
            <a:bodyPr wrap="none" lIns="0" tIns="0" rIns="0" bIns="0">
              <a:spAutoFit/>
            </a:bodyPr>
            <a:lstStyle/>
            <a:p>
              <a:r>
                <a:rPr lang="en-US" altLang="zh-TW" sz="1000" dirty="0">
                  <a:solidFill>
                    <a:srgbClr val="000000"/>
                  </a:solidFill>
                  <a:ea typeface="新細明體" pitchFamily="18" charset="-120"/>
                </a:rPr>
                <a:t>(d)</a:t>
              </a:r>
              <a:endParaRPr lang="en-US" altLang="zh-TW" sz="1000" dirty="0">
                <a:ea typeface="新細明體" pitchFamily="18" charset="-120"/>
              </a:endParaRPr>
            </a:p>
          </p:txBody>
        </p:sp>
        <p:grpSp>
          <p:nvGrpSpPr>
            <p:cNvPr id="8" name="Group 7"/>
            <p:cNvGrpSpPr/>
            <p:nvPr/>
          </p:nvGrpSpPr>
          <p:grpSpPr>
            <a:xfrm>
              <a:off x="6209668" y="2354125"/>
              <a:ext cx="2343150" cy="1200150"/>
              <a:chOff x="6209668" y="2354125"/>
              <a:chExt cx="2343150" cy="1200150"/>
            </a:xfrm>
          </p:grpSpPr>
          <p:sp>
            <p:nvSpPr>
              <p:cNvPr id="13354" name="Line 42"/>
              <p:cNvSpPr>
                <a:spLocks noChangeShapeType="1"/>
              </p:cNvSpPr>
              <p:nvPr/>
            </p:nvSpPr>
            <p:spPr bwMode="auto">
              <a:xfrm>
                <a:off x="6477956" y="2420800"/>
                <a:ext cx="1587" cy="1023937"/>
              </a:xfrm>
              <a:prstGeom prst="line">
                <a:avLst/>
              </a:prstGeom>
              <a:noFill/>
              <a:ln w="7938">
                <a:solidFill>
                  <a:srgbClr val="000000"/>
                </a:solidFill>
                <a:round/>
                <a:headEnd/>
                <a:tailEnd/>
              </a:ln>
            </p:spPr>
            <p:txBody>
              <a:bodyPr/>
              <a:lstStyle/>
              <a:p>
                <a:endParaRPr lang="zh-TW" altLang="en-US"/>
              </a:p>
            </p:txBody>
          </p:sp>
          <p:sp>
            <p:nvSpPr>
              <p:cNvPr id="13355" name="Line 43"/>
              <p:cNvSpPr>
                <a:spLocks noChangeShapeType="1"/>
              </p:cNvSpPr>
              <p:nvPr/>
            </p:nvSpPr>
            <p:spPr bwMode="auto">
              <a:xfrm>
                <a:off x="6395406" y="3362187"/>
                <a:ext cx="2100262" cy="1588"/>
              </a:xfrm>
              <a:prstGeom prst="line">
                <a:avLst/>
              </a:prstGeom>
              <a:noFill/>
              <a:ln w="7938">
                <a:solidFill>
                  <a:srgbClr val="000000"/>
                </a:solidFill>
                <a:round/>
                <a:headEnd/>
                <a:tailEnd/>
              </a:ln>
            </p:spPr>
            <p:txBody>
              <a:bodyPr/>
              <a:lstStyle/>
              <a:p>
                <a:endParaRPr lang="zh-TW" altLang="en-US"/>
              </a:p>
            </p:txBody>
          </p:sp>
          <p:sp>
            <p:nvSpPr>
              <p:cNvPr id="13373" name="Freeform 61"/>
              <p:cNvSpPr>
                <a:spLocks/>
              </p:cNvSpPr>
              <p:nvPr/>
            </p:nvSpPr>
            <p:spPr bwMode="auto">
              <a:xfrm>
                <a:off x="6473193" y="2789100"/>
                <a:ext cx="1127125" cy="519112"/>
              </a:xfrm>
              <a:custGeom>
                <a:avLst/>
                <a:gdLst/>
                <a:ahLst/>
                <a:cxnLst>
                  <a:cxn ang="0">
                    <a:pos x="0" y="0"/>
                  </a:cxn>
                  <a:cxn ang="0">
                    <a:pos x="385" y="0"/>
                  </a:cxn>
                  <a:cxn ang="0">
                    <a:pos x="385" y="0"/>
                  </a:cxn>
                  <a:cxn ang="0">
                    <a:pos x="408" y="0"/>
                  </a:cxn>
                  <a:cxn ang="0">
                    <a:pos x="434" y="2"/>
                  </a:cxn>
                  <a:cxn ang="0">
                    <a:pos x="450" y="8"/>
                  </a:cxn>
                  <a:cxn ang="0">
                    <a:pos x="463" y="13"/>
                  </a:cxn>
                  <a:cxn ang="0">
                    <a:pos x="478" y="23"/>
                  </a:cxn>
                  <a:cxn ang="0">
                    <a:pos x="497" y="34"/>
                  </a:cxn>
                  <a:cxn ang="0">
                    <a:pos x="515" y="52"/>
                  </a:cxn>
                  <a:cxn ang="0">
                    <a:pos x="536" y="73"/>
                  </a:cxn>
                  <a:cxn ang="0">
                    <a:pos x="559" y="99"/>
                  </a:cxn>
                  <a:cxn ang="0">
                    <a:pos x="585" y="130"/>
                  </a:cxn>
                  <a:cxn ang="0">
                    <a:pos x="611" y="169"/>
                  </a:cxn>
                  <a:cxn ang="0">
                    <a:pos x="642" y="213"/>
                  </a:cxn>
                  <a:cxn ang="0">
                    <a:pos x="673" y="265"/>
                  </a:cxn>
                  <a:cxn ang="0">
                    <a:pos x="710" y="327"/>
                  </a:cxn>
                </a:cxnLst>
                <a:rect l="0" t="0" r="r" b="b"/>
                <a:pathLst>
                  <a:path w="710" h="327">
                    <a:moveTo>
                      <a:pt x="0" y="0"/>
                    </a:moveTo>
                    <a:lnTo>
                      <a:pt x="385" y="0"/>
                    </a:lnTo>
                    <a:lnTo>
                      <a:pt x="385" y="0"/>
                    </a:lnTo>
                    <a:lnTo>
                      <a:pt x="408" y="0"/>
                    </a:lnTo>
                    <a:lnTo>
                      <a:pt x="434" y="2"/>
                    </a:lnTo>
                    <a:lnTo>
                      <a:pt x="450" y="8"/>
                    </a:lnTo>
                    <a:lnTo>
                      <a:pt x="463" y="13"/>
                    </a:lnTo>
                    <a:lnTo>
                      <a:pt x="478" y="23"/>
                    </a:lnTo>
                    <a:lnTo>
                      <a:pt x="497" y="34"/>
                    </a:lnTo>
                    <a:lnTo>
                      <a:pt x="515" y="52"/>
                    </a:lnTo>
                    <a:lnTo>
                      <a:pt x="536" y="73"/>
                    </a:lnTo>
                    <a:lnTo>
                      <a:pt x="559" y="99"/>
                    </a:lnTo>
                    <a:lnTo>
                      <a:pt x="585" y="130"/>
                    </a:lnTo>
                    <a:lnTo>
                      <a:pt x="611" y="169"/>
                    </a:lnTo>
                    <a:lnTo>
                      <a:pt x="642" y="213"/>
                    </a:lnTo>
                    <a:lnTo>
                      <a:pt x="673" y="265"/>
                    </a:lnTo>
                    <a:lnTo>
                      <a:pt x="710" y="327"/>
                    </a:lnTo>
                  </a:path>
                </a:pathLst>
              </a:custGeom>
              <a:noFill/>
              <a:ln w="15875">
                <a:solidFill>
                  <a:srgbClr val="000000"/>
                </a:solidFill>
                <a:prstDash val="solid"/>
                <a:round/>
                <a:headEnd/>
                <a:tailEnd/>
              </a:ln>
            </p:spPr>
            <p:txBody>
              <a:bodyPr/>
              <a:lstStyle/>
              <a:p>
                <a:endParaRPr lang="zh-TW" altLang="en-US"/>
              </a:p>
            </p:txBody>
          </p:sp>
          <p:sp>
            <p:nvSpPr>
              <p:cNvPr id="13374" name="Freeform 62"/>
              <p:cNvSpPr>
                <a:spLocks/>
              </p:cNvSpPr>
              <p:nvPr/>
            </p:nvSpPr>
            <p:spPr bwMode="auto">
              <a:xfrm>
                <a:off x="6782756" y="2603362"/>
                <a:ext cx="817562" cy="704850"/>
              </a:xfrm>
              <a:custGeom>
                <a:avLst/>
                <a:gdLst/>
                <a:ahLst/>
                <a:cxnLst>
                  <a:cxn ang="0">
                    <a:pos x="63" y="117"/>
                  </a:cxn>
                  <a:cxn ang="0">
                    <a:pos x="63" y="117"/>
                  </a:cxn>
                  <a:cxn ang="0">
                    <a:pos x="94" y="114"/>
                  </a:cxn>
                  <a:cxn ang="0">
                    <a:pos x="112" y="109"/>
                  </a:cxn>
                  <a:cxn ang="0">
                    <a:pos x="133" y="104"/>
                  </a:cxn>
                  <a:cxn ang="0">
                    <a:pos x="156" y="91"/>
                  </a:cxn>
                  <a:cxn ang="0">
                    <a:pos x="187" y="73"/>
                  </a:cxn>
                  <a:cxn ang="0">
                    <a:pos x="224" y="49"/>
                  </a:cxn>
                  <a:cxn ang="0">
                    <a:pos x="268" y="18"/>
                  </a:cxn>
                  <a:cxn ang="0">
                    <a:pos x="268" y="18"/>
                  </a:cxn>
                  <a:cxn ang="0">
                    <a:pos x="286" y="5"/>
                  </a:cxn>
                  <a:cxn ang="0">
                    <a:pos x="304" y="0"/>
                  </a:cxn>
                  <a:cxn ang="0">
                    <a:pos x="322" y="0"/>
                  </a:cxn>
                  <a:cxn ang="0">
                    <a:pos x="330" y="2"/>
                  </a:cxn>
                  <a:cxn ang="0">
                    <a:pos x="338" y="8"/>
                  </a:cxn>
                  <a:cxn ang="0">
                    <a:pos x="354" y="21"/>
                  </a:cxn>
                  <a:cxn ang="0">
                    <a:pos x="364" y="39"/>
                  </a:cxn>
                  <a:cxn ang="0">
                    <a:pos x="374" y="65"/>
                  </a:cxn>
                  <a:cxn ang="0">
                    <a:pos x="382" y="99"/>
                  </a:cxn>
                  <a:cxn ang="0">
                    <a:pos x="382" y="99"/>
                  </a:cxn>
                  <a:cxn ang="0">
                    <a:pos x="387" y="130"/>
                  </a:cxn>
                  <a:cxn ang="0">
                    <a:pos x="398" y="166"/>
                  </a:cxn>
                  <a:cxn ang="0">
                    <a:pos x="411" y="208"/>
                  </a:cxn>
                  <a:cxn ang="0">
                    <a:pos x="426" y="255"/>
                  </a:cxn>
                  <a:cxn ang="0">
                    <a:pos x="445" y="301"/>
                  </a:cxn>
                  <a:cxn ang="0">
                    <a:pos x="465" y="348"/>
                  </a:cxn>
                  <a:cxn ang="0">
                    <a:pos x="489" y="398"/>
                  </a:cxn>
                  <a:cxn ang="0">
                    <a:pos x="515" y="444"/>
                  </a:cxn>
                  <a:cxn ang="0">
                    <a:pos x="515" y="444"/>
                  </a:cxn>
                  <a:cxn ang="0">
                    <a:pos x="447" y="366"/>
                  </a:cxn>
                  <a:cxn ang="0">
                    <a:pos x="385" y="301"/>
                  </a:cxn>
                  <a:cxn ang="0">
                    <a:pos x="354" y="270"/>
                  </a:cxn>
                  <a:cxn ang="0">
                    <a:pos x="322" y="244"/>
                  </a:cxn>
                  <a:cxn ang="0">
                    <a:pos x="291" y="221"/>
                  </a:cxn>
                  <a:cxn ang="0">
                    <a:pos x="263" y="197"/>
                  </a:cxn>
                  <a:cxn ang="0">
                    <a:pos x="231" y="179"/>
                  </a:cxn>
                  <a:cxn ang="0">
                    <a:pos x="200" y="164"/>
                  </a:cxn>
                  <a:cxn ang="0">
                    <a:pos x="169" y="148"/>
                  </a:cxn>
                  <a:cxn ang="0">
                    <a:pos x="138" y="138"/>
                  </a:cxn>
                  <a:cxn ang="0">
                    <a:pos x="104" y="130"/>
                  </a:cxn>
                  <a:cxn ang="0">
                    <a:pos x="70" y="122"/>
                  </a:cxn>
                  <a:cxn ang="0">
                    <a:pos x="37" y="119"/>
                  </a:cxn>
                  <a:cxn ang="0">
                    <a:pos x="0" y="117"/>
                  </a:cxn>
                </a:cxnLst>
                <a:rect l="0" t="0" r="r" b="b"/>
                <a:pathLst>
                  <a:path w="515" h="444">
                    <a:moveTo>
                      <a:pt x="63" y="117"/>
                    </a:moveTo>
                    <a:lnTo>
                      <a:pt x="63" y="117"/>
                    </a:lnTo>
                    <a:lnTo>
                      <a:pt x="94" y="114"/>
                    </a:lnTo>
                    <a:lnTo>
                      <a:pt x="112" y="109"/>
                    </a:lnTo>
                    <a:lnTo>
                      <a:pt x="133" y="104"/>
                    </a:lnTo>
                    <a:lnTo>
                      <a:pt x="156" y="91"/>
                    </a:lnTo>
                    <a:lnTo>
                      <a:pt x="187" y="73"/>
                    </a:lnTo>
                    <a:lnTo>
                      <a:pt x="224" y="49"/>
                    </a:lnTo>
                    <a:lnTo>
                      <a:pt x="268" y="18"/>
                    </a:lnTo>
                    <a:lnTo>
                      <a:pt x="268" y="18"/>
                    </a:lnTo>
                    <a:lnTo>
                      <a:pt x="286" y="5"/>
                    </a:lnTo>
                    <a:lnTo>
                      <a:pt x="304" y="0"/>
                    </a:lnTo>
                    <a:lnTo>
                      <a:pt x="322" y="0"/>
                    </a:lnTo>
                    <a:lnTo>
                      <a:pt x="330" y="2"/>
                    </a:lnTo>
                    <a:lnTo>
                      <a:pt x="338" y="8"/>
                    </a:lnTo>
                    <a:lnTo>
                      <a:pt x="354" y="21"/>
                    </a:lnTo>
                    <a:lnTo>
                      <a:pt x="364" y="39"/>
                    </a:lnTo>
                    <a:lnTo>
                      <a:pt x="374" y="65"/>
                    </a:lnTo>
                    <a:lnTo>
                      <a:pt x="382" y="99"/>
                    </a:lnTo>
                    <a:lnTo>
                      <a:pt x="382" y="99"/>
                    </a:lnTo>
                    <a:lnTo>
                      <a:pt x="387" y="130"/>
                    </a:lnTo>
                    <a:lnTo>
                      <a:pt x="398" y="166"/>
                    </a:lnTo>
                    <a:lnTo>
                      <a:pt x="411" y="208"/>
                    </a:lnTo>
                    <a:lnTo>
                      <a:pt x="426" y="255"/>
                    </a:lnTo>
                    <a:lnTo>
                      <a:pt x="445" y="301"/>
                    </a:lnTo>
                    <a:lnTo>
                      <a:pt x="465" y="348"/>
                    </a:lnTo>
                    <a:lnTo>
                      <a:pt x="489" y="398"/>
                    </a:lnTo>
                    <a:lnTo>
                      <a:pt x="515" y="444"/>
                    </a:lnTo>
                    <a:lnTo>
                      <a:pt x="515" y="444"/>
                    </a:lnTo>
                    <a:lnTo>
                      <a:pt x="447" y="366"/>
                    </a:lnTo>
                    <a:lnTo>
                      <a:pt x="385" y="301"/>
                    </a:lnTo>
                    <a:lnTo>
                      <a:pt x="354" y="270"/>
                    </a:lnTo>
                    <a:lnTo>
                      <a:pt x="322" y="244"/>
                    </a:lnTo>
                    <a:lnTo>
                      <a:pt x="291" y="221"/>
                    </a:lnTo>
                    <a:lnTo>
                      <a:pt x="263" y="197"/>
                    </a:lnTo>
                    <a:lnTo>
                      <a:pt x="231" y="179"/>
                    </a:lnTo>
                    <a:lnTo>
                      <a:pt x="200" y="164"/>
                    </a:lnTo>
                    <a:lnTo>
                      <a:pt x="169" y="148"/>
                    </a:lnTo>
                    <a:lnTo>
                      <a:pt x="138" y="138"/>
                    </a:lnTo>
                    <a:lnTo>
                      <a:pt x="104" y="130"/>
                    </a:lnTo>
                    <a:lnTo>
                      <a:pt x="70" y="122"/>
                    </a:lnTo>
                    <a:lnTo>
                      <a:pt x="37" y="119"/>
                    </a:lnTo>
                    <a:lnTo>
                      <a:pt x="0" y="117"/>
                    </a:lnTo>
                  </a:path>
                </a:pathLst>
              </a:custGeom>
              <a:noFill/>
              <a:ln w="15875">
                <a:solidFill>
                  <a:srgbClr val="000000"/>
                </a:solidFill>
                <a:prstDash val="solid"/>
                <a:round/>
                <a:headEnd/>
                <a:tailEnd/>
              </a:ln>
            </p:spPr>
            <p:txBody>
              <a:bodyPr/>
              <a:lstStyle/>
              <a:p>
                <a:endParaRPr lang="zh-TW" altLang="en-US"/>
              </a:p>
            </p:txBody>
          </p:sp>
          <p:sp>
            <p:nvSpPr>
              <p:cNvPr id="13375" name="Line 63"/>
              <p:cNvSpPr>
                <a:spLocks noChangeShapeType="1"/>
              </p:cNvSpPr>
              <p:nvPr/>
            </p:nvSpPr>
            <p:spPr bwMode="auto">
              <a:xfrm>
                <a:off x="7087556" y="2789100"/>
                <a:ext cx="100012" cy="1587"/>
              </a:xfrm>
              <a:prstGeom prst="line">
                <a:avLst/>
              </a:prstGeom>
              <a:noFill/>
              <a:ln w="7938">
                <a:solidFill>
                  <a:srgbClr val="000000"/>
                </a:solidFill>
                <a:round/>
                <a:headEnd/>
                <a:tailEnd/>
              </a:ln>
            </p:spPr>
            <p:txBody>
              <a:bodyPr/>
              <a:lstStyle/>
              <a:p>
                <a:endParaRPr lang="zh-TW" altLang="en-US"/>
              </a:p>
            </p:txBody>
          </p:sp>
          <p:sp>
            <p:nvSpPr>
              <p:cNvPr id="13376" name="Line 64"/>
              <p:cNvSpPr>
                <a:spLocks noChangeShapeType="1"/>
              </p:cNvSpPr>
              <p:nvPr/>
            </p:nvSpPr>
            <p:spPr bwMode="auto">
              <a:xfrm>
                <a:off x="7220906" y="2789100"/>
                <a:ext cx="98425" cy="1587"/>
              </a:xfrm>
              <a:prstGeom prst="line">
                <a:avLst/>
              </a:prstGeom>
              <a:noFill/>
              <a:ln w="7938">
                <a:solidFill>
                  <a:srgbClr val="000000"/>
                </a:solidFill>
                <a:round/>
                <a:headEnd/>
                <a:tailEnd/>
              </a:ln>
            </p:spPr>
            <p:txBody>
              <a:bodyPr/>
              <a:lstStyle/>
              <a:p>
                <a:endParaRPr lang="zh-TW" altLang="en-US"/>
              </a:p>
            </p:txBody>
          </p:sp>
          <p:sp>
            <p:nvSpPr>
              <p:cNvPr id="13377" name="Line 65"/>
              <p:cNvSpPr>
                <a:spLocks noChangeShapeType="1"/>
              </p:cNvSpPr>
              <p:nvPr/>
            </p:nvSpPr>
            <p:spPr bwMode="auto">
              <a:xfrm>
                <a:off x="7352668" y="2789100"/>
                <a:ext cx="98425" cy="1587"/>
              </a:xfrm>
              <a:prstGeom prst="line">
                <a:avLst/>
              </a:prstGeom>
              <a:noFill/>
              <a:ln w="7938">
                <a:solidFill>
                  <a:srgbClr val="000000"/>
                </a:solidFill>
                <a:round/>
                <a:headEnd/>
                <a:tailEnd/>
              </a:ln>
            </p:spPr>
            <p:txBody>
              <a:bodyPr/>
              <a:lstStyle/>
              <a:p>
                <a:endParaRPr lang="zh-TW" altLang="en-US"/>
              </a:p>
            </p:txBody>
          </p:sp>
          <p:sp>
            <p:nvSpPr>
              <p:cNvPr id="13378" name="Line 66"/>
              <p:cNvSpPr>
                <a:spLocks noChangeShapeType="1"/>
              </p:cNvSpPr>
              <p:nvPr/>
            </p:nvSpPr>
            <p:spPr bwMode="auto">
              <a:xfrm>
                <a:off x="7484431" y="2789100"/>
                <a:ext cx="98425" cy="1587"/>
              </a:xfrm>
              <a:prstGeom prst="line">
                <a:avLst/>
              </a:prstGeom>
              <a:noFill/>
              <a:ln w="7938">
                <a:solidFill>
                  <a:srgbClr val="000000"/>
                </a:solidFill>
                <a:round/>
                <a:headEnd/>
                <a:tailEnd/>
              </a:ln>
            </p:spPr>
            <p:txBody>
              <a:bodyPr/>
              <a:lstStyle/>
              <a:p>
                <a:endParaRPr lang="zh-TW" altLang="en-US"/>
              </a:p>
            </p:txBody>
          </p:sp>
          <p:sp>
            <p:nvSpPr>
              <p:cNvPr id="13379" name="Line 67"/>
              <p:cNvSpPr>
                <a:spLocks noChangeShapeType="1"/>
              </p:cNvSpPr>
              <p:nvPr/>
            </p:nvSpPr>
            <p:spPr bwMode="auto">
              <a:xfrm>
                <a:off x="7616193" y="2789100"/>
                <a:ext cx="100013" cy="1587"/>
              </a:xfrm>
              <a:prstGeom prst="line">
                <a:avLst/>
              </a:prstGeom>
              <a:noFill/>
              <a:ln w="7938">
                <a:solidFill>
                  <a:srgbClr val="000000"/>
                </a:solidFill>
                <a:round/>
                <a:headEnd/>
                <a:tailEnd/>
              </a:ln>
            </p:spPr>
            <p:txBody>
              <a:bodyPr/>
              <a:lstStyle/>
              <a:p>
                <a:endParaRPr lang="zh-TW" altLang="en-US"/>
              </a:p>
            </p:txBody>
          </p:sp>
          <p:sp>
            <p:nvSpPr>
              <p:cNvPr id="13380" name="Line 68"/>
              <p:cNvSpPr>
                <a:spLocks noChangeShapeType="1"/>
              </p:cNvSpPr>
              <p:nvPr/>
            </p:nvSpPr>
            <p:spPr bwMode="auto">
              <a:xfrm>
                <a:off x="7747956" y="2789100"/>
                <a:ext cx="100012" cy="1587"/>
              </a:xfrm>
              <a:prstGeom prst="line">
                <a:avLst/>
              </a:prstGeom>
              <a:noFill/>
              <a:ln w="7938">
                <a:solidFill>
                  <a:srgbClr val="000000"/>
                </a:solidFill>
                <a:round/>
                <a:headEnd/>
                <a:tailEnd/>
              </a:ln>
            </p:spPr>
            <p:txBody>
              <a:bodyPr/>
              <a:lstStyle/>
              <a:p>
                <a:endParaRPr lang="zh-TW" altLang="en-US"/>
              </a:p>
            </p:txBody>
          </p:sp>
          <p:sp>
            <p:nvSpPr>
              <p:cNvPr id="13381" name="Line 69"/>
              <p:cNvSpPr>
                <a:spLocks noChangeShapeType="1"/>
              </p:cNvSpPr>
              <p:nvPr/>
            </p:nvSpPr>
            <p:spPr bwMode="auto">
              <a:xfrm>
                <a:off x="7881306" y="2789100"/>
                <a:ext cx="98425" cy="1587"/>
              </a:xfrm>
              <a:prstGeom prst="line">
                <a:avLst/>
              </a:prstGeom>
              <a:noFill/>
              <a:ln w="7938">
                <a:solidFill>
                  <a:srgbClr val="000000"/>
                </a:solidFill>
                <a:round/>
                <a:headEnd/>
                <a:tailEnd/>
              </a:ln>
            </p:spPr>
            <p:txBody>
              <a:bodyPr/>
              <a:lstStyle/>
              <a:p>
                <a:endParaRPr lang="zh-TW" altLang="en-US"/>
              </a:p>
            </p:txBody>
          </p:sp>
          <p:sp>
            <p:nvSpPr>
              <p:cNvPr id="13382" name="Line 70"/>
              <p:cNvSpPr>
                <a:spLocks noChangeShapeType="1"/>
              </p:cNvSpPr>
              <p:nvPr/>
            </p:nvSpPr>
            <p:spPr bwMode="auto">
              <a:xfrm>
                <a:off x="8013068" y="2789100"/>
                <a:ext cx="98425" cy="1587"/>
              </a:xfrm>
              <a:prstGeom prst="line">
                <a:avLst/>
              </a:prstGeom>
              <a:noFill/>
              <a:ln w="7938">
                <a:solidFill>
                  <a:srgbClr val="000000"/>
                </a:solidFill>
                <a:round/>
                <a:headEnd/>
                <a:tailEnd/>
              </a:ln>
            </p:spPr>
            <p:txBody>
              <a:bodyPr/>
              <a:lstStyle/>
              <a:p>
                <a:endParaRPr lang="zh-TW" altLang="en-US"/>
              </a:p>
            </p:txBody>
          </p:sp>
          <p:sp>
            <p:nvSpPr>
              <p:cNvPr id="13383" name="Line 71"/>
              <p:cNvSpPr>
                <a:spLocks noChangeShapeType="1"/>
              </p:cNvSpPr>
              <p:nvPr/>
            </p:nvSpPr>
            <p:spPr bwMode="auto">
              <a:xfrm>
                <a:off x="8144831" y="2789100"/>
                <a:ext cx="98425" cy="1587"/>
              </a:xfrm>
              <a:prstGeom prst="line">
                <a:avLst/>
              </a:prstGeom>
              <a:noFill/>
              <a:ln w="7938">
                <a:solidFill>
                  <a:srgbClr val="000000"/>
                </a:solidFill>
                <a:round/>
                <a:headEnd/>
                <a:tailEnd/>
              </a:ln>
            </p:spPr>
            <p:txBody>
              <a:bodyPr/>
              <a:lstStyle/>
              <a:p>
                <a:endParaRPr lang="zh-TW" altLang="en-US"/>
              </a:p>
            </p:txBody>
          </p:sp>
          <p:sp>
            <p:nvSpPr>
              <p:cNvPr id="13384" name="Line 72"/>
              <p:cNvSpPr>
                <a:spLocks noChangeShapeType="1"/>
              </p:cNvSpPr>
              <p:nvPr/>
            </p:nvSpPr>
            <p:spPr bwMode="auto">
              <a:xfrm>
                <a:off x="8276593" y="2789100"/>
                <a:ext cx="98425" cy="1587"/>
              </a:xfrm>
              <a:prstGeom prst="line">
                <a:avLst/>
              </a:prstGeom>
              <a:noFill/>
              <a:ln w="7938">
                <a:solidFill>
                  <a:srgbClr val="000000"/>
                </a:solidFill>
                <a:round/>
                <a:headEnd/>
                <a:tailEnd/>
              </a:ln>
            </p:spPr>
            <p:txBody>
              <a:bodyPr/>
              <a:lstStyle/>
              <a:p>
                <a:endParaRPr lang="zh-TW" altLang="en-US"/>
              </a:p>
            </p:txBody>
          </p:sp>
          <p:sp>
            <p:nvSpPr>
              <p:cNvPr id="13385" name="Line 73"/>
              <p:cNvSpPr>
                <a:spLocks noChangeShapeType="1"/>
              </p:cNvSpPr>
              <p:nvPr/>
            </p:nvSpPr>
            <p:spPr bwMode="auto">
              <a:xfrm>
                <a:off x="8405181" y="2789100"/>
                <a:ext cx="85725" cy="1587"/>
              </a:xfrm>
              <a:prstGeom prst="line">
                <a:avLst/>
              </a:prstGeom>
              <a:noFill/>
              <a:ln w="7938">
                <a:solidFill>
                  <a:srgbClr val="000000"/>
                </a:solidFill>
                <a:round/>
                <a:headEnd/>
                <a:tailEnd/>
              </a:ln>
            </p:spPr>
            <p:txBody>
              <a:bodyPr/>
              <a:lstStyle/>
              <a:p>
                <a:endParaRPr lang="zh-TW" altLang="en-US"/>
              </a:p>
            </p:txBody>
          </p:sp>
          <p:sp>
            <p:nvSpPr>
              <p:cNvPr id="13417" name="Line 105"/>
              <p:cNvSpPr>
                <a:spLocks noChangeShapeType="1"/>
              </p:cNvSpPr>
              <p:nvPr/>
            </p:nvSpPr>
            <p:spPr bwMode="auto">
              <a:xfrm flipV="1">
                <a:off x="7273293" y="3263762"/>
                <a:ext cx="1588" cy="85725"/>
              </a:xfrm>
              <a:prstGeom prst="line">
                <a:avLst/>
              </a:prstGeom>
              <a:noFill/>
              <a:ln w="7938">
                <a:solidFill>
                  <a:srgbClr val="000000"/>
                </a:solidFill>
                <a:round/>
                <a:headEnd/>
                <a:tailEnd/>
              </a:ln>
            </p:spPr>
            <p:txBody>
              <a:bodyPr/>
              <a:lstStyle/>
              <a:p>
                <a:endParaRPr lang="zh-TW" altLang="en-US"/>
              </a:p>
            </p:txBody>
          </p:sp>
          <p:sp>
            <p:nvSpPr>
              <p:cNvPr id="13486" name="Rectangle 174"/>
              <p:cNvSpPr>
                <a:spLocks noChangeArrowheads="1"/>
              </p:cNvSpPr>
              <p:nvPr/>
            </p:nvSpPr>
            <p:spPr bwMode="auto">
              <a:xfrm>
                <a:off x="7471731" y="2354125"/>
                <a:ext cx="5524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Resonance</a:t>
                </a:r>
                <a:endParaRPr lang="en-US" altLang="zh-TW" sz="1000">
                  <a:ea typeface="新細明體" pitchFamily="18" charset="-120"/>
                </a:endParaRPr>
              </a:p>
            </p:txBody>
          </p:sp>
          <p:sp>
            <p:nvSpPr>
              <p:cNvPr id="13487" name="Rectangle 175"/>
              <p:cNvSpPr>
                <a:spLocks noChangeArrowheads="1"/>
              </p:cNvSpPr>
              <p:nvPr/>
            </p:nvSpPr>
            <p:spPr bwMode="auto">
              <a:xfrm>
                <a:off x="6831968" y="2900225"/>
                <a:ext cx="635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2</a:t>
                </a:r>
                <a:endParaRPr lang="en-US" altLang="zh-TW" sz="1000">
                  <a:ea typeface="新細明體" pitchFamily="18" charset="-120"/>
                </a:endParaRPr>
              </a:p>
            </p:txBody>
          </p:sp>
          <p:sp>
            <p:nvSpPr>
              <p:cNvPr id="13488" name="Rectangle 176"/>
              <p:cNvSpPr>
                <a:spLocks noChangeArrowheads="1"/>
              </p:cNvSpPr>
              <p:nvPr/>
            </p:nvSpPr>
            <p:spPr bwMode="auto">
              <a:xfrm>
                <a:off x="6209668" y="2449375"/>
                <a:ext cx="20478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Log</a:t>
                </a:r>
                <a:endParaRPr lang="en-US" altLang="zh-TW" sz="1000">
                  <a:ea typeface="新細明體" pitchFamily="18" charset="-120"/>
                </a:endParaRPr>
              </a:p>
            </p:txBody>
          </p:sp>
          <p:sp>
            <p:nvSpPr>
              <p:cNvPr id="13489" name="Rectangle 177"/>
              <p:cNvSpPr>
                <a:spLocks noChangeArrowheads="1"/>
              </p:cNvSpPr>
              <p:nvPr/>
            </p:nvSpPr>
            <p:spPr bwMode="auto">
              <a:xfrm>
                <a:off x="6209668" y="2581137"/>
                <a:ext cx="255588"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scale</a:t>
                </a:r>
                <a:endParaRPr lang="en-US" altLang="zh-TW" sz="1000">
                  <a:ea typeface="新細明體" pitchFamily="18" charset="-120"/>
                </a:endParaRPr>
              </a:p>
            </p:txBody>
          </p:sp>
          <p:sp>
            <p:nvSpPr>
              <p:cNvPr id="13490" name="Rectangle 178"/>
              <p:cNvSpPr>
                <a:spLocks noChangeArrowheads="1"/>
              </p:cNvSpPr>
              <p:nvPr/>
            </p:nvSpPr>
            <p:spPr bwMode="auto">
              <a:xfrm>
                <a:off x="7066918" y="2970075"/>
                <a:ext cx="635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a:t>
                </a:r>
                <a:endParaRPr lang="en-US" altLang="zh-TW" sz="1000">
                  <a:ea typeface="新細明體" pitchFamily="18" charset="-120"/>
                </a:endParaRPr>
              </a:p>
            </p:txBody>
          </p:sp>
          <p:sp>
            <p:nvSpPr>
              <p:cNvPr id="13502" name="Rectangle 190"/>
              <p:cNvSpPr>
                <a:spLocks noChangeArrowheads="1"/>
              </p:cNvSpPr>
              <p:nvPr/>
            </p:nvSpPr>
            <p:spPr bwMode="auto">
              <a:xfrm>
                <a:off x="7670168" y="2854187"/>
                <a:ext cx="1587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0.5</a:t>
                </a:r>
                <a:endParaRPr lang="en-US" altLang="zh-TW" sz="1000">
                  <a:ea typeface="新細明體" pitchFamily="18" charset="-120"/>
                </a:endParaRPr>
              </a:p>
            </p:txBody>
          </p:sp>
          <p:sp>
            <p:nvSpPr>
              <p:cNvPr id="13505" name="Rectangle 193"/>
              <p:cNvSpPr>
                <a:spLocks noChangeArrowheads="1"/>
              </p:cNvSpPr>
              <p:nvPr/>
            </p:nvSpPr>
            <p:spPr bwMode="auto">
              <a:xfrm>
                <a:off x="7847968" y="3355837"/>
                <a:ext cx="642938" cy="153888"/>
              </a:xfrm>
              <a:prstGeom prst="rect">
                <a:avLst/>
              </a:prstGeom>
              <a:noFill/>
              <a:ln w="9525">
                <a:noFill/>
                <a:miter lim="800000"/>
                <a:headEnd/>
                <a:tailEnd/>
              </a:ln>
            </p:spPr>
            <p:txBody>
              <a:bodyPr wrap="square" lIns="0" tIns="0" rIns="0" bIns="0">
                <a:spAutoFit/>
              </a:bodyPr>
              <a:lstStyle/>
              <a:p>
                <a:r>
                  <a:rPr lang="en-US" altLang="zh-TW" sz="1000" dirty="0">
                    <a:solidFill>
                      <a:srgbClr val="000000"/>
                    </a:solidFill>
                    <a:ea typeface="新細明體" pitchFamily="18" charset="-120"/>
                  </a:rPr>
                  <a:t>Log scale </a:t>
                </a:r>
                <a:r>
                  <a:rPr lang="en-US" altLang="zh-TW" sz="1000" i="1" dirty="0">
                    <a:solidFill>
                      <a:srgbClr val="000000"/>
                    </a:solidFill>
                    <a:latin typeface="Symbol" pitchFamily="18" charset="2"/>
                    <a:ea typeface="新細明體" pitchFamily="18" charset="-120"/>
                  </a:rPr>
                  <a:t>w</a:t>
                </a:r>
                <a:endParaRPr lang="en-US" altLang="zh-TW" sz="1000" dirty="0">
                  <a:ea typeface="新細明體" pitchFamily="18" charset="-120"/>
                </a:endParaRPr>
              </a:p>
            </p:txBody>
          </p:sp>
          <p:sp>
            <p:nvSpPr>
              <p:cNvPr id="13516" name="Rectangle 204"/>
              <p:cNvSpPr>
                <a:spLocks noChangeArrowheads="1"/>
              </p:cNvSpPr>
              <p:nvPr/>
            </p:nvSpPr>
            <p:spPr bwMode="auto">
              <a:xfrm>
                <a:off x="6271581" y="2714487"/>
                <a:ext cx="84137"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K</a:t>
                </a:r>
                <a:endParaRPr lang="en-US" altLang="zh-TW" sz="1000">
                  <a:ea typeface="新細明體" pitchFamily="18" charset="-120"/>
                </a:endParaRPr>
              </a:p>
            </p:txBody>
          </p:sp>
          <p:sp>
            <p:nvSpPr>
              <p:cNvPr id="13547" name="Line 235"/>
              <p:cNvSpPr>
                <a:spLocks noChangeShapeType="1"/>
              </p:cNvSpPr>
              <p:nvPr/>
            </p:nvSpPr>
            <p:spPr bwMode="auto">
              <a:xfrm flipV="1">
                <a:off x="6911343" y="2895462"/>
                <a:ext cx="134938" cy="71438"/>
              </a:xfrm>
              <a:prstGeom prst="line">
                <a:avLst/>
              </a:prstGeom>
              <a:noFill/>
              <a:ln w="7938">
                <a:solidFill>
                  <a:srgbClr val="000000"/>
                </a:solidFill>
                <a:round/>
                <a:headEnd/>
                <a:tailEnd/>
              </a:ln>
            </p:spPr>
            <p:txBody>
              <a:bodyPr/>
              <a:lstStyle/>
              <a:p>
                <a:endParaRPr lang="zh-TW" altLang="en-US"/>
              </a:p>
            </p:txBody>
          </p:sp>
          <p:sp>
            <p:nvSpPr>
              <p:cNvPr id="13548" name="Line 236"/>
              <p:cNvSpPr>
                <a:spLocks noChangeShapeType="1"/>
              </p:cNvSpPr>
              <p:nvPr/>
            </p:nvSpPr>
            <p:spPr bwMode="auto">
              <a:xfrm flipV="1">
                <a:off x="7146293" y="2949437"/>
                <a:ext cx="144463" cy="79375"/>
              </a:xfrm>
              <a:prstGeom prst="line">
                <a:avLst/>
              </a:prstGeom>
              <a:noFill/>
              <a:ln w="7938">
                <a:solidFill>
                  <a:srgbClr val="000000"/>
                </a:solidFill>
                <a:round/>
                <a:headEnd/>
                <a:tailEnd/>
              </a:ln>
            </p:spPr>
            <p:txBody>
              <a:bodyPr/>
              <a:lstStyle/>
              <a:p>
                <a:endParaRPr lang="zh-TW" altLang="en-US"/>
              </a:p>
            </p:txBody>
          </p:sp>
          <p:sp>
            <p:nvSpPr>
              <p:cNvPr id="13549" name="Line 237"/>
              <p:cNvSpPr>
                <a:spLocks noChangeShapeType="1"/>
              </p:cNvSpPr>
              <p:nvPr/>
            </p:nvSpPr>
            <p:spPr bwMode="auto">
              <a:xfrm flipH="1">
                <a:off x="7509831" y="2928800"/>
                <a:ext cx="139700" cy="25400"/>
              </a:xfrm>
              <a:prstGeom prst="line">
                <a:avLst/>
              </a:prstGeom>
              <a:noFill/>
              <a:ln w="7938">
                <a:solidFill>
                  <a:srgbClr val="000000"/>
                </a:solidFill>
                <a:round/>
                <a:headEnd/>
                <a:tailEnd/>
              </a:ln>
            </p:spPr>
            <p:txBody>
              <a:bodyPr/>
              <a:lstStyle/>
              <a:p>
                <a:endParaRPr lang="zh-TW" altLang="en-US"/>
              </a:p>
            </p:txBody>
          </p:sp>
          <p:sp>
            <p:nvSpPr>
              <p:cNvPr id="13550" name="Line 238"/>
              <p:cNvSpPr>
                <a:spLocks noChangeShapeType="1"/>
              </p:cNvSpPr>
              <p:nvPr/>
            </p:nvSpPr>
            <p:spPr bwMode="auto">
              <a:xfrm flipH="1">
                <a:off x="7332031" y="2433500"/>
                <a:ext cx="115887" cy="120650"/>
              </a:xfrm>
              <a:prstGeom prst="line">
                <a:avLst/>
              </a:prstGeom>
              <a:noFill/>
              <a:ln w="7938">
                <a:solidFill>
                  <a:srgbClr val="000000"/>
                </a:solidFill>
                <a:round/>
                <a:headEnd/>
                <a:tailEnd/>
              </a:ln>
            </p:spPr>
            <p:txBody>
              <a:bodyPr/>
              <a:lstStyle/>
              <a:p>
                <a:endParaRPr lang="zh-TW" altLang="en-US"/>
              </a:p>
            </p:txBody>
          </p:sp>
          <p:sp>
            <p:nvSpPr>
              <p:cNvPr id="13557" name="Freeform 245"/>
              <p:cNvSpPr>
                <a:spLocks/>
              </p:cNvSpPr>
              <p:nvPr/>
            </p:nvSpPr>
            <p:spPr bwMode="auto">
              <a:xfrm>
                <a:off x="7290756" y="2528750"/>
                <a:ext cx="69850" cy="69850"/>
              </a:xfrm>
              <a:custGeom>
                <a:avLst/>
                <a:gdLst/>
                <a:ahLst/>
                <a:cxnLst>
                  <a:cxn ang="0">
                    <a:pos x="31" y="13"/>
                  </a:cxn>
                  <a:cxn ang="0">
                    <a:pos x="31" y="13"/>
                  </a:cxn>
                  <a:cxn ang="0">
                    <a:pos x="36" y="18"/>
                  </a:cxn>
                  <a:cxn ang="0">
                    <a:pos x="44" y="21"/>
                  </a:cxn>
                  <a:cxn ang="0">
                    <a:pos x="44" y="21"/>
                  </a:cxn>
                  <a:cxn ang="0">
                    <a:pos x="21" y="31"/>
                  </a:cxn>
                  <a:cxn ang="0">
                    <a:pos x="0" y="44"/>
                  </a:cxn>
                  <a:cxn ang="0">
                    <a:pos x="0" y="44"/>
                  </a:cxn>
                  <a:cxn ang="0">
                    <a:pos x="13" y="23"/>
                  </a:cxn>
                  <a:cxn ang="0">
                    <a:pos x="23" y="0"/>
                  </a:cxn>
                  <a:cxn ang="0">
                    <a:pos x="23" y="0"/>
                  </a:cxn>
                  <a:cxn ang="0">
                    <a:pos x="28" y="10"/>
                  </a:cxn>
                  <a:cxn ang="0">
                    <a:pos x="31" y="13"/>
                  </a:cxn>
                  <a:cxn ang="0">
                    <a:pos x="31" y="13"/>
                  </a:cxn>
                </a:cxnLst>
                <a:rect l="0" t="0" r="r" b="b"/>
                <a:pathLst>
                  <a:path w="44" h="44">
                    <a:moveTo>
                      <a:pt x="31" y="13"/>
                    </a:moveTo>
                    <a:lnTo>
                      <a:pt x="31" y="13"/>
                    </a:lnTo>
                    <a:lnTo>
                      <a:pt x="36" y="18"/>
                    </a:lnTo>
                    <a:lnTo>
                      <a:pt x="44" y="21"/>
                    </a:lnTo>
                    <a:lnTo>
                      <a:pt x="44" y="21"/>
                    </a:lnTo>
                    <a:lnTo>
                      <a:pt x="21" y="31"/>
                    </a:lnTo>
                    <a:lnTo>
                      <a:pt x="0" y="44"/>
                    </a:lnTo>
                    <a:lnTo>
                      <a:pt x="0" y="44"/>
                    </a:lnTo>
                    <a:lnTo>
                      <a:pt x="13" y="23"/>
                    </a:lnTo>
                    <a:lnTo>
                      <a:pt x="23" y="0"/>
                    </a:lnTo>
                    <a:lnTo>
                      <a:pt x="23" y="0"/>
                    </a:lnTo>
                    <a:lnTo>
                      <a:pt x="28" y="10"/>
                    </a:lnTo>
                    <a:lnTo>
                      <a:pt x="31" y="13"/>
                    </a:lnTo>
                    <a:lnTo>
                      <a:pt x="31"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58" name="Freeform 246"/>
              <p:cNvSpPr>
                <a:spLocks/>
              </p:cNvSpPr>
              <p:nvPr/>
            </p:nvSpPr>
            <p:spPr bwMode="auto">
              <a:xfrm>
                <a:off x="7025643" y="2871650"/>
                <a:ext cx="74613" cy="49212"/>
              </a:xfrm>
              <a:custGeom>
                <a:avLst/>
                <a:gdLst/>
                <a:ahLst/>
                <a:cxnLst>
                  <a:cxn ang="0">
                    <a:pos x="8" y="18"/>
                  </a:cxn>
                  <a:cxn ang="0">
                    <a:pos x="8" y="18"/>
                  </a:cxn>
                  <a:cxn ang="0">
                    <a:pos x="6" y="13"/>
                  </a:cxn>
                  <a:cxn ang="0">
                    <a:pos x="0" y="8"/>
                  </a:cxn>
                  <a:cxn ang="0">
                    <a:pos x="0" y="8"/>
                  </a:cxn>
                  <a:cxn ang="0">
                    <a:pos x="24" y="5"/>
                  </a:cxn>
                  <a:cxn ang="0">
                    <a:pos x="47" y="0"/>
                  </a:cxn>
                  <a:cxn ang="0">
                    <a:pos x="47" y="0"/>
                  </a:cxn>
                  <a:cxn ang="0">
                    <a:pos x="29" y="15"/>
                  </a:cxn>
                  <a:cxn ang="0">
                    <a:pos x="13" y="31"/>
                  </a:cxn>
                  <a:cxn ang="0">
                    <a:pos x="13" y="31"/>
                  </a:cxn>
                  <a:cxn ang="0">
                    <a:pos x="11" y="23"/>
                  </a:cxn>
                  <a:cxn ang="0">
                    <a:pos x="8" y="18"/>
                  </a:cxn>
                  <a:cxn ang="0">
                    <a:pos x="8" y="18"/>
                  </a:cxn>
                </a:cxnLst>
                <a:rect l="0" t="0" r="r" b="b"/>
                <a:pathLst>
                  <a:path w="47" h="31">
                    <a:moveTo>
                      <a:pt x="8" y="18"/>
                    </a:moveTo>
                    <a:lnTo>
                      <a:pt x="8" y="18"/>
                    </a:lnTo>
                    <a:lnTo>
                      <a:pt x="6" y="13"/>
                    </a:lnTo>
                    <a:lnTo>
                      <a:pt x="0" y="8"/>
                    </a:lnTo>
                    <a:lnTo>
                      <a:pt x="0" y="8"/>
                    </a:lnTo>
                    <a:lnTo>
                      <a:pt x="24" y="5"/>
                    </a:lnTo>
                    <a:lnTo>
                      <a:pt x="47" y="0"/>
                    </a:lnTo>
                    <a:lnTo>
                      <a:pt x="47" y="0"/>
                    </a:lnTo>
                    <a:lnTo>
                      <a:pt x="29" y="15"/>
                    </a:lnTo>
                    <a:lnTo>
                      <a:pt x="13" y="31"/>
                    </a:lnTo>
                    <a:lnTo>
                      <a:pt x="13" y="31"/>
                    </a:lnTo>
                    <a:lnTo>
                      <a:pt x="11" y="23"/>
                    </a:lnTo>
                    <a:lnTo>
                      <a:pt x="8" y="18"/>
                    </a:lnTo>
                    <a:lnTo>
                      <a:pt x="8" y="18"/>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59" name="Freeform 247"/>
              <p:cNvSpPr>
                <a:spLocks/>
              </p:cNvSpPr>
              <p:nvPr/>
            </p:nvSpPr>
            <p:spPr bwMode="auto">
              <a:xfrm>
                <a:off x="7265356" y="2925625"/>
                <a:ext cx="74612" cy="52387"/>
              </a:xfrm>
              <a:custGeom>
                <a:avLst/>
                <a:gdLst/>
                <a:ahLst/>
                <a:cxnLst>
                  <a:cxn ang="0">
                    <a:pos x="8" y="20"/>
                  </a:cxn>
                  <a:cxn ang="0">
                    <a:pos x="8" y="20"/>
                  </a:cxn>
                  <a:cxn ang="0">
                    <a:pos x="5" y="13"/>
                  </a:cxn>
                  <a:cxn ang="0">
                    <a:pos x="0" y="10"/>
                  </a:cxn>
                  <a:cxn ang="0">
                    <a:pos x="0" y="10"/>
                  </a:cxn>
                  <a:cxn ang="0">
                    <a:pos x="24" y="5"/>
                  </a:cxn>
                  <a:cxn ang="0">
                    <a:pos x="47" y="0"/>
                  </a:cxn>
                  <a:cxn ang="0">
                    <a:pos x="47" y="0"/>
                  </a:cxn>
                  <a:cxn ang="0">
                    <a:pos x="29" y="15"/>
                  </a:cxn>
                  <a:cxn ang="0">
                    <a:pos x="13" y="33"/>
                  </a:cxn>
                  <a:cxn ang="0">
                    <a:pos x="13" y="33"/>
                  </a:cxn>
                  <a:cxn ang="0">
                    <a:pos x="11" y="26"/>
                  </a:cxn>
                  <a:cxn ang="0">
                    <a:pos x="8" y="20"/>
                  </a:cxn>
                  <a:cxn ang="0">
                    <a:pos x="8" y="20"/>
                  </a:cxn>
                </a:cxnLst>
                <a:rect l="0" t="0" r="r" b="b"/>
                <a:pathLst>
                  <a:path w="47" h="33">
                    <a:moveTo>
                      <a:pt x="8" y="20"/>
                    </a:moveTo>
                    <a:lnTo>
                      <a:pt x="8" y="20"/>
                    </a:lnTo>
                    <a:lnTo>
                      <a:pt x="5" y="13"/>
                    </a:lnTo>
                    <a:lnTo>
                      <a:pt x="0" y="10"/>
                    </a:lnTo>
                    <a:lnTo>
                      <a:pt x="0" y="10"/>
                    </a:lnTo>
                    <a:lnTo>
                      <a:pt x="24" y="5"/>
                    </a:lnTo>
                    <a:lnTo>
                      <a:pt x="47" y="0"/>
                    </a:lnTo>
                    <a:lnTo>
                      <a:pt x="47" y="0"/>
                    </a:lnTo>
                    <a:lnTo>
                      <a:pt x="29" y="15"/>
                    </a:lnTo>
                    <a:lnTo>
                      <a:pt x="13" y="33"/>
                    </a:lnTo>
                    <a:lnTo>
                      <a:pt x="13" y="33"/>
                    </a:lnTo>
                    <a:lnTo>
                      <a:pt x="11" y="26"/>
                    </a:lnTo>
                    <a:lnTo>
                      <a:pt x="8" y="20"/>
                    </a:lnTo>
                    <a:lnTo>
                      <a:pt x="8" y="20"/>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0" name="Freeform 248"/>
              <p:cNvSpPr>
                <a:spLocks/>
              </p:cNvSpPr>
              <p:nvPr/>
            </p:nvSpPr>
            <p:spPr bwMode="auto">
              <a:xfrm>
                <a:off x="7455856" y="2933562"/>
                <a:ext cx="74612" cy="41275"/>
              </a:xfrm>
              <a:custGeom>
                <a:avLst/>
                <a:gdLst/>
                <a:ahLst/>
                <a:cxnLst>
                  <a:cxn ang="0">
                    <a:pos x="39" y="13"/>
                  </a:cxn>
                  <a:cxn ang="0">
                    <a:pos x="39" y="13"/>
                  </a:cxn>
                  <a:cxn ang="0">
                    <a:pos x="41" y="21"/>
                  </a:cxn>
                  <a:cxn ang="0">
                    <a:pos x="47" y="26"/>
                  </a:cxn>
                  <a:cxn ang="0">
                    <a:pos x="47" y="26"/>
                  </a:cxn>
                  <a:cxn ang="0">
                    <a:pos x="23" y="23"/>
                  </a:cxn>
                  <a:cxn ang="0">
                    <a:pos x="0" y="21"/>
                  </a:cxn>
                  <a:cxn ang="0">
                    <a:pos x="0" y="21"/>
                  </a:cxn>
                  <a:cxn ang="0">
                    <a:pos x="21" y="10"/>
                  </a:cxn>
                  <a:cxn ang="0">
                    <a:pos x="41" y="0"/>
                  </a:cxn>
                  <a:cxn ang="0">
                    <a:pos x="41" y="0"/>
                  </a:cxn>
                  <a:cxn ang="0">
                    <a:pos x="39" y="8"/>
                  </a:cxn>
                  <a:cxn ang="0">
                    <a:pos x="39" y="13"/>
                  </a:cxn>
                  <a:cxn ang="0">
                    <a:pos x="39" y="13"/>
                  </a:cxn>
                </a:cxnLst>
                <a:rect l="0" t="0" r="r" b="b"/>
                <a:pathLst>
                  <a:path w="47" h="26">
                    <a:moveTo>
                      <a:pt x="39" y="13"/>
                    </a:moveTo>
                    <a:lnTo>
                      <a:pt x="39" y="13"/>
                    </a:lnTo>
                    <a:lnTo>
                      <a:pt x="41" y="21"/>
                    </a:lnTo>
                    <a:lnTo>
                      <a:pt x="47" y="26"/>
                    </a:lnTo>
                    <a:lnTo>
                      <a:pt x="47" y="26"/>
                    </a:lnTo>
                    <a:lnTo>
                      <a:pt x="23" y="23"/>
                    </a:lnTo>
                    <a:lnTo>
                      <a:pt x="0" y="21"/>
                    </a:lnTo>
                    <a:lnTo>
                      <a:pt x="0" y="21"/>
                    </a:lnTo>
                    <a:lnTo>
                      <a:pt x="21" y="10"/>
                    </a:lnTo>
                    <a:lnTo>
                      <a:pt x="41" y="0"/>
                    </a:lnTo>
                    <a:lnTo>
                      <a:pt x="41" y="0"/>
                    </a:lnTo>
                    <a:lnTo>
                      <a:pt x="39" y="8"/>
                    </a:lnTo>
                    <a:lnTo>
                      <a:pt x="39" y="13"/>
                    </a:lnTo>
                    <a:lnTo>
                      <a:pt x="39"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4" name="Freeform 252"/>
              <p:cNvSpPr>
                <a:spLocks/>
              </p:cNvSpPr>
              <p:nvPr/>
            </p:nvSpPr>
            <p:spPr bwMode="auto">
              <a:xfrm>
                <a:off x="6452556" y="2358887"/>
                <a:ext cx="46037" cy="71438"/>
              </a:xfrm>
              <a:custGeom>
                <a:avLst/>
                <a:gdLst/>
                <a:ahLst/>
                <a:cxnLst>
                  <a:cxn ang="0">
                    <a:pos x="16" y="42"/>
                  </a:cxn>
                  <a:cxn ang="0">
                    <a:pos x="16" y="42"/>
                  </a:cxn>
                  <a:cxn ang="0">
                    <a:pos x="8" y="42"/>
                  </a:cxn>
                  <a:cxn ang="0">
                    <a:pos x="0" y="45"/>
                  </a:cxn>
                  <a:cxn ang="0">
                    <a:pos x="0" y="45"/>
                  </a:cxn>
                  <a:cxn ang="0">
                    <a:pos x="8" y="24"/>
                  </a:cxn>
                  <a:cxn ang="0">
                    <a:pos x="16" y="0"/>
                  </a:cxn>
                  <a:cxn ang="0">
                    <a:pos x="16" y="0"/>
                  </a:cxn>
                  <a:cxn ang="0">
                    <a:pos x="21" y="24"/>
                  </a:cxn>
                  <a:cxn ang="0">
                    <a:pos x="29" y="45"/>
                  </a:cxn>
                  <a:cxn ang="0">
                    <a:pos x="29" y="45"/>
                  </a:cxn>
                  <a:cxn ang="0">
                    <a:pos x="18" y="42"/>
                  </a:cxn>
                  <a:cxn ang="0">
                    <a:pos x="16" y="42"/>
                  </a:cxn>
                  <a:cxn ang="0">
                    <a:pos x="16" y="42"/>
                  </a:cxn>
                </a:cxnLst>
                <a:rect l="0" t="0" r="r" b="b"/>
                <a:pathLst>
                  <a:path w="29" h="45">
                    <a:moveTo>
                      <a:pt x="16" y="42"/>
                    </a:moveTo>
                    <a:lnTo>
                      <a:pt x="16" y="42"/>
                    </a:lnTo>
                    <a:lnTo>
                      <a:pt x="8" y="42"/>
                    </a:lnTo>
                    <a:lnTo>
                      <a:pt x="0" y="45"/>
                    </a:lnTo>
                    <a:lnTo>
                      <a:pt x="0" y="45"/>
                    </a:lnTo>
                    <a:lnTo>
                      <a:pt x="8" y="24"/>
                    </a:lnTo>
                    <a:lnTo>
                      <a:pt x="16" y="0"/>
                    </a:lnTo>
                    <a:lnTo>
                      <a:pt x="16" y="0"/>
                    </a:lnTo>
                    <a:lnTo>
                      <a:pt x="21" y="24"/>
                    </a:lnTo>
                    <a:lnTo>
                      <a:pt x="29" y="45"/>
                    </a:lnTo>
                    <a:lnTo>
                      <a:pt x="29" y="45"/>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7" name="Freeform 255"/>
              <p:cNvSpPr>
                <a:spLocks/>
              </p:cNvSpPr>
              <p:nvPr/>
            </p:nvSpPr>
            <p:spPr bwMode="auto">
              <a:xfrm>
                <a:off x="8478206" y="3338375"/>
                <a:ext cx="74612" cy="44450"/>
              </a:xfrm>
              <a:custGeom>
                <a:avLst/>
                <a:gdLst/>
                <a:ahLst/>
                <a:cxnLst>
                  <a:cxn ang="0">
                    <a:pos x="6" y="15"/>
                  </a:cxn>
                  <a:cxn ang="0">
                    <a:pos x="6" y="15"/>
                  </a:cxn>
                  <a:cxn ang="0">
                    <a:pos x="3" y="7"/>
                  </a:cxn>
                  <a:cxn ang="0">
                    <a:pos x="0" y="0"/>
                  </a:cxn>
                  <a:cxn ang="0">
                    <a:pos x="0" y="0"/>
                  </a:cxn>
                  <a:cxn ang="0">
                    <a:pos x="24" y="7"/>
                  </a:cxn>
                  <a:cxn ang="0">
                    <a:pos x="47" y="15"/>
                  </a:cxn>
                  <a:cxn ang="0">
                    <a:pos x="47" y="15"/>
                  </a:cxn>
                  <a:cxn ang="0">
                    <a:pos x="24" y="20"/>
                  </a:cxn>
                  <a:cxn ang="0">
                    <a:pos x="0" y="28"/>
                  </a:cxn>
                  <a:cxn ang="0">
                    <a:pos x="0" y="28"/>
                  </a:cxn>
                  <a:cxn ang="0">
                    <a:pos x="6" y="18"/>
                  </a:cxn>
                  <a:cxn ang="0">
                    <a:pos x="6" y="15"/>
                  </a:cxn>
                  <a:cxn ang="0">
                    <a:pos x="6" y="15"/>
                  </a:cxn>
                </a:cxnLst>
                <a:rect l="0" t="0" r="r" b="b"/>
                <a:pathLst>
                  <a:path w="47" h="28">
                    <a:moveTo>
                      <a:pt x="6" y="15"/>
                    </a:moveTo>
                    <a:lnTo>
                      <a:pt x="6" y="15"/>
                    </a:lnTo>
                    <a:lnTo>
                      <a:pt x="3" y="7"/>
                    </a:lnTo>
                    <a:lnTo>
                      <a:pt x="0" y="0"/>
                    </a:lnTo>
                    <a:lnTo>
                      <a:pt x="0" y="0"/>
                    </a:lnTo>
                    <a:lnTo>
                      <a:pt x="24" y="7"/>
                    </a:lnTo>
                    <a:lnTo>
                      <a:pt x="47" y="15"/>
                    </a:lnTo>
                    <a:lnTo>
                      <a:pt x="47" y="15"/>
                    </a:lnTo>
                    <a:lnTo>
                      <a:pt x="24" y="20"/>
                    </a:lnTo>
                    <a:lnTo>
                      <a:pt x="0" y="28"/>
                    </a:lnTo>
                    <a:lnTo>
                      <a:pt x="0" y="28"/>
                    </a:lnTo>
                    <a:lnTo>
                      <a:pt x="6" y="18"/>
                    </a:lnTo>
                    <a:lnTo>
                      <a:pt x="6" y="15"/>
                    </a:lnTo>
                    <a:lnTo>
                      <a:pt x="6" y="1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72" name="Line 260"/>
              <p:cNvSpPr>
                <a:spLocks noChangeShapeType="1"/>
              </p:cNvSpPr>
              <p:nvPr/>
            </p:nvSpPr>
            <p:spPr bwMode="auto">
              <a:xfrm>
                <a:off x="7249481" y="2789100"/>
                <a:ext cx="20637" cy="28575"/>
              </a:xfrm>
              <a:prstGeom prst="line">
                <a:avLst/>
              </a:prstGeom>
              <a:noFill/>
              <a:ln w="7938">
                <a:solidFill>
                  <a:srgbClr val="000000"/>
                </a:solidFill>
                <a:round/>
                <a:headEnd/>
                <a:tailEnd/>
              </a:ln>
            </p:spPr>
            <p:txBody>
              <a:bodyPr/>
              <a:lstStyle/>
              <a:p>
                <a:endParaRPr lang="zh-TW" altLang="en-US"/>
              </a:p>
            </p:txBody>
          </p:sp>
          <p:sp>
            <p:nvSpPr>
              <p:cNvPr id="13573" name="Line 261"/>
              <p:cNvSpPr>
                <a:spLocks noChangeShapeType="1"/>
              </p:cNvSpPr>
              <p:nvPr/>
            </p:nvSpPr>
            <p:spPr bwMode="auto">
              <a:xfrm>
                <a:off x="7285993" y="2843075"/>
                <a:ext cx="20638" cy="28575"/>
              </a:xfrm>
              <a:prstGeom prst="line">
                <a:avLst/>
              </a:prstGeom>
              <a:noFill/>
              <a:ln w="7938">
                <a:solidFill>
                  <a:srgbClr val="000000"/>
                </a:solidFill>
                <a:round/>
                <a:headEnd/>
                <a:tailEnd/>
              </a:ln>
            </p:spPr>
            <p:txBody>
              <a:bodyPr/>
              <a:lstStyle/>
              <a:p>
                <a:endParaRPr lang="zh-TW" altLang="en-US"/>
              </a:p>
            </p:txBody>
          </p:sp>
          <p:sp>
            <p:nvSpPr>
              <p:cNvPr id="13574" name="Line 262"/>
              <p:cNvSpPr>
                <a:spLocks noChangeShapeType="1"/>
              </p:cNvSpPr>
              <p:nvPr/>
            </p:nvSpPr>
            <p:spPr bwMode="auto">
              <a:xfrm>
                <a:off x="7324093" y="2895462"/>
                <a:ext cx="11113" cy="17463"/>
              </a:xfrm>
              <a:prstGeom prst="line">
                <a:avLst/>
              </a:prstGeom>
              <a:noFill/>
              <a:ln w="7938">
                <a:solidFill>
                  <a:srgbClr val="000000"/>
                </a:solidFill>
                <a:round/>
                <a:headEnd/>
                <a:tailEnd/>
              </a:ln>
            </p:spPr>
            <p:txBody>
              <a:bodyPr/>
              <a:lstStyle/>
              <a:p>
                <a:endParaRPr lang="zh-TW" altLang="en-US"/>
              </a:p>
            </p:txBody>
          </p:sp>
          <p:sp>
            <p:nvSpPr>
              <p:cNvPr id="13575" name="Line 263"/>
              <p:cNvSpPr>
                <a:spLocks noChangeShapeType="1"/>
              </p:cNvSpPr>
              <p:nvPr/>
            </p:nvSpPr>
            <p:spPr bwMode="auto">
              <a:xfrm>
                <a:off x="6377943" y="2789100"/>
                <a:ext cx="100013" cy="1587"/>
              </a:xfrm>
              <a:prstGeom prst="line">
                <a:avLst/>
              </a:prstGeom>
              <a:noFill/>
              <a:ln w="7938">
                <a:solidFill>
                  <a:srgbClr val="000000"/>
                </a:solidFill>
                <a:round/>
                <a:headEnd/>
                <a:tailEnd/>
              </a:ln>
            </p:spPr>
            <p:txBody>
              <a:bodyPr/>
              <a:lstStyle/>
              <a:p>
                <a:endParaRPr lang="zh-TW" altLang="en-US"/>
              </a:p>
            </p:txBody>
          </p:sp>
          <p:sp>
            <p:nvSpPr>
              <p:cNvPr id="13587" name="Rectangle 275"/>
              <p:cNvSpPr>
                <a:spLocks noChangeArrowheads="1"/>
              </p:cNvSpPr>
              <p:nvPr/>
            </p:nvSpPr>
            <p:spPr bwMode="auto">
              <a:xfrm>
                <a:off x="7105018" y="3309800"/>
                <a:ext cx="315913" cy="244475"/>
              </a:xfrm>
              <a:prstGeom prst="rect">
                <a:avLst/>
              </a:prstGeom>
              <a:noFill/>
              <a:ln w="9525">
                <a:noFill/>
                <a:miter lim="800000"/>
                <a:headEnd/>
                <a:tailEnd/>
              </a:ln>
              <a:effectLst/>
            </p:spPr>
            <p:txBody>
              <a:bodyPr wrap="none">
                <a:spAutoFit/>
              </a:bodyPr>
              <a:lstStyle/>
              <a:p>
                <a:r>
                  <a:rPr lang="en-US" altLang="zh-TW" sz="1000">
                    <a:solidFill>
                      <a:schemeClr val="tx2"/>
                    </a:solidFill>
                    <a:latin typeface="Symbol" pitchFamily="18" charset="2"/>
                    <a:ea typeface="新細明體" pitchFamily="18" charset="-120"/>
                    <a:cs typeface="Times New Roman" pitchFamily="18" charset="0"/>
                    <a:sym typeface="Symbol" pitchFamily="18" charset="2"/>
                  </a:rPr>
                  <a:t>w</a:t>
                </a:r>
                <a:r>
                  <a:rPr lang="en-US" altLang="zh-TW" sz="1000" baseline="-30000">
                    <a:solidFill>
                      <a:schemeClr val="tx2"/>
                    </a:solidFill>
                    <a:ea typeface="新細明體" pitchFamily="18" charset="-120"/>
                    <a:cs typeface="Times New Roman" pitchFamily="18" charset="0"/>
                  </a:rPr>
                  <a:t>n</a:t>
                </a:r>
              </a:p>
            </p:txBody>
          </p:sp>
          <p:sp>
            <p:nvSpPr>
              <p:cNvPr id="13589" name="Rectangle 277"/>
              <p:cNvSpPr>
                <a:spLocks noChangeAspect="1" noChangeArrowheads="1"/>
              </p:cNvSpPr>
              <p:nvPr/>
            </p:nvSpPr>
            <p:spPr bwMode="auto">
              <a:xfrm>
                <a:off x="6574793" y="2357300"/>
                <a:ext cx="309563"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 </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j</a:t>
                </a:r>
                <a:r>
                  <a:rPr lang="en-US" altLang="zh-TW" sz="1000" i="1">
                    <a:solidFill>
                      <a:srgbClr val="000000"/>
                    </a:solidFill>
                    <a:latin typeface="Symbol" pitchFamily="18" charset="2"/>
                    <a:ea typeface="新細明體" pitchFamily="18" charset="-120"/>
                  </a:rPr>
                  <a:t>w</a:t>
                </a:r>
                <a:r>
                  <a:rPr lang="en-US" altLang="zh-TW" sz="1000">
                    <a:solidFill>
                      <a:srgbClr val="000000"/>
                    </a:solidFill>
                    <a:latin typeface="Symbol" pitchFamily="18" charset="2"/>
                    <a:ea typeface="新細明體" pitchFamily="18" charset="-120"/>
                  </a:rPr>
                  <a:t>)</a:t>
                </a:r>
                <a:endParaRPr lang="en-US" altLang="zh-TW" sz="1000">
                  <a:ea typeface="新細明體" pitchFamily="18" charset="-120"/>
                </a:endParaRPr>
              </a:p>
            </p:txBody>
          </p:sp>
          <p:sp>
            <p:nvSpPr>
              <p:cNvPr id="13591" name="Rectangle 279"/>
              <p:cNvSpPr>
                <a:spLocks noChangeAspect="1" noChangeArrowheads="1"/>
              </p:cNvSpPr>
              <p:nvPr/>
            </p:nvSpPr>
            <p:spPr bwMode="auto">
              <a:xfrm>
                <a:off x="6574793" y="2517637"/>
                <a:ext cx="3175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X </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j</a:t>
                </a:r>
                <a:r>
                  <a:rPr lang="en-US" altLang="zh-TW" sz="1000" i="1">
                    <a:solidFill>
                      <a:srgbClr val="000000"/>
                    </a:solidFill>
                    <a:latin typeface="Symbol" pitchFamily="18" charset="2"/>
                    <a:ea typeface="新細明體" pitchFamily="18" charset="-120"/>
                  </a:rPr>
                  <a:t>w</a:t>
                </a:r>
                <a:r>
                  <a:rPr lang="en-US" altLang="zh-TW" sz="1000">
                    <a:solidFill>
                      <a:srgbClr val="000000"/>
                    </a:solidFill>
                    <a:latin typeface="Symbol" pitchFamily="18" charset="2"/>
                    <a:ea typeface="新細明體" pitchFamily="18" charset="-120"/>
                  </a:rPr>
                  <a:t>)</a:t>
                </a:r>
                <a:endParaRPr lang="en-US" altLang="zh-TW" sz="1000">
                  <a:ea typeface="新細明體" pitchFamily="18" charset="-120"/>
                </a:endParaRPr>
              </a:p>
            </p:txBody>
          </p:sp>
          <p:sp>
            <p:nvSpPr>
              <p:cNvPr id="13593" name="Line 281"/>
              <p:cNvSpPr>
                <a:spLocks noChangeAspect="1" noChangeShapeType="1"/>
              </p:cNvSpPr>
              <p:nvPr/>
            </p:nvSpPr>
            <p:spPr bwMode="auto">
              <a:xfrm>
                <a:off x="6570031" y="2522400"/>
                <a:ext cx="331787" cy="1587"/>
              </a:xfrm>
              <a:prstGeom prst="line">
                <a:avLst/>
              </a:prstGeom>
              <a:noFill/>
              <a:ln w="4763">
                <a:solidFill>
                  <a:srgbClr val="000000"/>
                </a:solidFill>
                <a:round/>
                <a:headEnd/>
                <a:tailEnd/>
              </a:ln>
            </p:spPr>
            <p:txBody>
              <a:bodyPr/>
              <a:lstStyle/>
              <a:p>
                <a:endParaRPr lang="zh-TW" altLang="en-US"/>
              </a:p>
            </p:txBody>
          </p:sp>
          <p:sp>
            <p:nvSpPr>
              <p:cNvPr id="13594" name="Line 282"/>
              <p:cNvSpPr>
                <a:spLocks noChangeAspect="1" noChangeShapeType="1"/>
              </p:cNvSpPr>
              <p:nvPr/>
            </p:nvSpPr>
            <p:spPr bwMode="auto">
              <a:xfrm flipV="1">
                <a:off x="6938331" y="2357300"/>
                <a:ext cx="3175" cy="331787"/>
              </a:xfrm>
              <a:prstGeom prst="line">
                <a:avLst/>
              </a:prstGeom>
              <a:noFill/>
              <a:ln w="4763">
                <a:solidFill>
                  <a:srgbClr val="000000"/>
                </a:solidFill>
                <a:round/>
                <a:headEnd/>
                <a:tailEnd/>
              </a:ln>
            </p:spPr>
            <p:txBody>
              <a:bodyPr/>
              <a:lstStyle/>
              <a:p>
                <a:endParaRPr lang="zh-TW" altLang="en-US"/>
              </a:p>
            </p:txBody>
          </p:sp>
          <p:sp>
            <p:nvSpPr>
              <p:cNvPr id="13595" name="Line 283"/>
              <p:cNvSpPr>
                <a:spLocks noChangeAspect="1" noChangeShapeType="1"/>
              </p:cNvSpPr>
              <p:nvPr/>
            </p:nvSpPr>
            <p:spPr bwMode="auto">
              <a:xfrm flipV="1">
                <a:off x="6541456" y="2357300"/>
                <a:ext cx="3175" cy="331787"/>
              </a:xfrm>
              <a:prstGeom prst="line">
                <a:avLst/>
              </a:prstGeom>
              <a:noFill/>
              <a:ln w="4763">
                <a:solidFill>
                  <a:srgbClr val="000000"/>
                </a:solidFill>
                <a:round/>
                <a:headEnd/>
                <a:tailEnd/>
              </a:ln>
            </p:spPr>
            <p:txBody>
              <a:bodyPr/>
              <a:lstStyle/>
              <a:p>
                <a:endParaRPr lang="zh-TW" altLang="en-US"/>
              </a:p>
            </p:txBody>
          </p:sp>
        </p:grpSp>
        <p:grpSp>
          <p:nvGrpSpPr>
            <p:cNvPr id="9" name="Group 8"/>
            <p:cNvGrpSpPr/>
            <p:nvPr/>
          </p:nvGrpSpPr>
          <p:grpSpPr>
            <a:xfrm>
              <a:off x="6031868" y="3648889"/>
              <a:ext cx="2520950" cy="1459548"/>
              <a:chOff x="6031868" y="3648889"/>
              <a:chExt cx="2520950" cy="1459548"/>
            </a:xfrm>
          </p:grpSpPr>
          <p:sp>
            <p:nvSpPr>
              <p:cNvPr id="13386" name="Line 74"/>
              <p:cNvSpPr>
                <a:spLocks noChangeShapeType="1"/>
              </p:cNvSpPr>
              <p:nvPr/>
            </p:nvSpPr>
            <p:spPr bwMode="auto">
              <a:xfrm>
                <a:off x="6477956" y="3813037"/>
                <a:ext cx="1587" cy="1246188"/>
              </a:xfrm>
              <a:prstGeom prst="line">
                <a:avLst/>
              </a:prstGeom>
              <a:noFill/>
              <a:ln w="7938">
                <a:solidFill>
                  <a:srgbClr val="000000"/>
                </a:solidFill>
                <a:round/>
                <a:headEnd/>
                <a:tailEnd/>
              </a:ln>
            </p:spPr>
            <p:txBody>
              <a:bodyPr/>
              <a:lstStyle/>
              <a:p>
                <a:endParaRPr lang="zh-TW" altLang="en-US"/>
              </a:p>
            </p:txBody>
          </p:sp>
          <p:sp>
            <p:nvSpPr>
              <p:cNvPr id="13387" name="Line 75"/>
              <p:cNvSpPr>
                <a:spLocks noChangeShapeType="1"/>
              </p:cNvSpPr>
              <p:nvPr/>
            </p:nvSpPr>
            <p:spPr bwMode="auto">
              <a:xfrm>
                <a:off x="6377943" y="4976675"/>
                <a:ext cx="2117725" cy="1587"/>
              </a:xfrm>
              <a:prstGeom prst="line">
                <a:avLst/>
              </a:prstGeom>
              <a:noFill/>
              <a:ln w="7938">
                <a:solidFill>
                  <a:srgbClr val="000000"/>
                </a:solidFill>
                <a:round/>
                <a:headEnd/>
                <a:tailEnd/>
              </a:ln>
            </p:spPr>
            <p:txBody>
              <a:bodyPr/>
              <a:lstStyle/>
              <a:p>
                <a:endParaRPr lang="zh-TW" altLang="en-US"/>
              </a:p>
            </p:txBody>
          </p:sp>
          <p:sp>
            <p:nvSpPr>
              <p:cNvPr id="13388" name="Line 76"/>
              <p:cNvSpPr>
                <a:spLocks noChangeShapeType="1"/>
              </p:cNvSpPr>
              <p:nvPr/>
            </p:nvSpPr>
            <p:spPr bwMode="auto">
              <a:xfrm>
                <a:off x="6477956" y="4455975"/>
                <a:ext cx="98425" cy="1587"/>
              </a:xfrm>
              <a:prstGeom prst="line">
                <a:avLst/>
              </a:prstGeom>
              <a:noFill/>
              <a:ln w="7938">
                <a:solidFill>
                  <a:srgbClr val="000000"/>
                </a:solidFill>
                <a:round/>
                <a:headEnd/>
                <a:tailEnd/>
              </a:ln>
            </p:spPr>
            <p:txBody>
              <a:bodyPr/>
              <a:lstStyle/>
              <a:p>
                <a:endParaRPr lang="zh-TW" altLang="en-US"/>
              </a:p>
            </p:txBody>
          </p:sp>
          <p:sp>
            <p:nvSpPr>
              <p:cNvPr id="13389" name="Line 77"/>
              <p:cNvSpPr>
                <a:spLocks noChangeShapeType="1"/>
              </p:cNvSpPr>
              <p:nvPr/>
            </p:nvSpPr>
            <p:spPr bwMode="auto">
              <a:xfrm>
                <a:off x="6609718" y="4455975"/>
                <a:ext cx="98425" cy="1587"/>
              </a:xfrm>
              <a:prstGeom prst="line">
                <a:avLst/>
              </a:prstGeom>
              <a:noFill/>
              <a:ln w="7938">
                <a:solidFill>
                  <a:srgbClr val="000000"/>
                </a:solidFill>
                <a:round/>
                <a:headEnd/>
                <a:tailEnd/>
              </a:ln>
            </p:spPr>
            <p:txBody>
              <a:bodyPr/>
              <a:lstStyle/>
              <a:p>
                <a:endParaRPr lang="zh-TW" altLang="en-US"/>
              </a:p>
            </p:txBody>
          </p:sp>
          <p:sp>
            <p:nvSpPr>
              <p:cNvPr id="13390" name="Line 78"/>
              <p:cNvSpPr>
                <a:spLocks noChangeShapeType="1"/>
              </p:cNvSpPr>
              <p:nvPr/>
            </p:nvSpPr>
            <p:spPr bwMode="auto">
              <a:xfrm>
                <a:off x="6741481" y="4455975"/>
                <a:ext cx="100012" cy="1587"/>
              </a:xfrm>
              <a:prstGeom prst="line">
                <a:avLst/>
              </a:prstGeom>
              <a:noFill/>
              <a:ln w="7938">
                <a:solidFill>
                  <a:srgbClr val="000000"/>
                </a:solidFill>
                <a:round/>
                <a:headEnd/>
                <a:tailEnd/>
              </a:ln>
            </p:spPr>
            <p:txBody>
              <a:bodyPr/>
              <a:lstStyle/>
              <a:p>
                <a:endParaRPr lang="zh-TW" altLang="en-US"/>
              </a:p>
            </p:txBody>
          </p:sp>
          <p:sp>
            <p:nvSpPr>
              <p:cNvPr id="13391" name="Line 79"/>
              <p:cNvSpPr>
                <a:spLocks noChangeShapeType="1"/>
              </p:cNvSpPr>
              <p:nvPr/>
            </p:nvSpPr>
            <p:spPr bwMode="auto">
              <a:xfrm>
                <a:off x="6873243" y="4455975"/>
                <a:ext cx="100013" cy="1587"/>
              </a:xfrm>
              <a:prstGeom prst="line">
                <a:avLst/>
              </a:prstGeom>
              <a:noFill/>
              <a:ln w="7938">
                <a:solidFill>
                  <a:srgbClr val="000000"/>
                </a:solidFill>
                <a:round/>
                <a:headEnd/>
                <a:tailEnd/>
              </a:ln>
            </p:spPr>
            <p:txBody>
              <a:bodyPr/>
              <a:lstStyle/>
              <a:p>
                <a:endParaRPr lang="zh-TW" altLang="en-US"/>
              </a:p>
            </p:txBody>
          </p:sp>
          <p:sp>
            <p:nvSpPr>
              <p:cNvPr id="13392" name="Line 80"/>
              <p:cNvSpPr>
                <a:spLocks noChangeShapeType="1"/>
              </p:cNvSpPr>
              <p:nvPr/>
            </p:nvSpPr>
            <p:spPr bwMode="auto">
              <a:xfrm>
                <a:off x="7006593" y="4455975"/>
                <a:ext cx="98425" cy="1587"/>
              </a:xfrm>
              <a:prstGeom prst="line">
                <a:avLst/>
              </a:prstGeom>
              <a:noFill/>
              <a:ln w="7938">
                <a:solidFill>
                  <a:srgbClr val="000000"/>
                </a:solidFill>
                <a:round/>
                <a:headEnd/>
                <a:tailEnd/>
              </a:ln>
            </p:spPr>
            <p:txBody>
              <a:bodyPr/>
              <a:lstStyle/>
              <a:p>
                <a:endParaRPr lang="zh-TW" altLang="en-US"/>
              </a:p>
            </p:txBody>
          </p:sp>
          <p:sp>
            <p:nvSpPr>
              <p:cNvPr id="13393" name="Line 81"/>
              <p:cNvSpPr>
                <a:spLocks noChangeShapeType="1"/>
              </p:cNvSpPr>
              <p:nvPr/>
            </p:nvSpPr>
            <p:spPr bwMode="auto">
              <a:xfrm>
                <a:off x="7138356" y="4455975"/>
                <a:ext cx="98425" cy="1587"/>
              </a:xfrm>
              <a:prstGeom prst="line">
                <a:avLst/>
              </a:prstGeom>
              <a:noFill/>
              <a:ln w="7938">
                <a:solidFill>
                  <a:srgbClr val="000000"/>
                </a:solidFill>
                <a:round/>
                <a:headEnd/>
                <a:tailEnd/>
              </a:ln>
            </p:spPr>
            <p:txBody>
              <a:bodyPr/>
              <a:lstStyle/>
              <a:p>
                <a:endParaRPr lang="zh-TW" altLang="en-US"/>
              </a:p>
            </p:txBody>
          </p:sp>
          <p:sp>
            <p:nvSpPr>
              <p:cNvPr id="13394" name="Line 82"/>
              <p:cNvSpPr>
                <a:spLocks noChangeShapeType="1"/>
              </p:cNvSpPr>
              <p:nvPr/>
            </p:nvSpPr>
            <p:spPr bwMode="auto">
              <a:xfrm>
                <a:off x="7270118" y="4455975"/>
                <a:ext cx="98425" cy="1587"/>
              </a:xfrm>
              <a:prstGeom prst="line">
                <a:avLst/>
              </a:prstGeom>
              <a:noFill/>
              <a:ln w="7938">
                <a:solidFill>
                  <a:srgbClr val="000000"/>
                </a:solidFill>
                <a:round/>
                <a:headEnd/>
                <a:tailEnd/>
              </a:ln>
            </p:spPr>
            <p:txBody>
              <a:bodyPr/>
              <a:lstStyle/>
              <a:p>
                <a:endParaRPr lang="zh-TW" altLang="en-US"/>
              </a:p>
            </p:txBody>
          </p:sp>
          <p:sp>
            <p:nvSpPr>
              <p:cNvPr id="13395" name="Line 83"/>
              <p:cNvSpPr>
                <a:spLocks noChangeShapeType="1"/>
              </p:cNvSpPr>
              <p:nvPr/>
            </p:nvSpPr>
            <p:spPr bwMode="auto">
              <a:xfrm>
                <a:off x="7401881" y="4455975"/>
                <a:ext cx="98425" cy="1587"/>
              </a:xfrm>
              <a:prstGeom prst="line">
                <a:avLst/>
              </a:prstGeom>
              <a:noFill/>
              <a:ln w="7938">
                <a:solidFill>
                  <a:srgbClr val="000000"/>
                </a:solidFill>
                <a:round/>
                <a:headEnd/>
                <a:tailEnd/>
              </a:ln>
            </p:spPr>
            <p:txBody>
              <a:bodyPr/>
              <a:lstStyle/>
              <a:p>
                <a:endParaRPr lang="zh-TW" altLang="en-US"/>
              </a:p>
            </p:txBody>
          </p:sp>
          <p:sp>
            <p:nvSpPr>
              <p:cNvPr id="13396" name="Line 84"/>
              <p:cNvSpPr>
                <a:spLocks noChangeShapeType="1"/>
              </p:cNvSpPr>
              <p:nvPr/>
            </p:nvSpPr>
            <p:spPr bwMode="auto">
              <a:xfrm>
                <a:off x="7533643" y="4455975"/>
                <a:ext cx="100013" cy="1587"/>
              </a:xfrm>
              <a:prstGeom prst="line">
                <a:avLst/>
              </a:prstGeom>
              <a:noFill/>
              <a:ln w="7938">
                <a:solidFill>
                  <a:srgbClr val="000000"/>
                </a:solidFill>
                <a:round/>
                <a:headEnd/>
                <a:tailEnd/>
              </a:ln>
            </p:spPr>
            <p:txBody>
              <a:bodyPr/>
              <a:lstStyle/>
              <a:p>
                <a:endParaRPr lang="zh-TW" altLang="en-US"/>
              </a:p>
            </p:txBody>
          </p:sp>
          <p:sp>
            <p:nvSpPr>
              <p:cNvPr id="13397" name="Line 85"/>
              <p:cNvSpPr>
                <a:spLocks noChangeShapeType="1"/>
              </p:cNvSpPr>
              <p:nvPr/>
            </p:nvSpPr>
            <p:spPr bwMode="auto">
              <a:xfrm>
                <a:off x="7665406" y="4455975"/>
                <a:ext cx="100012" cy="1587"/>
              </a:xfrm>
              <a:prstGeom prst="line">
                <a:avLst/>
              </a:prstGeom>
              <a:noFill/>
              <a:ln w="7938">
                <a:solidFill>
                  <a:srgbClr val="000000"/>
                </a:solidFill>
                <a:round/>
                <a:headEnd/>
                <a:tailEnd/>
              </a:ln>
            </p:spPr>
            <p:txBody>
              <a:bodyPr/>
              <a:lstStyle/>
              <a:p>
                <a:endParaRPr lang="zh-TW" altLang="en-US"/>
              </a:p>
            </p:txBody>
          </p:sp>
          <p:sp>
            <p:nvSpPr>
              <p:cNvPr id="13398" name="Line 86"/>
              <p:cNvSpPr>
                <a:spLocks noChangeShapeType="1"/>
              </p:cNvSpPr>
              <p:nvPr/>
            </p:nvSpPr>
            <p:spPr bwMode="auto">
              <a:xfrm>
                <a:off x="7798756" y="4455975"/>
                <a:ext cx="98425" cy="1587"/>
              </a:xfrm>
              <a:prstGeom prst="line">
                <a:avLst/>
              </a:prstGeom>
              <a:noFill/>
              <a:ln w="7938">
                <a:solidFill>
                  <a:srgbClr val="000000"/>
                </a:solidFill>
                <a:round/>
                <a:headEnd/>
                <a:tailEnd/>
              </a:ln>
            </p:spPr>
            <p:txBody>
              <a:bodyPr/>
              <a:lstStyle/>
              <a:p>
                <a:endParaRPr lang="zh-TW" altLang="en-US"/>
              </a:p>
            </p:txBody>
          </p:sp>
          <p:sp>
            <p:nvSpPr>
              <p:cNvPr id="13399" name="Line 87"/>
              <p:cNvSpPr>
                <a:spLocks noChangeShapeType="1"/>
              </p:cNvSpPr>
              <p:nvPr/>
            </p:nvSpPr>
            <p:spPr bwMode="auto">
              <a:xfrm>
                <a:off x="7930518" y="4455975"/>
                <a:ext cx="98425" cy="1587"/>
              </a:xfrm>
              <a:prstGeom prst="line">
                <a:avLst/>
              </a:prstGeom>
              <a:noFill/>
              <a:ln w="7938">
                <a:solidFill>
                  <a:srgbClr val="000000"/>
                </a:solidFill>
                <a:round/>
                <a:headEnd/>
                <a:tailEnd/>
              </a:ln>
            </p:spPr>
            <p:txBody>
              <a:bodyPr/>
              <a:lstStyle/>
              <a:p>
                <a:endParaRPr lang="zh-TW" altLang="en-US"/>
              </a:p>
            </p:txBody>
          </p:sp>
          <p:sp>
            <p:nvSpPr>
              <p:cNvPr id="13400" name="Line 88"/>
              <p:cNvSpPr>
                <a:spLocks noChangeShapeType="1"/>
              </p:cNvSpPr>
              <p:nvPr/>
            </p:nvSpPr>
            <p:spPr bwMode="auto">
              <a:xfrm>
                <a:off x="8062281" y="4455975"/>
                <a:ext cx="98425" cy="1587"/>
              </a:xfrm>
              <a:prstGeom prst="line">
                <a:avLst/>
              </a:prstGeom>
              <a:noFill/>
              <a:ln w="7938">
                <a:solidFill>
                  <a:srgbClr val="000000"/>
                </a:solidFill>
                <a:round/>
                <a:headEnd/>
                <a:tailEnd/>
              </a:ln>
            </p:spPr>
            <p:txBody>
              <a:bodyPr/>
              <a:lstStyle/>
              <a:p>
                <a:endParaRPr lang="zh-TW" altLang="en-US"/>
              </a:p>
            </p:txBody>
          </p:sp>
          <p:sp>
            <p:nvSpPr>
              <p:cNvPr id="13401" name="Line 89"/>
              <p:cNvSpPr>
                <a:spLocks noChangeShapeType="1"/>
              </p:cNvSpPr>
              <p:nvPr/>
            </p:nvSpPr>
            <p:spPr bwMode="auto">
              <a:xfrm>
                <a:off x="8194043" y="4455975"/>
                <a:ext cx="98425" cy="1587"/>
              </a:xfrm>
              <a:prstGeom prst="line">
                <a:avLst/>
              </a:prstGeom>
              <a:noFill/>
              <a:ln w="7938">
                <a:solidFill>
                  <a:srgbClr val="000000"/>
                </a:solidFill>
                <a:round/>
                <a:headEnd/>
                <a:tailEnd/>
              </a:ln>
            </p:spPr>
            <p:txBody>
              <a:bodyPr/>
              <a:lstStyle/>
              <a:p>
                <a:endParaRPr lang="zh-TW" altLang="en-US"/>
              </a:p>
            </p:txBody>
          </p:sp>
          <p:sp>
            <p:nvSpPr>
              <p:cNvPr id="13402" name="Line 90"/>
              <p:cNvSpPr>
                <a:spLocks noChangeShapeType="1"/>
              </p:cNvSpPr>
              <p:nvPr/>
            </p:nvSpPr>
            <p:spPr bwMode="auto">
              <a:xfrm>
                <a:off x="8325806" y="4455975"/>
                <a:ext cx="100012" cy="1587"/>
              </a:xfrm>
              <a:prstGeom prst="line">
                <a:avLst/>
              </a:prstGeom>
              <a:noFill/>
              <a:ln w="7938">
                <a:solidFill>
                  <a:srgbClr val="000000"/>
                </a:solidFill>
                <a:round/>
                <a:headEnd/>
                <a:tailEnd/>
              </a:ln>
            </p:spPr>
            <p:txBody>
              <a:bodyPr/>
              <a:lstStyle/>
              <a:p>
                <a:endParaRPr lang="zh-TW" altLang="en-US"/>
              </a:p>
            </p:txBody>
          </p:sp>
          <p:sp>
            <p:nvSpPr>
              <p:cNvPr id="13403" name="Line 91"/>
              <p:cNvSpPr>
                <a:spLocks noChangeShapeType="1"/>
              </p:cNvSpPr>
              <p:nvPr/>
            </p:nvSpPr>
            <p:spPr bwMode="auto">
              <a:xfrm>
                <a:off x="8457568" y="4455975"/>
                <a:ext cx="33338" cy="1587"/>
              </a:xfrm>
              <a:prstGeom prst="line">
                <a:avLst/>
              </a:prstGeom>
              <a:noFill/>
              <a:ln w="7938">
                <a:solidFill>
                  <a:srgbClr val="000000"/>
                </a:solidFill>
                <a:round/>
                <a:headEnd/>
                <a:tailEnd/>
              </a:ln>
            </p:spPr>
            <p:txBody>
              <a:bodyPr/>
              <a:lstStyle/>
              <a:p>
                <a:endParaRPr lang="zh-TW" altLang="en-US"/>
              </a:p>
            </p:txBody>
          </p:sp>
          <p:sp>
            <p:nvSpPr>
              <p:cNvPr id="13404" name="Line 92"/>
              <p:cNvSpPr>
                <a:spLocks noChangeShapeType="1"/>
              </p:cNvSpPr>
              <p:nvPr/>
            </p:nvSpPr>
            <p:spPr bwMode="auto">
              <a:xfrm>
                <a:off x="6477956" y="3968612"/>
                <a:ext cx="2012950" cy="1588"/>
              </a:xfrm>
              <a:prstGeom prst="line">
                <a:avLst/>
              </a:prstGeom>
              <a:noFill/>
              <a:ln w="7938">
                <a:solidFill>
                  <a:srgbClr val="000000"/>
                </a:solidFill>
                <a:round/>
                <a:headEnd/>
                <a:tailEnd/>
              </a:ln>
            </p:spPr>
            <p:txBody>
              <a:bodyPr/>
              <a:lstStyle/>
              <a:p>
                <a:endParaRPr lang="zh-TW" altLang="en-US"/>
              </a:p>
            </p:txBody>
          </p:sp>
          <p:sp>
            <p:nvSpPr>
              <p:cNvPr id="13414" name="Freeform 102"/>
              <p:cNvSpPr>
                <a:spLocks/>
              </p:cNvSpPr>
              <p:nvPr/>
            </p:nvSpPr>
            <p:spPr bwMode="auto">
              <a:xfrm>
                <a:off x="6514468" y="3965437"/>
                <a:ext cx="1584325" cy="1006475"/>
              </a:xfrm>
              <a:custGeom>
                <a:avLst/>
                <a:gdLst/>
                <a:ahLst/>
                <a:cxnLst>
                  <a:cxn ang="0">
                    <a:pos x="0" y="0"/>
                  </a:cxn>
                  <a:cxn ang="0">
                    <a:pos x="0" y="0"/>
                  </a:cxn>
                  <a:cxn ang="0">
                    <a:pos x="50" y="18"/>
                  </a:cxn>
                  <a:cxn ang="0">
                    <a:pos x="96" y="36"/>
                  </a:cxn>
                  <a:cxn ang="0">
                    <a:pos x="146" y="62"/>
                  </a:cxn>
                  <a:cxn ang="0">
                    <a:pos x="198" y="91"/>
                  </a:cxn>
                  <a:cxn ang="0">
                    <a:pos x="255" y="130"/>
                  </a:cxn>
                  <a:cxn ang="0">
                    <a:pos x="320" y="179"/>
                  </a:cxn>
                  <a:cxn ang="0">
                    <a:pos x="393" y="239"/>
                  </a:cxn>
                  <a:cxn ang="0">
                    <a:pos x="476" y="309"/>
                  </a:cxn>
                  <a:cxn ang="0">
                    <a:pos x="476" y="309"/>
                  </a:cxn>
                  <a:cxn ang="0">
                    <a:pos x="507" y="343"/>
                  </a:cxn>
                  <a:cxn ang="0">
                    <a:pos x="543" y="379"/>
                  </a:cxn>
                  <a:cxn ang="0">
                    <a:pos x="588" y="416"/>
                  </a:cxn>
                  <a:cxn ang="0">
                    <a:pos x="640" y="455"/>
                  </a:cxn>
                  <a:cxn ang="0">
                    <a:pos x="705" y="496"/>
                  </a:cxn>
                  <a:cxn ang="0">
                    <a:pos x="785" y="541"/>
                  </a:cxn>
                  <a:cxn ang="0">
                    <a:pos x="881" y="587"/>
                  </a:cxn>
                  <a:cxn ang="0">
                    <a:pos x="998" y="634"/>
                  </a:cxn>
                </a:cxnLst>
                <a:rect l="0" t="0" r="r" b="b"/>
                <a:pathLst>
                  <a:path w="998" h="634">
                    <a:moveTo>
                      <a:pt x="0" y="0"/>
                    </a:moveTo>
                    <a:lnTo>
                      <a:pt x="0" y="0"/>
                    </a:lnTo>
                    <a:lnTo>
                      <a:pt x="50" y="18"/>
                    </a:lnTo>
                    <a:lnTo>
                      <a:pt x="96" y="36"/>
                    </a:lnTo>
                    <a:lnTo>
                      <a:pt x="146" y="62"/>
                    </a:lnTo>
                    <a:lnTo>
                      <a:pt x="198" y="91"/>
                    </a:lnTo>
                    <a:lnTo>
                      <a:pt x="255" y="130"/>
                    </a:lnTo>
                    <a:lnTo>
                      <a:pt x="320" y="179"/>
                    </a:lnTo>
                    <a:lnTo>
                      <a:pt x="393" y="239"/>
                    </a:lnTo>
                    <a:lnTo>
                      <a:pt x="476" y="309"/>
                    </a:lnTo>
                    <a:lnTo>
                      <a:pt x="476" y="309"/>
                    </a:lnTo>
                    <a:lnTo>
                      <a:pt x="507" y="343"/>
                    </a:lnTo>
                    <a:lnTo>
                      <a:pt x="543" y="379"/>
                    </a:lnTo>
                    <a:lnTo>
                      <a:pt x="588" y="416"/>
                    </a:lnTo>
                    <a:lnTo>
                      <a:pt x="640" y="455"/>
                    </a:lnTo>
                    <a:lnTo>
                      <a:pt x="705" y="496"/>
                    </a:lnTo>
                    <a:lnTo>
                      <a:pt x="785" y="541"/>
                    </a:lnTo>
                    <a:lnTo>
                      <a:pt x="881" y="587"/>
                    </a:lnTo>
                    <a:lnTo>
                      <a:pt x="998" y="634"/>
                    </a:lnTo>
                  </a:path>
                </a:pathLst>
              </a:custGeom>
              <a:noFill/>
              <a:ln w="15875">
                <a:solidFill>
                  <a:srgbClr val="000000"/>
                </a:solidFill>
                <a:prstDash val="solid"/>
                <a:round/>
                <a:headEnd/>
                <a:tailEnd/>
              </a:ln>
            </p:spPr>
            <p:txBody>
              <a:bodyPr/>
              <a:lstStyle/>
              <a:p>
                <a:endParaRPr lang="zh-TW" altLang="en-US"/>
              </a:p>
            </p:txBody>
          </p:sp>
          <p:sp>
            <p:nvSpPr>
              <p:cNvPr id="13415" name="Freeform 103"/>
              <p:cNvSpPr>
                <a:spLocks/>
              </p:cNvSpPr>
              <p:nvPr/>
            </p:nvSpPr>
            <p:spPr bwMode="auto">
              <a:xfrm>
                <a:off x="6795456" y="3968612"/>
                <a:ext cx="1093787" cy="1003300"/>
              </a:xfrm>
              <a:custGeom>
                <a:avLst/>
                <a:gdLst/>
                <a:ahLst/>
                <a:cxnLst>
                  <a:cxn ang="0">
                    <a:pos x="0" y="0"/>
                  </a:cxn>
                  <a:cxn ang="0">
                    <a:pos x="0" y="0"/>
                  </a:cxn>
                  <a:cxn ang="0">
                    <a:pos x="23" y="6"/>
                  </a:cxn>
                  <a:cxn ang="0">
                    <a:pos x="57" y="19"/>
                  </a:cxn>
                  <a:cxn ang="0">
                    <a:pos x="96" y="37"/>
                  </a:cxn>
                  <a:cxn ang="0">
                    <a:pos x="117" y="50"/>
                  </a:cxn>
                  <a:cxn ang="0">
                    <a:pos x="138" y="65"/>
                  </a:cxn>
                  <a:cxn ang="0">
                    <a:pos x="158" y="84"/>
                  </a:cxn>
                  <a:cxn ang="0">
                    <a:pos x="182" y="104"/>
                  </a:cxn>
                  <a:cxn ang="0">
                    <a:pos x="203" y="130"/>
                  </a:cxn>
                  <a:cxn ang="0">
                    <a:pos x="223" y="156"/>
                  </a:cxn>
                  <a:cxn ang="0">
                    <a:pos x="244" y="188"/>
                  </a:cxn>
                  <a:cxn ang="0">
                    <a:pos x="262" y="224"/>
                  </a:cxn>
                  <a:cxn ang="0">
                    <a:pos x="281" y="263"/>
                  </a:cxn>
                  <a:cxn ang="0">
                    <a:pos x="299" y="305"/>
                  </a:cxn>
                  <a:cxn ang="0">
                    <a:pos x="299" y="305"/>
                  </a:cxn>
                  <a:cxn ang="0">
                    <a:pos x="312" y="341"/>
                  </a:cxn>
                  <a:cxn ang="0">
                    <a:pos x="327" y="377"/>
                  </a:cxn>
                  <a:cxn ang="0">
                    <a:pos x="343" y="411"/>
                  </a:cxn>
                  <a:cxn ang="0">
                    <a:pos x="364" y="442"/>
                  </a:cxn>
                  <a:cxn ang="0">
                    <a:pos x="382" y="471"/>
                  </a:cxn>
                  <a:cxn ang="0">
                    <a:pos x="405" y="500"/>
                  </a:cxn>
                  <a:cxn ang="0">
                    <a:pos x="429" y="523"/>
                  </a:cxn>
                  <a:cxn ang="0">
                    <a:pos x="452" y="546"/>
                  </a:cxn>
                  <a:cxn ang="0">
                    <a:pos x="481" y="565"/>
                  </a:cxn>
                  <a:cxn ang="0">
                    <a:pos x="507" y="583"/>
                  </a:cxn>
                  <a:cxn ang="0">
                    <a:pos x="535" y="598"/>
                  </a:cxn>
                  <a:cxn ang="0">
                    <a:pos x="564" y="611"/>
                  </a:cxn>
                  <a:cxn ang="0">
                    <a:pos x="595" y="622"/>
                  </a:cxn>
                  <a:cxn ang="0">
                    <a:pos x="626" y="627"/>
                  </a:cxn>
                  <a:cxn ang="0">
                    <a:pos x="658" y="632"/>
                  </a:cxn>
                  <a:cxn ang="0">
                    <a:pos x="689" y="632"/>
                  </a:cxn>
                </a:cxnLst>
                <a:rect l="0" t="0" r="r" b="b"/>
                <a:pathLst>
                  <a:path w="689" h="632">
                    <a:moveTo>
                      <a:pt x="0" y="0"/>
                    </a:moveTo>
                    <a:lnTo>
                      <a:pt x="0" y="0"/>
                    </a:lnTo>
                    <a:lnTo>
                      <a:pt x="23" y="6"/>
                    </a:lnTo>
                    <a:lnTo>
                      <a:pt x="57" y="19"/>
                    </a:lnTo>
                    <a:lnTo>
                      <a:pt x="96" y="37"/>
                    </a:lnTo>
                    <a:lnTo>
                      <a:pt x="117" y="50"/>
                    </a:lnTo>
                    <a:lnTo>
                      <a:pt x="138" y="65"/>
                    </a:lnTo>
                    <a:lnTo>
                      <a:pt x="158" y="84"/>
                    </a:lnTo>
                    <a:lnTo>
                      <a:pt x="182" y="104"/>
                    </a:lnTo>
                    <a:lnTo>
                      <a:pt x="203" y="130"/>
                    </a:lnTo>
                    <a:lnTo>
                      <a:pt x="223" y="156"/>
                    </a:lnTo>
                    <a:lnTo>
                      <a:pt x="244" y="188"/>
                    </a:lnTo>
                    <a:lnTo>
                      <a:pt x="262" y="224"/>
                    </a:lnTo>
                    <a:lnTo>
                      <a:pt x="281" y="263"/>
                    </a:lnTo>
                    <a:lnTo>
                      <a:pt x="299" y="305"/>
                    </a:lnTo>
                    <a:lnTo>
                      <a:pt x="299" y="305"/>
                    </a:lnTo>
                    <a:lnTo>
                      <a:pt x="312" y="341"/>
                    </a:lnTo>
                    <a:lnTo>
                      <a:pt x="327" y="377"/>
                    </a:lnTo>
                    <a:lnTo>
                      <a:pt x="343" y="411"/>
                    </a:lnTo>
                    <a:lnTo>
                      <a:pt x="364" y="442"/>
                    </a:lnTo>
                    <a:lnTo>
                      <a:pt x="382" y="471"/>
                    </a:lnTo>
                    <a:lnTo>
                      <a:pt x="405" y="500"/>
                    </a:lnTo>
                    <a:lnTo>
                      <a:pt x="429" y="523"/>
                    </a:lnTo>
                    <a:lnTo>
                      <a:pt x="452" y="546"/>
                    </a:lnTo>
                    <a:lnTo>
                      <a:pt x="481" y="565"/>
                    </a:lnTo>
                    <a:lnTo>
                      <a:pt x="507" y="583"/>
                    </a:lnTo>
                    <a:lnTo>
                      <a:pt x="535" y="598"/>
                    </a:lnTo>
                    <a:lnTo>
                      <a:pt x="564" y="611"/>
                    </a:lnTo>
                    <a:lnTo>
                      <a:pt x="595" y="622"/>
                    </a:lnTo>
                    <a:lnTo>
                      <a:pt x="626" y="627"/>
                    </a:lnTo>
                    <a:lnTo>
                      <a:pt x="658" y="632"/>
                    </a:lnTo>
                    <a:lnTo>
                      <a:pt x="689" y="632"/>
                    </a:lnTo>
                  </a:path>
                </a:pathLst>
              </a:custGeom>
              <a:noFill/>
              <a:ln w="15875">
                <a:solidFill>
                  <a:srgbClr val="000000"/>
                </a:solidFill>
                <a:prstDash val="solid"/>
                <a:round/>
                <a:headEnd/>
                <a:tailEnd/>
              </a:ln>
            </p:spPr>
            <p:txBody>
              <a:bodyPr/>
              <a:lstStyle/>
              <a:p>
                <a:endParaRPr lang="zh-TW" altLang="en-US"/>
              </a:p>
            </p:txBody>
          </p:sp>
          <p:sp>
            <p:nvSpPr>
              <p:cNvPr id="13416" name="Freeform 104"/>
              <p:cNvSpPr>
                <a:spLocks/>
              </p:cNvSpPr>
              <p:nvPr/>
            </p:nvSpPr>
            <p:spPr bwMode="auto">
              <a:xfrm>
                <a:off x="6477956" y="3968612"/>
                <a:ext cx="1711325" cy="1008063"/>
              </a:xfrm>
              <a:custGeom>
                <a:avLst/>
                <a:gdLst/>
                <a:ahLst/>
                <a:cxnLst>
                  <a:cxn ang="0">
                    <a:pos x="0" y="0"/>
                  </a:cxn>
                  <a:cxn ang="0">
                    <a:pos x="281" y="0"/>
                  </a:cxn>
                  <a:cxn ang="0">
                    <a:pos x="281" y="0"/>
                  </a:cxn>
                  <a:cxn ang="0">
                    <a:pos x="299" y="0"/>
                  </a:cxn>
                  <a:cxn ang="0">
                    <a:pos x="320" y="3"/>
                  </a:cxn>
                  <a:cxn ang="0">
                    <a:pos x="338" y="8"/>
                  </a:cxn>
                  <a:cxn ang="0">
                    <a:pos x="356" y="13"/>
                  </a:cxn>
                  <a:cxn ang="0">
                    <a:pos x="374" y="24"/>
                  </a:cxn>
                  <a:cxn ang="0">
                    <a:pos x="392" y="34"/>
                  </a:cxn>
                  <a:cxn ang="0">
                    <a:pos x="408" y="47"/>
                  </a:cxn>
                  <a:cxn ang="0">
                    <a:pos x="423" y="63"/>
                  </a:cxn>
                  <a:cxn ang="0">
                    <a:pos x="436" y="81"/>
                  </a:cxn>
                  <a:cxn ang="0">
                    <a:pos x="449" y="104"/>
                  </a:cxn>
                  <a:cxn ang="0">
                    <a:pos x="462" y="128"/>
                  </a:cxn>
                  <a:cxn ang="0">
                    <a:pos x="473" y="156"/>
                  </a:cxn>
                  <a:cxn ang="0">
                    <a:pos x="481" y="188"/>
                  </a:cxn>
                  <a:cxn ang="0">
                    <a:pos x="488" y="221"/>
                  </a:cxn>
                  <a:cxn ang="0">
                    <a:pos x="494" y="260"/>
                  </a:cxn>
                  <a:cxn ang="0">
                    <a:pos x="496" y="302"/>
                  </a:cxn>
                  <a:cxn ang="0">
                    <a:pos x="496" y="302"/>
                  </a:cxn>
                  <a:cxn ang="0">
                    <a:pos x="501" y="338"/>
                  </a:cxn>
                  <a:cxn ang="0">
                    <a:pos x="507" y="372"/>
                  </a:cxn>
                  <a:cxn ang="0">
                    <a:pos x="514" y="406"/>
                  </a:cxn>
                  <a:cxn ang="0">
                    <a:pos x="525" y="437"/>
                  </a:cxn>
                  <a:cxn ang="0">
                    <a:pos x="538" y="466"/>
                  </a:cxn>
                  <a:cxn ang="0">
                    <a:pos x="551" y="494"/>
                  </a:cxn>
                  <a:cxn ang="0">
                    <a:pos x="564" y="518"/>
                  </a:cxn>
                  <a:cxn ang="0">
                    <a:pos x="579" y="541"/>
                  </a:cxn>
                  <a:cxn ang="0">
                    <a:pos x="598" y="562"/>
                  </a:cxn>
                  <a:cxn ang="0">
                    <a:pos x="616" y="580"/>
                  </a:cxn>
                  <a:cxn ang="0">
                    <a:pos x="637" y="596"/>
                  </a:cxn>
                  <a:cxn ang="0">
                    <a:pos x="657" y="609"/>
                  </a:cxn>
                  <a:cxn ang="0">
                    <a:pos x="681" y="619"/>
                  </a:cxn>
                  <a:cxn ang="0">
                    <a:pos x="704" y="627"/>
                  </a:cxn>
                  <a:cxn ang="0">
                    <a:pos x="728" y="632"/>
                  </a:cxn>
                  <a:cxn ang="0">
                    <a:pos x="754" y="635"/>
                  </a:cxn>
                  <a:cxn ang="0">
                    <a:pos x="1078" y="635"/>
                  </a:cxn>
                </a:cxnLst>
                <a:rect l="0" t="0" r="r" b="b"/>
                <a:pathLst>
                  <a:path w="1078" h="635">
                    <a:moveTo>
                      <a:pt x="0" y="0"/>
                    </a:moveTo>
                    <a:lnTo>
                      <a:pt x="281" y="0"/>
                    </a:lnTo>
                    <a:lnTo>
                      <a:pt x="281" y="0"/>
                    </a:lnTo>
                    <a:lnTo>
                      <a:pt x="299" y="0"/>
                    </a:lnTo>
                    <a:lnTo>
                      <a:pt x="320" y="3"/>
                    </a:lnTo>
                    <a:lnTo>
                      <a:pt x="338" y="8"/>
                    </a:lnTo>
                    <a:lnTo>
                      <a:pt x="356" y="13"/>
                    </a:lnTo>
                    <a:lnTo>
                      <a:pt x="374" y="24"/>
                    </a:lnTo>
                    <a:lnTo>
                      <a:pt x="392" y="34"/>
                    </a:lnTo>
                    <a:lnTo>
                      <a:pt x="408" y="47"/>
                    </a:lnTo>
                    <a:lnTo>
                      <a:pt x="423" y="63"/>
                    </a:lnTo>
                    <a:lnTo>
                      <a:pt x="436" y="81"/>
                    </a:lnTo>
                    <a:lnTo>
                      <a:pt x="449" y="104"/>
                    </a:lnTo>
                    <a:lnTo>
                      <a:pt x="462" y="128"/>
                    </a:lnTo>
                    <a:lnTo>
                      <a:pt x="473" y="156"/>
                    </a:lnTo>
                    <a:lnTo>
                      <a:pt x="481" y="188"/>
                    </a:lnTo>
                    <a:lnTo>
                      <a:pt x="488" y="221"/>
                    </a:lnTo>
                    <a:lnTo>
                      <a:pt x="494" y="260"/>
                    </a:lnTo>
                    <a:lnTo>
                      <a:pt x="496" y="302"/>
                    </a:lnTo>
                    <a:lnTo>
                      <a:pt x="496" y="302"/>
                    </a:lnTo>
                    <a:lnTo>
                      <a:pt x="501" y="338"/>
                    </a:lnTo>
                    <a:lnTo>
                      <a:pt x="507" y="372"/>
                    </a:lnTo>
                    <a:lnTo>
                      <a:pt x="514" y="406"/>
                    </a:lnTo>
                    <a:lnTo>
                      <a:pt x="525" y="437"/>
                    </a:lnTo>
                    <a:lnTo>
                      <a:pt x="538" y="466"/>
                    </a:lnTo>
                    <a:lnTo>
                      <a:pt x="551" y="494"/>
                    </a:lnTo>
                    <a:lnTo>
                      <a:pt x="564" y="518"/>
                    </a:lnTo>
                    <a:lnTo>
                      <a:pt x="579" y="541"/>
                    </a:lnTo>
                    <a:lnTo>
                      <a:pt x="598" y="562"/>
                    </a:lnTo>
                    <a:lnTo>
                      <a:pt x="616" y="580"/>
                    </a:lnTo>
                    <a:lnTo>
                      <a:pt x="637" y="596"/>
                    </a:lnTo>
                    <a:lnTo>
                      <a:pt x="657" y="609"/>
                    </a:lnTo>
                    <a:lnTo>
                      <a:pt x="681" y="619"/>
                    </a:lnTo>
                    <a:lnTo>
                      <a:pt x="704" y="627"/>
                    </a:lnTo>
                    <a:lnTo>
                      <a:pt x="728" y="632"/>
                    </a:lnTo>
                    <a:lnTo>
                      <a:pt x="754" y="635"/>
                    </a:lnTo>
                    <a:lnTo>
                      <a:pt x="1078" y="635"/>
                    </a:lnTo>
                  </a:path>
                </a:pathLst>
              </a:custGeom>
              <a:noFill/>
              <a:ln w="15875">
                <a:solidFill>
                  <a:srgbClr val="000000"/>
                </a:solidFill>
                <a:prstDash val="solid"/>
                <a:round/>
                <a:headEnd/>
                <a:tailEnd/>
              </a:ln>
            </p:spPr>
            <p:txBody>
              <a:bodyPr/>
              <a:lstStyle/>
              <a:p>
                <a:endParaRPr lang="zh-TW" altLang="en-US"/>
              </a:p>
            </p:txBody>
          </p:sp>
          <p:sp>
            <p:nvSpPr>
              <p:cNvPr id="13418" name="Line 106"/>
              <p:cNvSpPr>
                <a:spLocks noChangeShapeType="1"/>
              </p:cNvSpPr>
              <p:nvPr/>
            </p:nvSpPr>
            <p:spPr bwMode="auto">
              <a:xfrm flipV="1">
                <a:off x="7273293" y="5010012"/>
                <a:ext cx="1588" cy="98425"/>
              </a:xfrm>
              <a:prstGeom prst="line">
                <a:avLst/>
              </a:prstGeom>
              <a:noFill/>
              <a:ln w="7938">
                <a:solidFill>
                  <a:srgbClr val="000000"/>
                </a:solidFill>
                <a:round/>
                <a:headEnd/>
                <a:tailEnd/>
              </a:ln>
            </p:spPr>
            <p:txBody>
              <a:bodyPr/>
              <a:lstStyle/>
              <a:p>
                <a:endParaRPr lang="zh-TW" altLang="en-US"/>
              </a:p>
            </p:txBody>
          </p:sp>
          <p:sp>
            <p:nvSpPr>
              <p:cNvPr id="13419" name="Line 107"/>
              <p:cNvSpPr>
                <a:spLocks noChangeShapeType="1"/>
              </p:cNvSpPr>
              <p:nvPr/>
            </p:nvSpPr>
            <p:spPr bwMode="auto">
              <a:xfrm flipV="1">
                <a:off x="7273293" y="4876662"/>
                <a:ext cx="1588" cy="100013"/>
              </a:xfrm>
              <a:prstGeom prst="line">
                <a:avLst/>
              </a:prstGeom>
              <a:noFill/>
              <a:ln w="7938">
                <a:solidFill>
                  <a:srgbClr val="000000"/>
                </a:solidFill>
                <a:round/>
                <a:headEnd/>
                <a:tailEnd/>
              </a:ln>
            </p:spPr>
            <p:txBody>
              <a:bodyPr/>
              <a:lstStyle/>
              <a:p>
                <a:endParaRPr lang="zh-TW" altLang="en-US"/>
              </a:p>
            </p:txBody>
          </p:sp>
          <p:sp>
            <p:nvSpPr>
              <p:cNvPr id="13420" name="Line 108"/>
              <p:cNvSpPr>
                <a:spLocks noChangeShapeType="1"/>
              </p:cNvSpPr>
              <p:nvPr/>
            </p:nvSpPr>
            <p:spPr bwMode="auto">
              <a:xfrm flipV="1">
                <a:off x="7273293" y="4744900"/>
                <a:ext cx="1588" cy="100012"/>
              </a:xfrm>
              <a:prstGeom prst="line">
                <a:avLst/>
              </a:prstGeom>
              <a:noFill/>
              <a:ln w="7938">
                <a:solidFill>
                  <a:srgbClr val="000000"/>
                </a:solidFill>
                <a:round/>
                <a:headEnd/>
                <a:tailEnd/>
              </a:ln>
            </p:spPr>
            <p:txBody>
              <a:bodyPr/>
              <a:lstStyle/>
              <a:p>
                <a:endParaRPr lang="zh-TW" altLang="en-US"/>
              </a:p>
            </p:txBody>
          </p:sp>
          <p:sp>
            <p:nvSpPr>
              <p:cNvPr id="13421" name="Line 109"/>
              <p:cNvSpPr>
                <a:spLocks noChangeShapeType="1"/>
              </p:cNvSpPr>
              <p:nvPr/>
            </p:nvSpPr>
            <p:spPr bwMode="auto">
              <a:xfrm flipV="1">
                <a:off x="7273293" y="4613137"/>
                <a:ext cx="1588" cy="98425"/>
              </a:xfrm>
              <a:prstGeom prst="line">
                <a:avLst/>
              </a:prstGeom>
              <a:noFill/>
              <a:ln w="7938">
                <a:solidFill>
                  <a:srgbClr val="000000"/>
                </a:solidFill>
                <a:round/>
                <a:headEnd/>
                <a:tailEnd/>
              </a:ln>
            </p:spPr>
            <p:txBody>
              <a:bodyPr/>
              <a:lstStyle/>
              <a:p>
                <a:endParaRPr lang="zh-TW" altLang="en-US"/>
              </a:p>
            </p:txBody>
          </p:sp>
          <p:sp>
            <p:nvSpPr>
              <p:cNvPr id="13422" name="Line 110"/>
              <p:cNvSpPr>
                <a:spLocks noChangeShapeType="1"/>
              </p:cNvSpPr>
              <p:nvPr/>
            </p:nvSpPr>
            <p:spPr bwMode="auto">
              <a:xfrm flipV="1">
                <a:off x="7273293" y="4481375"/>
                <a:ext cx="1588" cy="98425"/>
              </a:xfrm>
              <a:prstGeom prst="line">
                <a:avLst/>
              </a:prstGeom>
              <a:noFill/>
              <a:ln w="7938">
                <a:solidFill>
                  <a:srgbClr val="000000"/>
                </a:solidFill>
                <a:round/>
                <a:headEnd/>
                <a:tailEnd/>
              </a:ln>
            </p:spPr>
            <p:txBody>
              <a:bodyPr/>
              <a:lstStyle/>
              <a:p>
                <a:endParaRPr lang="zh-TW" altLang="en-US"/>
              </a:p>
            </p:txBody>
          </p:sp>
          <p:sp>
            <p:nvSpPr>
              <p:cNvPr id="13423" name="Line 111"/>
              <p:cNvSpPr>
                <a:spLocks noChangeShapeType="1"/>
              </p:cNvSpPr>
              <p:nvPr/>
            </p:nvSpPr>
            <p:spPr bwMode="auto">
              <a:xfrm flipV="1">
                <a:off x="7273293" y="4349612"/>
                <a:ext cx="1588" cy="98425"/>
              </a:xfrm>
              <a:prstGeom prst="line">
                <a:avLst/>
              </a:prstGeom>
              <a:noFill/>
              <a:ln w="7938">
                <a:solidFill>
                  <a:srgbClr val="000000"/>
                </a:solidFill>
                <a:round/>
                <a:headEnd/>
                <a:tailEnd/>
              </a:ln>
            </p:spPr>
            <p:txBody>
              <a:bodyPr/>
              <a:lstStyle/>
              <a:p>
                <a:endParaRPr lang="zh-TW" altLang="en-US"/>
              </a:p>
            </p:txBody>
          </p:sp>
          <p:sp>
            <p:nvSpPr>
              <p:cNvPr id="13424" name="Line 112"/>
              <p:cNvSpPr>
                <a:spLocks noChangeShapeType="1"/>
              </p:cNvSpPr>
              <p:nvPr/>
            </p:nvSpPr>
            <p:spPr bwMode="auto">
              <a:xfrm flipV="1">
                <a:off x="7273293" y="4216262"/>
                <a:ext cx="1588" cy="100013"/>
              </a:xfrm>
              <a:prstGeom prst="line">
                <a:avLst/>
              </a:prstGeom>
              <a:noFill/>
              <a:ln w="7938">
                <a:solidFill>
                  <a:srgbClr val="000000"/>
                </a:solidFill>
                <a:round/>
                <a:headEnd/>
                <a:tailEnd/>
              </a:ln>
            </p:spPr>
            <p:txBody>
              <a:bodyPr/>
              <a:lstStyle/>
              <a:p>
                <a:endParaRPr lang="zh-TW" altLang="en-US"/>
              </a:p>
            </p:txBody>
          </p:sp>
          <p:sp>
            <p:nvSpPr>
              <p:cNvPr id="13425" name="Line 113"/>
              <p:cNvSpPr>
                <a:spLocks noChangeShapeType="1"/>
              </p:cNvSpPr>
              <p:nvPr/>
            </p:nvSpPr>
            <p:spPr bwMode="auto">
              <a:xfrm flipV="1">
                <a:off x="7273293" y="4084500"/>
                <a:ext cx="1588" cy="100012"/>
              </a:xfrm>
              <a:prstGeom prst="line">
                <a:avLst/>
              </a:prstGeom>
              <a:noFill/>
              <a:ln w="7938">
                <a:solidFill>
                  <a:srgbClr val="000000"/>
                </a:solidFill>
                <a:round/>
                <a:headEnd/>
                <a:tailEnd/>
              </a:ln>
            </p:spPr>
            <p:txBody>
              <a:bodyPr/>
              <a:lstStyle/>
              <a:p>
                <a:endParaRPr lang="zh-TW" altLang="en-US"/>
              </a:p>
            </p:txBody>
          </p:sp>
          <p:sp>
            <p:nvSpPr>
              <p:cNvPr id="13426" name="Line 114"/>
              <p:cNvSpPr>
                <a:spLocks noChangeShapeType="1"/>
              </p:cNvSpPr>
              <p:nvPr/>
            </p:nvSpPr>
            <p:spPr bwMode="auto">
              <a:xfrm flipV="1">
                <a:off x="7273293" y="3952737"/>
                <a:ext cx="1588" cy="98425"/>
              </a:xfrm>
              <a:prstGeom prst="line">
                <a:avLst/>
              </a:prstGeom>
              <a:noFill/>
              <a:ln w="7938">
                <a:solidFill>
                  <a:srgbClr val="000000"/>
                </a:solidFill>
                <a:round/>
                <a:headEnd/>
                <a:tailEnd/>
              </a:ln>
            </p:spPr>
            <p:txBody>
              <a:bodyPr/>
              <a:lstStyle/>
              <a:p>
                <a:endParaRPr lang="zh-TW" altLang="en-US"/>
              </a:p>
            </p:txBody>
          </p:sp>
          <p:sp>
            <p:nvSpPr>
              <p:cNvPr id="13427" name="Line 115"/>
              <p:cNvSpPr>
                <a:spLocks noChangeShapeType="1"/>
              </p:cNvSpPr>
              <p:nvPr/>
            </p:nvSpPr>
            <p:spPr bwMode="auto">
              <a:xfrm flipV="1">
                <a:off x="7273293" y="3874950"/>
                <a:ext cx="1588" cy="44450"/>
              </a:xfrm>
              <a:prstGeom prst="line">
                <a:avLst/>
              </a:prstGeom>
              <a:noFill/>
              <a:ln w="7938">
                <a:solidFill>
                  <a:srgbClr val="000000"/>
                </a:solidFill>
                <a:round/>
                <a:headEnd/>
                <a:tailEnd/>
              </a:ln>
            </p:spPr>
            <p:txBody>
              <a:bodyPr/>
              <a:lstStyle/>
              <a:p>
                <a:endParaRPr lang="zh-TW" altLang="en-US"/>
              </a:p>
            </p:txBody>
          </p:sp>
          <p:sp>
            <p:nvSpPr>
              <p:cNvPr id="13428" name="Line 116"/>
              <p:cNvSpPr>
                <a:spLocks noChangeShapeType="1"/>
              </p:cNvSpPr>
              <p:nvPr/>
            </p:nvSpPr>
            <p:spPr bwMode="auto">
              <a:xfrm flipV="1">
                <a:off x="6650993" y="4154350"/>
                <a:ext cx="144463" cy="33337"/>
              </a:xfrm>
              <a:prstGeom prst="line">
                <a:avLst/>
              </a:prstGeom>
              <a:noFill/>
              <a:ln w="7938">
                <a:solidFill>
                  <a:srgbClr val="000000"/>
                </a:solidFill>
                <a:round/>
                <a:headEnd/>
                <a:tailEnd/>
              </a:ln>
            </p:spPr>
            <p:txBody>
              <a:bodyPr/>
              <a:lstStyle/>
              <a:p>
                <a:endParaRPr lang="zh-TW" altLang="en-US"/>
              </a:p>
            </p:txBody>
          </p:sp>
          <p:sp>
            <p:nvSpPr>
              <p:cNvPr id="13429" name="Line 117"/>
              <p:cNvSpPr>
                <a:spLocks noChangeShapeType="1"/>
              </p:cNvSpPr>
              <p:nvPr/>
            </p:nvSpPr>
            <p:spPr bwMode="auto">
              <a:xfrm flipV="1">
                <a:off x="7257418" y="4101962"/>
                <a:ext cx="165100" cy="36513"/>
              </a:xfrm>
              <a:prstGeom prst="line">
                <a:avLst/>
              </a:prstGeom>
              <a:noFill/>
              <a:ln w="7938">
                <a:solidFill>
                  <a:srgbClr val="000000"/>
                </a:solidFill>
                <a:round/>
                <a:headEnd/>
                <a:tailEnd/>
              </a:ln>
            </p:spPr>
            <p:txBody>
              <a:bodyPr/>
              <a:lstStyle/>
              <a:p>
                <a:endParaRPr lang="zh-TW" altLang="en-US"/>
              </a:p>
            </p:txBody>
          </p:sp>
          <p:sp>
            <p:nvSpPr>
              <p:cNvPr id="13491" name="Rectangle 179"/>
              <p:cNvSpPr>
                <a:spLocks noChangeArrowheads="1"/>
              </p:cNvSpPr>
              <p:nvPr/>
            </p:nvSpPr>
            <p:spPr bwMode="auto">
              <a:xfrm>
                <a:off x="6573206" y="4117837"/>
                <a:ext cx="635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2</a:t>
                </a:r>
                <a:endParaRPr lang="en-US" altLang="zh-TW" sz="1000">
                  <a:ea typeface="新細明體" pitchFamily="18" charset="-120"/>
                </a:endParaRPr>
              </a:p>
            </p:txBody>
          </p:sp>
          <p:sp>
            <p:nvSpPr>
              <p:cNvPr id="13493" name="Rectangle 181"/>
              <p:cNvSpPr>
                <a:spLocks noChangeArrowheads="1"/>
              </p:cNvSpPr>
              <p:nvPr/>
            </p:nvSpPr>
            <p:spPr bwMode="auto">
              <a:xfrm>
                <a:off x="6095368" y="4389300"/>
                <a:ext cx="22066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-90°</a:t>
                </a:r>
              </a:p>
            </p:txBody>
          </p:sp>
          <p:sp>
            <p:nvSpPr>
              <p:cNvPr id="13499" name="Rectangle 187"/>
              <p:cNvSpPr>
                <a:spLocks noChangeArrowheads="1"/>
              </p:cNvSpPr>
              <p:nvPr/>
            </p:nvSpPr>
            <p:spPr bwMode="auto">
              <a:xfrm>
                <a:off x="6031868" y="4905237"/>
                <a:ext cx="284163"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-180°</a:t>
                </a:r>
              </a:p>
            </p:txBody>
          </p:sp>
          <p:sp>
            <p:nvSpPr>
              <p:cNvPr id="13501" name="Rectangle 189"/>
              <p:cNvSpPr>
                <a:spLocks noChangeArrowheads="1"/>
              </p:cNvSpPr>
              <p:nvPr/>
            </p:nvSpPr>
            <p:spPr bwMode="auto">
              <a:xfrm>
                <a:off x="6795456" y="4252775"/>
                <a:ext cx="635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1</a:t>
                </a:r>
                <a:endParaRPr lang="en-US" altLang="zh-TW" sz="1000">
                  <a:ea typeface="新細明體" pitchFamily="18" charset="-120"/>
                </a:endParaRPr>
              </a:p>
            </p:txBody>
          </p:sp>
          <p:sp>
            <p:nvSpPr>
              <p:cNvPr id="13503" name="Rectangle 191"/>
              <p:cNvSpPr>
                <a:spLocks noChangeArrowheads="1"/>
              </p:cNvSpPr>
              <p:nvPr/>
            </p:nvSpPr>
            <p:spPr bwMode="auto">
              <a:xfrm>
                <a:off x="7455856" y="4030525"/>
                <a:ext cx="15875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0.5</a:t>
                </a:r>
                <a:endParaRPr lang="en-US" altLang="zh-TW" sz="1000">
                  <a:ea typeface="新細明體" pitchFamily="18" charset="-120"/>
                </a:endParaRPr>
              </a:p>
            </p:txBody>
          </p:sp>
          <p:sp>
            <p:nvSpPr>
              <p:cNvPr id="13506" name="Rectangle 194"/>
              <p:cNvSpPr>
                <a:spLocks noChangeArrowheads="1"/>
              </p:cNvSpPr>
              <p:nvPr/>
            </p:nvSpPr>
            <p:spPr bwMode="auto">
              <a:xfrm>
                <a:off x="7905118" y="3805100"/>
                <a:ext cx="611188" cy="3048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Log scale </a:t>
                </a:r>
                <a:r>
                  <a:rPr lang="en-US" altLang="zh-TW" sz="1000" i="1">
                    <a:solidFill>
                      <a:srgbClr val="000000"/>
                    </a:solidFill>
                    <a:latin typeface="Symbol" pitchFamily="18" charset="2"/>
                    <a:ea typeface="新細明體" pitchFamily="18" charset="-120"/>
                  </a:rPr>
                  <a:t>w</a:t>
                </a:r>
                <a:endParaRPr lang="en-US" altLang="zh-TW" sz="1000">
                  <a:latin typeface="Symbol" pitchFamily="18" charset="2"/>
                  <a:ea typeface="新細明體" pitchFamily="18" charset="-120"/>
                </a:endParaRPr>
              </a:p>
              <a:p>
                <a:endParaRPr lang="en-US" altLang="zh-TW" sz="1000">
                  <a:ea typeface="新細明體" pitchFamily="18" charset="-120"/>
                </a:endParaRPr>
              </a:p>
            </p:txBody>
          </p:sp>
          <p:sp>
            <p:nvSpPr>
              <p:cNvPr id="13551" name="Line 239"/>
              <p:cNvSpPr>
                <a:spLocks noChangeShapeType="1"/>
              </p:cNvSpPr>
              <p:nvPr/>
            </p:nvSpPr>
            <p:spPr bwMode="auto">
              <a:xfrm flipV="1">
                <a:off x="6865306" y="4195625"/>
                <a:ext cx="169862" cy="115887"/>
              </a:xfrm>
              <a:prstGeom prst="line">
                <a:avLst/>
              </a:prstGeom>
              <a:noFill/>
              <a:ln w="7938">
                <a:solidFill>
                  <a:srgbClr val="000000"/>
                </a:solidFill>
                <a:round/>
                <a:headEnd/>
                <a:tailEnd/>
              </a:ln>
            </p:spPr>
            <p:txBody>
              <a:bodyPr/>
              <a:lstStyle/>
              <a:p>
                <a:endParaRPr lang="zh-TW" altLang="en-US"/>
              </a:p>
            </p:txBody>
          </p:sp>
          <p:sp>
            <p:nvSpPr>
              <p:cNvPr id="13552" name="Line 240"/>
              <p:cNvSpPr>
                <a:spLocks noChangeShapeType="1"/>
              </p:cNvSpPr>
              <p:nvPr/>
            </p:nvSpPr>
            <p:spPr bwMode="auto">
              <a:xfrm>
                <a:off x="6377943" y="4455975"/>
                <a:ext cx="100013" cy="1587"/>
              </a:xfrm>
              <a:prstGeom prst="line">
                <a:avLst/>
              </a:prstGeom>
              <a:noFill/>
              <a:ln w="7938">
                <a:solidFill>
                  <a:srgbClr val="000000"/>
                </a:solidFill>
                <a:round/>
                <a:headEnd/>
                <a:tailEnd/>
              </a:ln>
            </p:spPr>
            <p:txBody>
              <a:bodyPr/>
              <a:lstStyle/>
              <a:p>
                <a:endParaRPr lang="zh-TW" altLang="en-US"/>
              </a:p>
            </p:txBody>
          </p:sp>
          <p:sp>
            <p:nvSpPr>
              <p:cNvPr id="13553" name="Rectangle 241"/>
              <p:cNvSpPr>
                <a:spLocks noChangeArrowheads="1"/>
              </p:cNvSpPr>
              <p:nvPr/>
            </p:nvSpPr>
            <p:spPr bwMode="auto">
              <a:xfrm>
                <a:off x="6271581" y="3898762"/>
                <a:ext cx="107950" cy="152400"/>
              </a:xfrm>
              <a:prstGeom prst="rect">
                <a:avLst/>
              </a:prstGeom>
              <a:noFill/>
              <a:ln w="9525">
                <a:noFill/>
                <a:miter lim="800000"/>
                <a:headEnd/>
                <a:tailEnd/>
              </a:ln>
            </p:spPr>
            <p:txBody>
              <a:bodyPr wrap="none" lIns="0" tIns="0" rIns="0" bIns="0">
                <a:spAutoFit/>
              </a:bodyPr>
              <a:lstStyle/>
              <a:p>
                <a:r>
                  <a:rPr lang="en-US" altLang="zh-TW" sz="900">
                    <a:solidFill>
                      <a:srgbClr val="000000"/>
                    </a:solidFill>
                    <a:latin typeface="Times" pitchFamily="18" charset="0"/>
                    <a:ea typeface="新細明體" pitchFamily="18" charset="-120"/>
                  </a:rPr>
                  <a:t>0</a:t>
                </a:r>
                <a:r>
                  <a:rPr lang="en-US" altLang="zh-TW" sz="1000">
                    <a:solidFill>
                      <a:srgbClr val="000000"/>
                    </a:solidFill>
                    <a:ea typeface="新細明體" pitchFamily="18" charset="-120"/>
                  </a:rPr>
                  <a:t>°</a:t>
                </a:r>
              </a:p>
            </p:txBody>
          </p:sp>
          <p:sp>
            <p:nvSpPr>
              <p:cNvPr id="13555" name="Line 243"/>
              <p:cNvSpPr>
                <a:spLocks noChangeShapeType="1"/>
              </p:cNvSpPr>
              <p:nvPr/>
            </p:nvSpPr>
            <p:spPr bwMode="auto">
              <a:xfrm>
                <a:off x="6377943" y="3968612"/>
                <a:ext cx="100013" cy="1588"/>
              </a:xfrm>
              <a:prstGeom prst="line">
                <a:avLst/>
              </a:prstGeom>
              <a:noFill/>
              <a:ln w="7938">
                <a:solidFill>
                  <a:srgbClr val="000000"/>
                </a:solidFill>
                <a:round/>
                <a:headEnd/>
                <a:tailEnd/>
              </a:ln>
            </p:spPr>
            <p:txBody>
              <a:bodyPr/>
              <a:lstStyle/>
              <a:p>
                <a:endParaRPr lang="zh-TW" altLang="en-US"/>
              </a:p>
            </p:txBody>
          </p:sp>
          <p:sp>
            <p:nvSpPr>
              <p:cNvPr id="13561" name="Freeform 249"/>
              <p:cNvSpPr>
                <a:spLocks/>
              </p:cNvSpPr>
              <p:nvPr/>
            </p:nvSpPr>
            <p:spPr bwMode="auto">
              <a:xfrm>
                <a:off x="6779581" y="4138475"/>
                <a:ext cx="77787" cy="41275"/>
              </a:xfrm>
              <a:custGeom>
                <a:avLst/>
                <a:gdLst/>
                <a:ahLst/>
                <a:cxnLst>
                  <a:cxn ang="0">
                    <a:pos x="7" y="10"/>
                  </a:cxn>
                  <a:cxn ang="0">
                    <a:pos x="7" y="10"/>
                  </a:cxn>
                  <a:cxn ang="0">
                    <a:pos x="5" y="5"/>
                  </a:cxn>
                  <a:cxn ang="0">
                    <a:pos x="0" y="0"/>
                  </a:cxn>
                  <a:cxn ang="0">
                    <a:pos x="0" y="0"/>
                  </a:cxn>
                  <a:cxn ang="0">
                    <a:pos x="23" y="3"/>
                  </a:cxn>
                  <a:cxn ang="0">
                    <a:pos x="49" y="0"/>
                  </a:cxn>
                  <a:cxn ang="0">
                    <a:pos x="49" y="0"/>
                  </a:cxn>
                  <a:cxn ang="0">
                    <a:pos x="26" y="13"/>
                  </a:cxn>
                  <a:cxn ang="0">
                    <a:pos x="7" y="26"/>
                  </a:cxn>
                  <a:cxn ang="0">
                    <a:pos x="7" y="26"/>
                  </a:cxn>
                  <a:cxn ang="0">
                    <a:pos x="7" y="16"/>
                  </a:cxn>
                  <a:cxn ang="0">
                    <a:pos x="7" y="10"/>
                  </a:cxn>
                  <a:cxn ang="0">
                    <a:pos x="7" y="10"/>
                  </a:cxn>
                </a:cxnLst>
                <a:rect l="0" t="0" r="r" b="b"/>
                <a:pathLst>
                  <a:path w="49" h="26">
                    <a:moveTo>
                      <a:pt x="7" y="10"/>
                    </a:moveTo>
                    <a:lnTo>
                      <a:pt x="7" y="10"/>
                    </a:lnTo>
                    <a:lnTo>
                      <a:pt x="5" y="5"/>
                    </a:lnTo>
                    <a:lnTo>
                      <a:pt x="0" y="0"/>
                    </a:lnTo>
                    <a:lnTo>
                      <a:pt x="0" y="0"/>
                    </a:lnTo>
                    <a:lnTo>
                      <a:pt x="23" y="3"/>
                    </a:lnTo>
                    <a:lnTo>
                      <a:pt x="49" y="0"/>
                    </a:lnTo>
                    <a:lnTo>
                      <a:pt x="49" y="0"/>
                    </a:lnTo>
                    <a:lnTo>
                      <a:pt x="26" y="13"/>
                    </a:lnTo>
                    <a:lnTo>
                      <a:pt x="7" y="26"/>
                    </a:lnTo>
                    <a:lnTo>
                      <a:pt x="7" y="26"/>
                    </a:lnTo>
                    <a:lnTo>
                      <a:pt x="7" y="16"/>
                    </a:lnTo>
                    <a:lnTo>
                      <a:pt x="7" y="10"/>
                    </a:lnTo>
                    <a:lnTo>
                      <a:pt x="7" y="10"/>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2" name="Freeform 250"/>
              <p:cNvSpPr>
                <a:spLocks/>
              </p:cNvSpPr>
              <p:nvPr/>
            </p:nvSpPr>
            <p:spPr bwMode="auto">
              <a:xfrm>
                <a:off x="7014531" y="4159112"/>
                <a:ext cx="69850" cy="61913"/>
              </a:xfrm>
              <a:custGeom>
                <a:avLst/>
                <a:gdLst/>
                <a:ahLst/>
                <a:cxnLst>
                  <a:cxn ang="0">
                    <a:pos x="10" y="26"/>
                  </a:cxn>
                  <a:cxn ang="0">
                    <a:pos x="10" y="26"/>
                  </a:cxn>
                  <a:cxn ang="0">
                    <a:pos x="5" y="18"/>
                  </a:cxn>
                  <a:cxn ang="0">
                    <a:pos x="0" y="16"/>
                  </a:cxn>
                  <a:cxn ang="0">
                    <a:pos x="0" y="16"/>
                  </a:cxn>
                  <a:cxn ang="0">
                    <a:pos x="23" y="10"/>
                  </a:cxn>
                  <a:cxn ang="0">
                    <a:pos x="44" y="0"/>
                  </a:cxn>
                  <a:cxn ang="0">
                    <a:pos x="44" y="0"/>
                  </a:cxn>
                  <a:cxn ang="0">
                    <a:pos x="28" y="18"/>
                  </a:cxn>
                  <a:cxn ang="0">
                    <a:pos x="15" y="39"/>
                  </a:cxn>
                  <a:cxn ang="0">
                    <a:pos x="15" y="39"/>
                  </a:cxn>
                  <a:cxn ang="0">
                    <a:pos x="13" y="29"/>
                  </a:cxn>
                  <a:cxn ang="0">
                    <a:pos x="10" y="26"/>
                  </a:cxn>
                  <a:cxn ang="0">
                    <a:pos x="10" y="26"/>
                  </a:cxn>
                </a:cxnLst>
                <a:rect l="0" t="0" r="r" b="b"/>
                <a:pathLst>
                  <a:path w="44" h="39">
                    <a:moveTo>
                      <a:pt x="10" y="26"/>
                    </a:moveTo>
                    <a:lnTo>
                      <a:pt x="10" y="26"/>
                    </a:lnTo>
                    <a:lnTo>
                      <a:pt x="5" y="18"/>
                    </a:lnTo>
                    <a:lnTo>
                      <a:pt x="0" y="16"/>
                    </a:lnTo>
                    <a:lnTo>
                      <a:pt x="0" y="16"/>
                    </a:lnTo>
                    <a:lnTo>
                      <a:pt x="23" y="10"/>
                    </a:lnTo>
                    <a:lnTo>
                      <a:pt x="44" y="0"/>
                    </a:lnTo>
                    <a:lnTo>
                      <a:pt x="44" y="0"/>
                    </a:lnTo>
                    <a:lnTo>
                      <a:pt x="28" y="18"/>
                    </a:lnTo>
                    <a:lnTo>
                      <a:pt x="15" y="39"/>
                    </a:lnTo>
                    <a:lnTo>
                      <a:pt x="15" y="39"/>
                    </a:lnTo>
                    <a:lnTo>
                      <a:pt x="13" y="29"/>
                    </a:lnTo>
                    <a:lnTo>
                      <a:pt x="10" y="26"/>
                    </a:lnTo>
                    <a:lnTo>
                      <a:pt x="10" y="26"/>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3" name="Freeform 251"/>
              <p:cNvSpPr>
                <a:spLocks/>
              </p:cNvSpPr>
              <p:nvPr/>
            </p:nvSpPr>
            <p:spPr bwMode="auto">
              <a:xfrm>
                <a:off x="7203443" y="4113075"/>
                <a:ext cx="74613" cy="46037"/>
              </a:xfrm>
              <a:custGeom>
                <a:avLst/>
                <a:gdLst/>
                <a:ahLst/>
                <a:cxnLst>
                  <a:cxn ang="0">
                    <a:pos x="42" y="16"/>
                  </a:cxn>
                  <a:cxn ang="0">
                    <a:pos x="42" y="16"/>
                  </a:cxn>
                  <a:cxn ang="0">
                    <a:pos x="44" y="24"/>
                  </a:cxn>
                  <a:cxn ang="0">
                    <a:pos x="47" y="29"/>
                  </a:cxn>
                  <a:cxn ang="0">
                    <a:pos x="47" y="29"/>
                  </a:cxn>
                  <a:cxn ang="0">
                    <a:pos x="24" y="26"/>
                  </a:cxn>
                  <a:cxn ang="0">
                    <a:pos x="0" y="24"/>
                  </a:cxn>
                  <a:cxn ang="0">
                    <a:pos x="0" y="24"/>
                  </a:cxn>
                  <a:cxn ang="0">
                    <a:pos x="21" y="13"/>
                  </a:cxn>
                  <a:cxn ang="0">
                    <a:pos x="42" y="0"/>
                  </a:cxn>
                  <a:cxn ang="0">
                    <a:pos x="42" y="0"/>
                  </a:cxn>
                  <a:cxn ang="0">
                    <a:pos x="39" y="11"/>
                  </a:cxn>
                  <a:cxn ang="0">
                    <a:pos x="42" y="16"/>
                  </a:cxn>
                  <a:cxn ang="0">
                    <a:pos x="42" y="16"/>
                  </a:cxn>
                </a:cxnLst>
                <a:rect l="0" t="0" r="r" b="b"/>
                <a:pathLst>
                  <a:path w="47" h="29">
                    <a:moveTo>
                      <a:pt x="42" y="16"/>
                    </a:moveTo>
                    <a:lnTo>
                      <a:pt x="42" y="16"/>
                    </a:lnTo>
                    <a:lnTo>
                      <a:pt x="44" y="24"/>
                    </a:lnTo>
                    <a:lnTo>
                      <a:pt x="47" y="29"/>
                    </a:lnTo>
                    <a:lnTo>
                      <a:pt x="47" y="29"/>
                    </a:lnTo>
                    <a:lnTo>
                      <a:pt x="24" y="26"/>
                    </a:lnTo>
                    <a:lnTo>
                      <a:pt x="0" y="24"/>
                    </a:lnTo>
                    <a:lnTo>
                      <a:pt x="0" y="24"/>
                    </a:lnTo>
                    <a:lnTo>
                      <a:pt x="21" y="13"/>
                    </a:lnTo>
                    <a:lnTo>
                      <a:pt x="42" y="0"/>
                    </a:lnTo>
                    <a:lnTo>
                      <a:pt x="42" y="0"/>
                    </a:lnTo>
                    <a:lnTo>
                      <a:pt x="39" y="11"/>
                    </a:lnTo>
                    <a:lnTo>
                      <a:pt x="42" y="16"/>
                    </a:lnTo>
                    <a:lnTo>
                      <a:pt x="42" y="16"/>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5" name="Freeform 253"/>
              <p:cNvSpPr>
                <a:spLocks/>
              </p:cNvSpPr>
              <p:nvPr/>
            </p:nvSpPr>
            <p:spPr bwMode="auto">
              <a:xfrm>
                <a:off x="6452556" y="3754300"/>
                <a:ext cx="46037" cy="74612"/>
              </a:xfrm>
              <a:custGeom>
                <a:avLst/>
                <a:gdLst/>
                <a:ahLst/>
                <a:cxnLst>
                  <a:cxn ang="0">
                    <a:pos x="16" y="42"/>
                  </a:cxn>
                  <a:cxn ang="0">
                    <a:pos x="16" y="42"/>
                  </a:cxn>
                  <a:cxn ang="0">
                    <a:pos x="8" y="44"/>
                  </a:cxn>
                  <a:cxn ang="0">
                    <a:pos x="0" y="47"/>
                  </a:cxn>
                  <a:cxn ang="0">
                    <a:pos x="0" y="47"/>
                  </a:cxn>
                  <a:cxn ang="0">
                    <a:pos x="8" y="24"/>
                  </a:cxn>
                  <a:cxn ang="0">
                    <a:pos x="16" y="0"/>
                  </a:cxn>
                  <a:cxn ang="0">
                    <a:pos x="16" y="0"/>
                  </a:cxn>
                  <a:cxn ang="0">
                    <a:pos x="21" y="24"/>
                  </a:cxn>
                  <a:cxn ang="0">
                    <a:pos x="29" y="47"/>
                  </a:cxn>
                  <a:cxn ang="0">
                    <a:pos x="29" y="47"/>
                  </a:cxn>
                  <a:cxn ang="0">
                    <a:pos x="18" y="42"/>
                  </a:cxn>
                  <a:cxn ang="0">
                    <a:pos x="16" y="42"/>
                  </a:cxn>
                  <a:cxn ang="0">
                    <a:pos x="16" y="42"/>
                  </a:cxn>
                </a:cxnLst>
                <a:rect l="0" t="0" r="r" b="b"/>
                <a:pathLst>
                  <a:path w="29" h="47">
                    <a:moveTo>
                      <a:pt x="16" y="42"/>
                    </a:moveTo>
                    <a:lnTo>
                      <a:pt x="16" y="42"/>
                    </a:lnTo>
                    <a:lnTo>
                      <a:pt x="8" y="44"/>
                    </a:lnTo>
                    <a:lnTo>
                      <a:pt x="0" y="47"/>
                    </a:lnTo>
                    <a:lnTo>
                      <a:pt x="0" y="47"/>
                    </a:lnTo>
                    <a:lnTo>
                      <a:pt x="8" y="24"/>
                    </a:lnTo>
                    <a:lnTo>
                      <a:pt x="16" y="0"/>
                    </a:lnTo>
                    <a:lnTo>
                      <a:pt x="16" y="0"/>
                    </a:lnTo>
                    <a:lnTo>
                      <a:pt x="21" y="24"/>
                    </a:lnTo>
                    <a:lnTo>
                      <a:pt x="29" y="47"/>
                    </a:lnTo>
                    <a:lnTo>
                      <a:pt x="29" y="47"/>
                    </a:lnTo>
                    <a:lnTo>
                      <a:pt x="18" y="42"/>
                    </a:lnTo>
                    <a:lnTo>
                      <a:pt x="16" y="42"/>
                    </a:lnTo>
                    <a:lnTo>
                      <a:pt x="16" y="42"/>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6" name="Freeform 254"/>
              <p:cNvSpPr>
                <a:spLocks/>
              </p:cNvSpPr>
              <p:nvPr/>
            </p:nvSpPr>
            <p:spPr bwMode="auto">
              <a:xfrm>
                <a:off x="8478206" y="3944800"/>
                <a:ext cx="74612" cy="44450"/>
              </a:xfrm>
              <a:custGeom>
                <a:avLst/>
                <a:gdLst/>
                <a:ahLst/>
                <a:cxnLst>
                  <a:cxn ang="0">
                    <a:pos x="6" y="15"/>
                  </a:cxn>
                  <a:cxn ang="0">
                    <a:pos x="6" y="15"/>
                  </a:cxn>
                  <a:cxn ang="0">
                    <a:pos x="3" y="8"/>
                  </a:cxn>
                  <a:cxn ang="0">
                    <a:pos x="0" y="0"/>
                  </a:cxn>
                  <a:cxn ang="0">
                    <a:pos x="0" y="0"/>
                  </a:cxn>
                  <a:cxn ang="0">
                    <a:pos x="24" y="8"/>
                  </a:cxn>
                  <a:cxn ang="0">
                    <a:pos x="47" y="15"/>
                  </a:cxn>
                  <a:cxn ang="0">
                    <a:pos x="47" y="15"/>
                  </a:cxn>
                  <a:cxn ang="0">
                    <a:pos x="24" y="21"/>
                  </a:cxn>
                  <a:cxn ang="0">
                    <a:pos x="0" y="28"/>
                  </a:cxn>
                  <a:cxn ang="0">
                    <a:pos x="0" y="28"/>
                  </a:cxn>
                  <a:cxn ang="0">
                    <a:pos x="6" y="18"/>
                  </a:cxn>
                  <a:cxn ang="0">
                    <a:pos x="6" y="15"/>
                  </a:cxn>
                  <a:cxn ang="0">
                    <a:pos x="6" y="15"/>
                  </a:cxn>
                </a:cxnLst>
                <a:rect l="0" t="0" r="r" b="b"/>
                <a:pathLst>
                  <a:path w="47" h="28">
                    <a:moveTo>
                      <a:pt x="6" y="15"/>
                    </a:moveTo>
                    <a:lnTo>
                      <a:pt x="6" y="15"/>
                    </a:lnTo>
                    <a:lnTo>
                      <a:pt x="3" y="8"/>
                    </a:lnTo>
                    <a:lnTo>
                      <a:pt x="0" y="0"/>
                    </a:lnTo>
                    <a:lnTo>
                      <a:pt x="0" y="0"/>
                    </a:lnTo>
                    <a:lnTo>
                      <a:pt x="24" y="8"/>
                    </a:lnTo>
                    <a:lnTo>
                      <a:pt x="47" y="15"/>
                    </a:lnTo>
                    <a:lnTo>
                      <a:pt x="47" y="15"/>
                    </a:lnTo>
                    <a:lnTo>
                      <a:pt x="24" y="21"/>
                    </a:lnTo>
                    <a:lnTo>
                      <a:pt x="0" y="28"/>
                    </a:lnTo>
                    <a:lnTo>
                      <a:pt x="0" y="28"/>
                    </a:lnTo>
                    <a:lnTo>
                      <a:pt x="6" y="18"/>
                    </a:lnTo>
                    <a:lnTo>
                      <a:pt x="6" y="15"/>
                    </a:lnTo>
                    <a:lnTo>
                      <a:pt x="6" y="1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84" name="Rectangle 272"/>
              <p:cNvSpPr>
                <a:spLocks noChangeArrowheads="1"/>
              </p:cNvSpPr>
              <p:nvPr/>
            </p:nvSpPr>
            <p:spPr bwMode="auto">
              <a:xfrm>
                <a:off x="7162168" y="3660637"/>
                <a:ext cx="315913" cy="244475"/>
              </a:xfrm>
              <a:prstGeom prst="rect">
                <a:avLst/>
              </a:prstGeom>
              <a:noFill/>
              <a:ln w="9525">
                <a:noFill/>
                <a:miter lim="800000"/>
                <a:headEnd/>
                <a:tailEnd/>
              </a:ln>
              <a:effectLst/>
            </p:spPr>
            <p:txBody>
              <a:bodyPr wrap="none">
                <a:spAutoFit/>
              </a:bodyPr>
              <a:lstStyle/>
              <a:p>
                <a:r>
                  <a:rPr lang="en-US" altLang="zh-TW" sz="1000">
                    <a:solidFill>
                      <a:schemeClr val="tx2"/>
                    </a:solidFill>
                    <a:latin typeface="Symbol" pitchFamily="18" charset="2"/>
                    <a:ea typeface="新細明體" pitchFamily="18" charset="-120"/>
                    <a:cs typeface="Times New Roman" pitchFamily="18" charset="0"/>
                    <a:sym typeface="Symbol" pitchFamily="18" charset="2"/>
                  </a:rPr>
                  <a:t>w</a:t>
                </a:r>
                <a:r>
                  <a:rPr lang="en-US" altLang="zh-TW" sz="1000" baseline="-30000">
                    <a:solidFill>
                      <a:schemeClr val="tx2"/>
                    </a:solidFill>
                    <a:ea typeface="新細明體" pitchFamily="18" charset="-120"/>
                    <a:cs typeface="Times New Roman" pitchFamily="18" charset="0"/>
                  </a:rPr>
                  <a:t>n</a:t>
                </a:r>
              </a:p>
            </p:txBody>
          </p:sp>
          <p:sp>
            <p:nvSpPr>
              <p:cNvPr id="13596" name="Rectangle 284"/>
              <p:cNvSpPr>
                <a:spLocks noChangeArrowheads="1"/>
              </p:cNvSpPr>
              <p:nvPr/>
            </p:nvSpPr>
            <p:spPr bwMode="auto">
              <a:xfrm>
                <a:off x="6476368" y="3648889"/>
                <a:ext cx="231775" cy="246221"/>
              </a:xfrm>
              <a:prstGeom prst="rect">
                <a:avLst/>
              </a:prstGeom>
              <a:noFill/>
              <a:ln w="9525">
                <a:noFill/>
                <a:miter lim="800000"/>
                <a:headEnd/>
                <a:tailEnd/>
              </a:ln>
              <a:effectLst/>
            </p:spPr>
            <p:txBody>
              <a:bodyPr wrap="square">
                <a:spAutoFit/>
              </a:bodyPr>
              <a:lstStyle/>
              <a:p>
                <a:r>
                  <a:rPr lang="en-US" altLang="zh-TW" sz="1000" dirty="0">
                    <a:solidFill>
                      <a:schemeClr val="tx2"/>
                    </a:solidFill>
                    <a:latin typeface="Symbol" pitchFamily="18" charset="2"/>
                    <a:ea typeface="新細明體" pitchFamily="18" charset="-120"/>
                    <a:cs typeface="Times New Roman" pitchFamily="18" charset="0"/>
                    <a:sym typeface="Symbol" pitchFamily="18" charset="2"/>
                  </a:rPr>
                  <a:t>f</a:t>
                </a:r>
                <a:endParaRPr lang="en-US" altLang="zh-TW" sz="1000" baseline="-30000" dirty="0">
                  <a:solidFill>
                    <a:schemeClr val="tx2"/>
                  </a:solidFill>
                  <a:latin typeface="Symbol" pitchFamily="18" charset="2"/>
                  <a:ea typeface="新細明體" pitchFamily="18" charset="-120"/>
                  <a:cs typeface="Times New Roman" pitchFamily="18" charset="0"/>
                </a:endParaRPr>
              </a:p>
            </p:txBody>
          </p:sp>
        </p:grpSp>
      </p:grpSp>
      <p:grpSp>
        <p:nvGrpSpPr>
          <p:cNvPr id="2" name="Group 1"/>
          <p:cNvGrpSpPr/>
          <p:nvPr/>
        </p:nvGrpSpPr>
        <p:grpSpPr>
          <a:xfrm>
            <a:off x="631677" y="586602"/>
            <a:ext cx="1312863" cy="1811338"/>
            <a:chOff x="3810000" y="1225550"/>
            <a:chExt cx="1312863" cy="1811338"/>
          </a:xfrm>
        </p:grpSpPr>
        <p:sp>
          <p:nvSpPr>
            <p:cNvPr id="13318" name="Freeform 6"/>
            <p:cNvSpPr>
              <a:spLocks/>
            </p:cNvSpPr>
            <p:nvPr/>
          </p:nvSpPr>
          <p:spPr bwMode="auto">
            <a:xfrm>
              <a:off x="4597400" y="1882775"/>
              <a:ext cx="339725" cy="90488"/>
            </a:xfrm>
            <a:custGeom>
              <a:avLst/>
              <a:gdLst/>
              <a:ahLst/>
              <a:cxnLst>
                <a:cxn ang="0">
                  <a:pos x="16" y="57"/>
                </a:cxn>
                <a:cxn ang="0">
                  <a:pos x="16" y="57"/>
                </a:cxn>
                <a:cxn ang="0">
                  <a:pos x="11" y="57"/>
                </a:cxn>
                <a:cxn ang="0">
                  <a:pos x="6" y="57"/>
                </a:cxn>
                <a:cxn ang="0">
                  <a:pos x="3" y="52"/>
                </a:cxn>
                <a:cxn ang="0">
                  <a:pos x="0" y="49"/>
                </a:cxn>
                <a:cxn ang="0">
                  <a:pos x="0" y="49"/>
                </a:cxn>
                <a:cxn ang="0">
                  <a:pos x="0" y="44"/>
                </a:cxn>
                <a:cxn ang="0">
                  <a:pos x="3" y="39"/>
                </a:cxn>
                <a:cxn ang="0">
                  <a:pos x="6" y="36"/>
                </a:cxn>
                <a:cxn ang="0">
                  <a:pos x="11" y="34"/>
                </a:cxn>
                <a:cxn ang="0">
                  <a:pos x="201" y="0"/>
                </a:cxn>
                <a:cxn ang="0">
                  <a:pos x="201" y="0"/>
                </a:cxn>
                <a:cxn ang="0">
                  <a:pos x="206" y="0"/>
                </a:cxn>
                <a:cxn ang="0">
                  <a:pos x="208" y="0"/>
                </a:cxn>
                <a:cxn ang="0">
                  <a:pos x="214" y="5"/>
                </a:cxn>
                <a:cxn ang="0">
                  <a:pos x="214" y="8"/>
                </a:cxn>
                <a:cxn ang="0">
                  <a:pos x="214" y="8"/>
                </a:cxn>
                <a:cxn ang="0">
                  <a:pos x="214" y="13"/>
                </a:cxn>
                <a:cxn ang="0">
                  <a:pos x="214" y="18"/>
                </a:cxn>
                <a:cxn ang="0">
                  <a:pos x="208" y="21"/>
                </a:cxn>
                <a:cxn ang="0">
                  <a:pos x="206" y="23"/>
                </a:cxn>
                <a:cxn ang="0">
                  <a:pos x="16" y="57"/>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3"/>
                  </a:lnTo>
                  <a:lnTo>
                    <a:pt x="16" y="57"/>
                  </a:lnTo>
                  <a:close/>
                </a:path>
              </a:pathLst>
            </a:custGeom>
            <a:solidFill>
              <a:srgbClr val="FFFFFF"/>
            </a:solidFill>
            <a:ln w="7938">
              <a:solidFill>
                <a:srgbClr val="000000"/>
              </a:solidFill>
              <a:prstDash val="solid"/>
              <a:round/>
              <a:headEnd/>
              <a:tailEnd/>
            </a:ln>
          </p:spPr>
          <p:txBody>
            <a:bodyPr/>
            <a:lstStyle/>
            <a:p>
              <a:endParaRPr lang="zh-TW" altLang="en-US"/>
            </a:p>
          </p:txBody>
        </p:sp>
        <p:sp>
          <p:nvSpPr>
            <p:cNvPr id="13319" name="Freeform 7"/>
            <p:cNvSpPr>
              <a:spLocks/>
            </p:cNvSpPr>
            <p:nvPr/>
          </p:nvSpPr>
          <p:spPr bwMode="auto">
            <a:xfrm>
              <a:off x="4597400" y="1978025"/>
              <a:ext cx="339725" cy="90488"/>
            </a:xfrm>
            <a:custGeom>
              <a:avLst/>
              <a:gdLst/>
              <a:ahLst/>
              <a:cxnLst>
                <a:cxn ang="0">
                  <a:pos x="16" y="57"/>
                </a:cxn>
                <a:cxn ang="0">
                  <a:pos x="16" y="57"/>
                </a:cxn>
                <a:cxn ang="0">
                  <a:pos x="11" y="57"/>
                </a:cxn>
                <a:cxn ang="0">
                  <a:pos x="6" y="57"/>
                </a:cxn>
                <a:cxn ang="0">
                  <a:pos x="3" y="52"/>
                </a:cxn>
                <a:cxn ang="0">
                  <a:pos x="0" y="49"/>
                </a:cxn>
                <a:cxn ang="0">
                  <a:pos x="0" y="49"/>
                </a:cxn>
                <a:cxn ang="0">
                  <a:pos x="0" y="44"/>
                </a:cxn>
                <a:cxn ang="0">
                  <a:pos x="3" y="39"/>
                </a:cxn>
                <a:cxn ang="0">
                  <a:pos x="6" y="36"/>
                </a:cxn>
                <a:cxn ang="0">
                  <a:pos x="11" y="33"/>
                </a:cxn>
                <a:cxn ang="0">
                  <a:pos x="201" y="0"/>
                </a:cxn>
                <a:cxn ang="0">
                  <a:pos x="201" y="0"/>
                </a:cxn>
                <a:cxn ang="0">
                  <a:pos x="206" y="0"/>
                </a:cxn>
                <a:cxn ang="0">
                  <a:pos x="208" y="0"/>
                </a:cxn>
                <a:cxn ang="0">
                  <a:pos x="214" y="5"/>
                </a:cxn>
                <a:cxn ang="0">
                  <a:pos x="214" y="7"/>
                </a:cxn>
                <a:cxn ang="0">
                  <a:pos x="214" y="7"/>
                </a:cxn>
                <a:cxn ang="0">
                  <a:pos x="214" y="13"/>
                </a:cxn>
                <a:cxn ang="0">
                  <a:pos x="214" y="18"/>
                </a:cxn>
                <a:cxn ang="0">
                  <a:pos x="208" y="20"/>
                </a:cxn>
                <a:cxn ang="0">
                  <a:pos x="206" y="23"/>
                </a:cxn>
                <a:cxn ang="0">
                  <a:pos x="16" y="57"/>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3"/>
                  </a:lnTo>
                  <a:lnTo>
                    <a:pt x="201" y="0"/>
                  </a:lnTo>
                  <a:lnTo>
                    <a:pt x="201" y="0"/>
                  </a:lnTo>
                  <a:lnTo>
                    <a:pt x="206" y="0"/>
                  </a:lnTo>
                  <a:lnTo>
                    <a:pt x="208" y="0"/>
                  </a:lnTo>
                  <a:lnTo>
                    <a:pt x="214" y="5"/>
                  </a:lnTo>
                  <a:lnTo>
                    <a:pt x="214" y="7"/>
                  </a:lnTo>
                  <a:lnTo>
                    <a:pt x="214" y="7"/>
                  </a:lnTo>
                  <a:lnTo>
                    <a:pt x="214" y="13"/>
                  </a:lnTo>
                  <a:lnTo>
                    <a:pt x="214" y="18"/>
                  </a:lnTo>
                  <a:lnTo>
                    <a:pt x="208" y="20"/>
                  </a:lnTo>
                  <a:lnTo>
                    <a:pt x="206" y="23"/>
                  </a:lnTo>
                  <a:lnTo>
                    <a:pt x="16" y="57"/>
                  </a:lnTo>
                  <a:close/>
                </a:path>
              </a:pathLst>
            </a:custGeom>
            <a:solidFill>
              <a:srgbClr val="FFFFFF"/>
            </a:solidFill>
            <a:ln w="7938">
              <a:solidFill>
                <a:srgbClr val="000000"/>
              </a:solidFill>
              <a:prstDash val="solid"/>
              <a:round/>
              <a:headEnd/>
              <a:tailEnd/>
            </a:ln>
          </p:spPr>
          <p:txBody>
            <a:bodyPr/>
            <a:lstStyle/>
            <a:p>
              <a:endParaRPr lang="zh-TW" altLang="en-US"/>
            </a:p>
          </p:txBody>
        </p:sp>
        <p:sp>
          <p:nvSpPr>
            <p:cNvPr id="13320" name="Freeform 8"/>
            <p:cNvSpPr>
              <a:spLocks/>
            </p:cNvSpPr>
            <p:nvPr/>
          </p:nvSpPr>
          <p:spPr bwMode="auto">
            <a:xfrm>
              <a:off x="4597400" y="2071688"/>
              <a:ext cx="339725" cy="92075"/>
            </a:xfrm>
            <a:custGeom>
              <a:avLst/>
              <a:gdLst/>
              <a:ahLst/>
              <a:cxnLst>
                <a:cxn ang="0">
                  <a:pos x="16" y="58"/>
                </a:cxn>
                <a:cxn ang="0">
                  <a:pos x="16" y="58"/>
                </a:cxn>
                <a:cxn ang="0">
                  <a:pos x="11" y="58"/>
                </a:cxn>
                <a:cxn ang="0">
                  <a:pos x="6" y="58"/>
                </a:cxn>
                <a:cxn ang="0">
                  <a:pos x="3" y="52"/>
                </a:cxn>
                <a:cxn ang="0">
                  <a:pos x="0" y="50"/>
                </a:cxn>
                <a:cxn ang="0">
                  <a:pos x="0" y="50"/>
                </a:cxn>
                <a:cxn ang="0">
                  <a:pos x="0" y="45"/>
                </a:cxn>
                <a:cxn ang="0">
                  <a:pos x="3" y="39"/>
                </a:cxn>
                <a:cxn ang="0">
                  <a:pos x="6" y="37"/>
                </a:cxn>
                <a:cxn ang="0">
                  <a:pos x="11" y="34"/>
                </a:cxn>
                <a:cxn ang="0">
                  <a:pos x="201" y="0"/>
                </a:cxn>
                <a:cxn ang="0">
                  <a:pos x="201" y="0"/>
                </a:cxn>
                <a:cxn ang="0">
                  <a:pos x="206" y="0"/>
                </a:cxn>
                <a:cxn ang="0">
                  <a:pos x="208" y="0"/>
                </a:cxn>
                <a:cxn ang="0">
                  <a:pos x="214" y="6"/>
                </a:cxn>
                <a:cxn ang="0">
                  <a:pos x="214" y="8"/>
                </a:cxn>
                <a:cxn ang="0">
                  <a:pos x="214" y="8"/>
                </a:cxn>
                <a:cxn ang="0">
                  <a:pos x="214" y="13"/>
                </a:cxn>
                <a:cxn ang="0">
                  <a:pos x="214" y="19"/>
                </a:cxn>
                <a:cxn ang="0">
                  <a:pos x="208" y="21"/>
                </a:cxn>
                <a:cxn ang="0">
                  <a:pos x="206" y="24"/>
                </a:cxn>
                <a:cxn ang="0">
                  <a:pos x="16" y="58"/>
                </a:cxn>
              </a:cxnLst>
              <a:rect l="0" t="0" r="r" b="b"/>
              <a:pathLst>
                <a:path w="214" h="58">
                  <a:moveTo>
                    <a:pt x="16" y="58"/>
                  </a:moveTo>
                  <a:lnTo>
                    <a:pt x="16" y="58"/>
                  </a:lnTo>
                  <a:lnTo>
                    <a:pt x="11" y="58"/>
                  </a:lnTo>
                  <a:lnTo>
                    <a:pt x="6" y="58"/>
                  </a:lnTo>
                  <a:lnTo>
                    <a:pt x="3" y="52"/>
                  </a:lnTo>
                  <a:lnTo>
                    <a:pt x="0" y="50"/>
                  </a:lnTo>
                  <a:lnTo>
                    <a:pt x="0" y="50"/>
                  </a:lnTo>
                  <a:lnTo>
                    <a:pt x="0" y="45"/>
                  </a:lnTo>
                  <a:lnTo>
                    <a:pt x="3" y="39"/>
                  </a:lnTo>
                  <a:lnTo>
                    <a:pt x="6" y="37"/>
                  </a:lnTo>
                  <a:lnTo>
                    <a:pt x="11" y="34"/>
                  </a:lnTo>
                  <a:lnTo>
                    <a:pt x="201" y="0"/>
                  </a:lnTo>
                  <a:lnTo>
                    <a:pt x="201" y="0"/>
                  </a:lnTo>
                  <a:lnTo>
                    <a:pt x="206" y="0"/>
                  </a:lnTo>
                  <a:lnTo>
                    <a:pt x="208" y="0"/>
                  </a:lnTo>
                  <a:lnTo>
                    <a:pt x="214" y="6"/>
                  </a:lnTo>
                  <a:lnTo>
                    <a:pt x="214" y="8"/>
                  </a:lnTo>
                  <a:lnTo>
                    <a:pt x="214" y="8"/>
                  </a:lnTo>
                  <a:lnTo>
                    <a:pt x="214" y="13"/>
                  </a:lnTo>
                  <a:lnTo>
                    <a:pt x="214" y="19"/>
                  </a:lnTo>
                  <a:lnTo>
                    <a:pt x="208" y="21"/>
                  </a:lnTo>
                  <a:lnTo>
                    <a:pt x="206" y="24"/>
                  </a:lnTo>
                  <a:lnTo>
                    <a:pt x="16" y="58"/>
                  </a:lnTo>
                  <a:close/>
                </a:path>
              </a:pathLst>
            </a:custGeom>
            <a:solidFill>
              <a:srgbClr val="FFFFFF"/>
            </a:solidFill>
            <a:ln w="7938">
              <a:solidFill>
                <a:srgbClr val="000000"/>
              </a:solidFill>
              <a:prstDash val="solid"/>
              <a:round/>
              <a:headEnd/>
              <a:tailEnd/>
            </a:ln>
          </p:spPr>
          <p:txBody>
            <a:bodyPr/>
            <a:lstStyle/>
            <a:p>
              <a:endParaRPr lang="zh-TW" altLang="en-US"/>
            </a:p>
          </p:txBody>
        </p:sp>
        <p:sp>
          <p:nvSpPr>
            <p:cNvPr id="13321" name="Freeform 9"/>
            <p:cNvSpPr>
              <a:spLocks/>
            </p:cNvSpPr>
            <p:nvPr/>
          </p:nvSpPr>
          <p:spPr bwMode="auto">
            <a:xfrm>
              <a:off x="4597400" y="2166938"/>
              <a:ext cx="339725" cy="90487"/>
            </a:xfrm>
            <a:custGeom>
              <a:avLst/>
              <a:gdLst/>
              <a:ahLst/>
              <a:cxnLst>
                <a:cxn ang="0">
                  <a:pos x="16" y="57"/>
                </a:cxn>
                <a:cxn ang="0">
                  <a:pos x="16" y="57"/>
                </a:cxn>
                <a:cxn ang="0">
                  <a:pos x="11" y="57"/>
                </a:cxn>
                <a:cxn ang="0">
                  <a:pos x="6" y="57"/>
                </a:cxn>
                <a:cxn ang="0">
                  <a:pos x="3" y="52"/>
                </a:cxn>
                <a:cxn ang="0">
                  <a:pos x="0" y="50"/>
                </a:cxn>
                <a:cxn ang="0">
                  <a:pos x="0" y="50"/>
                </a:cxn>
                <a:cxn ang="0">
                  <a:pos x="0" y="44"/>
                </a:cxn>
                <a:cxn ang="0">
                  <a:pos x="3" y="39"/>
                </a:cxn>
                <a:cxn ang="0">
                  <a:pos x="6" y="37"/>
                </a:cxn>
                <a:cxn ang="0">
                  <a:pos x="11" y="34"/>
                </a:cxn>
                <a:cxn ang="0">
                  <a:pos x="201" y="0"/>
                </a:cxn>
                <a:cxn ang="0">
                  <a:pos x="201" y="0"/>
                </a:cxn>
                <a:cxn ang="0">
                  <a:pos x="206" y="0"/>
                </a:cxn>
                <a:cxn ang="0">
                  <a:pos x="208" y="0"/>
                </a:cxn>
                <a:cxn ang="0">
                  <a:pos x="214" y="5"/>
                </a:cxn>
                <a:cxn ang="0">
                  <a:pos x="214" y="8"/>
                </a:cxn>
                <a:cxn ang="0">
                  <a:pos x="214" y="8"/>
                </a:cxn>
                <a:cxn ang="0">
                  <a:pos x="214" y="13"/>
                </a:cxn>
                <a:cxn ang="0">
                  <a:pos x="214" y="18"/>
                </a:cxn>
                <a:cxn ang="0">
                  <a:pos x="208" y="21"/>
                </a:cxn>
                <a:cxn ang="0">
                  <a:pos x="206" y="24"/>
                </a:cxn>
                <a:cxn ang="0">
                  <a:pos x="16" y="57"/>
                </a:cxn>
              </a:cxnLst>
              <a:rect l="0" t="0" r="r" b="b"/>
              <a:pathLst>
                <a:path w="214" h="57">
                  <a:moveTo>
                    <a:pt x="16" y="57"/>
                  </a:moveTo>
                  <a:lnTo>
                    <a:pt x="16" y="57"/>
                  </a:lnTo>
                  <a:lnTo>
                    <a:pt x="11" y="57"/>
                  </a:lnTo>
                  <a:lnTo>
                    <a:pt x="6" y="57"/>
                  </a:lnTo>
                  <a:lnTo>
                    <a:pt x="3" y="52"/>
                  </a:lnTo>
                  <a:lnTo>
                    <a:pt x="0" y="50"/>
                  </a:lnTo>
                  <a:lnTo>
                    <a:pt x="0" y="50"/>
                  </a:lnTo>
                  <a:lnTo>
                    <a:pt x="0" y="44"/>
                  </a:lnTo>
                  <a:lnTo>
                    <a:pt x="3" y="39"/>
                  </a:lnTo>
                  <a:lnTo>
                    <a:pt x="6" y="37"/>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4"/>
                  </a:lnTo>
                  <a:lnTo>
                    <a:pt x="16" y="57"/>
                  </a:lnTo>
                  <a:close/>
                </a:path>
              </a:pathLst>
            </a:custGeom>
            <a:solidFill>
              <a:srgbClr val="FFFFFF"/>
            </a:solidFill>
            <a:ln w="7938">
              <a:solidFill>
                <a:srgbClr val="000000"/>
              </a:solidFill>
              <a:prstDash val="solid"/>
              <a:round/>
              <a:headEnd/>
              <a:tailEnd/>
            </a:ln>
          </p:spPr>
          <p:txBody>
            <a:bodyPr/>
            <a:lstStyle/>
            <a:p>
              <a:endParaRPr lang="zh-TW" altLang="en-US"/>
            </a:p>
          </p:txBody>
        </p:sp>
        <p:sp>
          <p:nvSpPr>
            <p:cNvPr id="13322" name="Freeform 10"/>
            <p:cNvSpPr>
              <a:spLocks/>
            </p:cNvSpPr>
            <p:nvPr/>
          </p:nvSpPr>
          <p:spPr bwMode="auto">
            <a:xfrm>
              <a:off x="4597400" y="2262188"/>
              <a:ext cx="339725" cy="90487"/>
            </a:xfrm>
            <a:custGeom>
              <a:avLst/>
              <a:gdLst/>
              <a:ahLst/>
              <a:cxnLst>
                <a:cxn ang="0">
                  <a:pos x="16" y="57"/>
                </a:cxn>
                <a:cxn ang="0">
                  <a:pos x="16" y="57"/>
                </a:cxn>
                <a:cxn ang="0">
                  <a:pos x="11" y="57"/>
                </a:cxn>
                <a:cxn ang="0">
                  <a:pos x="6" y="57"/>
                </a:cxn>
                <a:cxn ang="0">
                  <a:pos x="3" y="52"/>
                </a:cxn>
                <a:cxn ang="0">
                  <a:pos x="0" y="49"/>
                </a:cxn>
                <a:cxn ang="0">
                  <a:pos x="0" y="49"/>
                </a:cxn>
                <a:cxn ang="0">
                  <a:pos x="0" y="44"/>
                </a:cxn>
                <a:cxn ang="0">
                  <a:pos x="3" y="39"/>
                </a:cxn>
                <a:cxn ang="0">
                  <a:pos x="6" y="36"/>
                </a:cxn>
                <a:cxn ang="0">
                  <a:pos x="11" y="34"/>
                </a:cxn>
                <a:cxn ang="0">
                  <a:pos x="201" y="0"/>
                </a:cxn>
                <a:cxn ang="0">
                  <a:pos x="201" y="0"/>
                </a:cxn>
                <a:cxn ang="0">
                  <a:pos x="206" y="0"/>
                </a:cxn>
                <a:cxn ang="0">
                  <a:pos x="208" y="0"/>
                </a:cxn>
                <a:cxn ang="0">
                  <a:pos x="214" y="5"/>
                </a:cxn>
                <a:cxn ang="0">
                  <a:pos x="214" y="8"/>
                </a:cxn>
                <a:cxn ang="0">
                  <a:pos x="214" y="8"/>
                </a:cxn>
                <a:cxn ang="0">
                  <a:pos x="214" y="13"/>
                </a:cxn>
                <a:cxn ang="0">
                  <a:pos x="214" y="18"/>
                </a:cxn>
                <a:cxn ang="0">
                  <a:pos x="208" y="21"/>
                </a:cxn>
                <a:cxn ang="0">
                  <a:pos x="206" y="23"/>
                </a:cxn>
                <a:cxn ang="0">
                  <a:pos x="16" y="57"/>
                </a:cxn>
              </a:cxnLst>
              <a:rect l="0" t="0" r="r" b="b"/>
              <a:pathLst>
                <a:path w="214" h="57">
                  <a:moveTo>
                    <a:pt x="16" y="57"/>
                  </a:moveTo>
                  <a:lnTo>
                    <a:pt x="16" y="57"/>
                  </a:lnTo>
                  <a:lnTo>
                    <a:pt x="11" y="57"/>
                  </a:lnTo>
                  <a:lnTo>
                    <a:pt x="6" y="57"/>
                  </a:lnTo>
                  <a:lnTo>
                    <a:pt x="3" y="52"/>
                  </a:lnTo>
                  <a:lnTo>
                    <a:pt x="0" y="49"/>
                  </a:lnTo>
                  <a:lnTo>
                    <a:pt x="0" y="49"/>
                  </a:lnTo>
                  <a:lnTo>
                    <a:pt x="0" y="44"/>
                  </a:lnTo>
                  <a:lnTo>
                    <a:pt x="3" y="39"/>
                  </a:lnTo>
                  <a:lnTo>
                    <a:pt x="6" y="36"/>
                  </a:lnTo>
                  <a:lnTo>
                    <a:pt x="11" y="34"/>
                  </a:lnTo>
                  <a:lnTo>
                    <a:pt x="201" y="0"/>
                  </a:lnTo>
                  <a:lnTo>
                    <a:pt x="201" y="0"/>
                  </a:lnTo>
                  <a:lnTo>
                    <a:pt x="206" y="0"/>
                  </a:lnTo>
                  <a:lnTo>
                    <a:pt x="208" y="0"/>
                  </a:lnTo>
                  <a:lnTo>
                    <a:pt x="214" y="5"/>
                  </a:lnTo>
                  <a:lnTo>
                    <a:pt x="214" y="8"/>
                  </a:lnTo>
                  <a:lnTo>
                    <a:pt x="214" y="8"/>
                  </a:lnTo>
                  <a:lnTo>
                    <a:pt x="214" y="13"/>
                  </a:lnTo>
                  <a:lnTo>
                    <a:pt x="214" y="18"/>
                  </a:lnTo>
                  <a:lnTo>
                    <a:pt x="208" y="21"/>
                  </a:lnTo>
                  <a:lnTo>
                    <a:pt x="206" y="23"/>
                  </a:lnTo>
                  <a:lnTo>
                    <a:pt x="16" y="57"/>
                  </a:lnTo>
                  <a:close/>
                </a:path>
              </a:pathLst>
            </a:custGeom>
            <a:solidFill>
              <a:srgbClr val="FFFFFF"/>
            </a:solidFill>
            <a:ln w="7938">
              <a:solidFill>
                <a:srgbClr val="000000"/>
              </a:solidFill>
              <a:prstDash val="solid"/>
              <a:round/>
              <a:headEnd/>
              <a:tailEnd/>
            </a:ln>
          </p:spPr>
          <p:txBody>
            <a:bodyPr/>
            <a:lstStyle/>
            <a:p>
              <a:endParaRPr lang="zh-TW" altLang="en-US"/>
            </a:p>
          </p:txBody>
        </p:sp>
        <p:sp>
          <p:nvSpPr>
            <p:cNvPr id="13323" name="Rectangle 11"/>
            <p:cNvSpPr>
              <a:spLocks noChangeArrowheads="1"/>
            </p:cNvSpPr>
            <p:nvPr/>
          </p:nvSpPr>
          <p:spPr bwMode="auto">
            <a:xfrm>
              <a:off x="4395788" y="1857375"/>
              <a:ext cx="727075" cy="82550"/>
            </a:xfrm>
            <a:prstGeom prst="rect">
              <a:avLst/>
            </a:prstGeom>
            <a:solidFill>
              <a:srgbClr val="FFFFFF"/>
            </a:solidFill>
            <a:ln w="7938">
              <a:solidFill>
                <a:srgbClr val="000000"/>
              </a:solidFill>
              <a:miter lim="800000"/>
              <a:headEnd/>
              <a:tailEnd/>
            </a:ln>
          </p:spPr>
          <p:txBody>
            <a:bodyPr/>
            <a:lstStyle/>
            <a:p>
              <a:endParaRPr lang="zh-TW" altLang="en-US"/>
            </a:p>
          </p:txBody>
        </p:sp>
        <p:sp>
          <p:nvSpPr>
            <p:cNvPr id="13324" name="Rectangle 12"/>
            <p:cNvSpPr>
              <a:spLocks noChangeArrowheads="1"/>
            </p:cNvSpPr>
            <p:nvPr/>
          </p:nvSpPr>
          <p:spPr bwMode="auto">
            <a:xfrm>
              <a:off x="4697413" y="1939925"/>
              <a:ext cx="144462" cy="627063"/>
            </a:xfrm>
            <a:prstGeom prst="rect">
              <a:avLst/>
            </a:prstGeom>
            <a:solidFill>
              <a:srgbClr val="FFFFFF"/>
            </a:solidFill>
            <a:ln w="7938">
              <a:solidFill>
                <a:srgbClr val="000000"/>
              </a:solidFill>
              <a:miter lim="800000"/>
              <a:headEnd/>
              <a:tailEnd/>
            </a:ln>
          </p:spPr>
          <p:txBody>
            <a:bodyPr/>
            <a:lstStyle/>
            <a:p>
              <a:endParaRPr lang="zh-TW" altLang="en-US"/>
            </a:p>
          </p:txBody>
        </p:sp>
        <p:sp>
          <p:nvSpPr>
            <p:cNvPr id="13325" name="Freeform 13"/>
            <p:cNvSpPr>
              <a:spLocks/>
            </p:cNvSpPr>
            <p:nvPr/>
          </p:nvSpPr>
          <p:spPr bwMode="auto">
            <a:xfrm>
              <a:off x="3938588" y="1547813"/>
              <a:ext cx="758825" cy="1250950"/>
            </a:xfrm>
            <a:custGeom>
              <a:avLst/>
              <a:gdLst/>
              <a:ahLst/>
              <a:cxnLst>
                <a:cxn ang="0">
                  <a:pos x="0" y="0"/>
                </a:cxn>
                <a:cxn ang="0">
                  <a:pos x="0" y="788"/>
                </a:cxn>
                <a:cxn ang="0">
                  <a:pos x="478" y="788"/>
                </a:cxn>
                <a:cxn ang="0">
                  <a:pos x="478" y="466"/>
                </a:cxn>
                <a:cxn ang="0">
                  <a:pos x="218" y="466"/>
                </a:cxn>
                <a:cxn ang="0">
                  <a:pos x="218" y="0"/>
                </a:cxn>
                <a:cxn ang="0">
                  <a:pos x="0" y="0"/>
                </a:cxn>
              </a:cxnLst>
              <a:rect l="0" t="0" r="r" b="b"/>
              <a:pathLst>
                <a:path w="478" h="788">
                  <a:moveTo>
                    <a:pt x="0" y="0"/>
                  </a:moveTo>
                  <a:lnTo>
                    <a:pt x="0" y="788"/>
                  </a:lnTo>
                  <a:lnTo>
                    <a:pt x="478" y="788"/>
                  </a:lnTo>
                  <a:lnTo>
                    <a:pt x="478" y="466"/>
                  </a:lnTo>
                  <a:lnTo>
                    <a:pt x="218" y="466"/>
                  </a:lnTo>
                  <a:lnTo>
                    <a:pt x="218" y="0"/>
                  </a:lnTo>
                  <a:lnTo>
                    <a:pt x="0" y="0"/>
                  </a:lnTo>
                  <a:close/>
                </a:path>
              </a:pathLst>
            </a:custGeom>
            <a:solidFill>
              <a:srgbClr val="D9D9D9"/>
            </a:solidFill>
            <a:ln w="7938">
              <a:solidFill>
                <a:srgbClr val="000000"/>
              </a:solidFill>
              <a:prstDash val="solid"/>
              <a:round/>
              <a:headEnd/>
              <a:tailEnd/>
            </a:ln>
          </p:spPr>
          <p:txBody>
            <a:bodyPr/>
            <a:lstStyle/>
            <a:p>
              <a:endParaRPr lang="zh-TW" altLang="en-US"/>
            </a:p>
          </p:txBody>
        </p:sp>
        <p:sp>
          <p:nvSpPr>
            <p:cNvPr id="13326" name="Line 14"/>
            <p:cNvSpPr>
              <a:spLocks noChangeShapeType="1"/>
            </p:cNvSpPr>
            <p:nvPr/>
          </p:nvSpPr>
          <p:spPr bwMode="auto">
            <a:xfrm>
              <a:off x="4217988" y="1573213"/>
              <a:ext cx="66675" cy="1587"/>
            </a:xfrm>
            <a:prstGeom prst="line">
              <a:avLst/>
            </a:prstGeom>
            <a:noFill/>
            <a:ln w="7938">
              <a:solidFill>
                <a:srgbClr val="000000"/>
              </a:solidFill>
              <a:round/>
              <a:headEnd/>
              <a:tailEnd/>
            </a:ln>
          </p:spPr>
          <p:txBody>
            <a:bodyPr/>
            <a:lstStyle/>
            <a:p>
              <a:endParaRPr lang="zh-TW" altLang="en-US"/>
            </a:p>
          </p:txBody>
        </p:sp>
        <p:sp>
          <p:nvSpPr>
            <p:cNvPr id="13327" name="Line 15"/>
            <p:cNvSpPr>
              <a:spLocks noChangeShapeType="1"/>
            </p:cNvSpPr>
            <p:nvPr/>
          </p:nvSpPr>
          <p:spPr bwMode="auto">
            <a:xfrm>
              <a:off x="4217988" y="1601788"/>
              <a:ext cx="66675" cy="1587"/>
            </a:xfrm>
            <a:prstGeom prst="line">
              <a:avLst/>
            </a:prstGeom>
            <a:noFill/>
            <a:ln w="7938">
              <a:solidFill>
                <a:srgbClr val="000000"/>
              </a:solidFill>
              <a:round/>
              <a:headEnd/>
              <a:tailEnd/>
            </a:ln>
          </p:spPr>
          <p:txBody>
            <a:bodyPr/>
            <a:lstStyle/>
            <a:p>
              <a:endParaRPr lang="zh-TW" altLang="en-US"/>
            </a:p>
          </p:txBody>
        </p:sp>
        <p:sp>
          <p:nvSpPr>
            <p:cNvPr id="13328" name="Line 16"/>
            <p:cNvSpPr>
              <a:spLocks noChangeShapeType="1"/>
            </p:cNvSpPr>
            <p:nvPr/>
          </p:nvSpPr>
          <p:spPr bwMode="auto">
            <a:xfrm>
              <a:off x="4217988" y="1630363"/>
              <a:ext cx="66675" cy="1587"/>
            </a:xfrm>
            <a:prstGeom prst="line">
              <a:avLst/>
            </a:prstGeom>
            <a:noFill/>
            <a:ln w="7938">
              <a:solidFill>
                <a:srgbClr val="000000"/>
              </a:solidFill>
              <a:round/>
              <a:headEnd/>
              <a:tailEnd/>
            </a:ln>
          </p:spPr>
          <p:txBody>
            <a:bodyPr/>
            <a:lstStyle/>
            <a:p>
              <a:endParaRPr lang="zh-TW" altLang="en-US"/>
            </a:p>
          </p:txBody>
        </p:sp>
        <p:sp>
          <p:nvSpPr>
            <p:cNvPr id="13329" name="Line 17"/>
            <p:cNvSpPr>
              <a:spLocks noChangeShapeType="1"/>
            </p:cNvSpPr>
            <p:nvPr/>
          </p:nvSpPr>
          <p:spPr bwMode="auto">
            <a:xfrm>
              <a:off x="4217988" y="1658938"/>
              <a:ext cx="66675" cy="1587"/>
            </a:xfrm>
            <a:prstGeom prst="line">
              <a:avLst/>
            </a:prstGeom>
            <a:noFill/>
            <a:ln w="7938">
              <a:solidFill>
                <a:srgbClr val="000000"/>
              </a:solidFill>
              <a:round/>
              <a:headEnd/>
              <a:tailEnd/>
            </a:ln>
          </p:spPr>
          <p:txBody>
            <a:bodyPr/>
            <a:lstStyle/>
            <a:p>
              <a:endParaRPr lang="zh-TW" altLang="en-US"/>
            </a:p>
          </p:txBody>
        </p:sp>
        <p:sp>
          <p:nvSpPr>
            <p:cNvPr id="13330" name="Line 18"/>
            <p:cNvSpPr>
              <a:spLocks noChangeShapeType="1"/>
            </p:cNvSpPr>
            <p:nvPr/>
          </p:nvSpPr>
          <p:spPr bwMode="auto">
            <a:xfrm>
              <a:off x="4217988" y="1689100"/>
              <a:ext cx="66675" cy="1588"/>
            </a:xfrm>
            <a:prstGeom prst="line">
              <a:avLst/>
            </a:prstGeom>
            <a:noFill/>
            <a:ln w="7938">
              <a:solidFill>
                <a:srgbClr val="000000"/>
              </a:solidFill>
              <a:round/>
              <a:headEnd/>
              <a:tailEnd/>
            </a:ln>
          </p:spPr>
          <p:txBody>
            <a:bodyPr/>
            <a:lstStyle/>
            <a:p>
              <a:endParaRPr lang="zh-TW" altLang="en-US"/>
            </a:p>
          </p:txBody>
        </p:sp>
        <p:sp>
          <p:nvSpPr>
            <p:cNvPr id="13331" name="Line 19"/>
            <p:cNvSpPr>
              <a:spLocks noChangeShapeType="1"/>
            </p:cNvSpPr>
            <p:nvPr/>
          </p:nvSpPr>
          <p:spPr bwMode="auto">
            <a:xfrm>
              <a:off x="4217988" y="1717675"/>
              <a:ext cx="66675" cy="1588"/>
            </a:xfrm>
            <a:prstGeom prst="line">
              <a:avLst/>
            </a:prstGeom>
            <a:noFill/>
            <a:ln w="7938">
              <a:solidFill>
                <a:srgbClr val="000000"/>
              </a:solidFill>
              <a:round/>
              <a:headEnd/>
              <a:tailEnd/>
            </a:ln>
          </p:spPr>
          <p:txBody>
            <a:bodyPr/>
            <a:lstStyle/>
            <a:p>
              <a:endParaRPr lang="zh-TW" altLang="en-US"/>
            </a:p>
          </p:txBody>
        </p:sp>
        <p:sp>
          <p:nvSpPr>
            <p:cNvPr id="13332" name="Line 20"/>
            <p:cNvSpPr>
              <a:spLocks noChangeShapeType="1"/>
            </p:cNvSpPr>
            <p:nvPr/>
          </p:nvSpPr>
          <p:spPr bwMode="auto">
            <a:xfrm>
              <a:off x="4217988" y="1746250"/>
              <a:ext cx="66675" cy="1588"/>
            </a:xfrm>
            <a:prstGeom prst="line">
              <a:avLst/>
            </a:prstGeom>
            <a:noFill/>
            <a:ln w="7938">
              <a:solidFill>
                <a:srgbClr val="000000"/>
              </a:solidFill>
              <a:round/>
              <a:headEnd/>
              <a:tailEnd/>
            </a:ln>
          </p:spPr>
          <p:txBody>
            <a:bodyPr/>
            <a:lstStyle/>
            <a:p>
              <a:endParaRPr lang="zh-TW" altLang="en-US"/>
            </a:p>
          </p:txBody>
        </p:sp>
        <p:sp>
          <p:nvSpPr>
            <p:cNvPr id="13333" name="Line 21"/>
            <p:cNvSpPr>
              <a:spLocks noChangeShapeType="1"/>
            </p:cNvSpPr>
            <p:nvPr/>
          </p:nvSpPr>
          <p:spPr bwMode="auto">
            <a:xfrm>
              <a:off x="4217988" y="1774825"/>
              <a:ext cx="66675" cy="1588"/>
            </a:xfrm>
            <a:prstGeom prst="line">
              <a:avLst/>
            </a:prstGeom>
            <a:noFill/>
            <a:ln w="7938">
              <a:solidFill>
                <a:srgbClr val="000000"/>
              </a:solidFill>
              <a:round/>
              <a:headEnd/>
              <a:tailEnd/>
            </a:ln>
          </p:spPr>
          <p:txBody>
            <a:bodyPr/>
            <a:lstStyle/>
            <a:p>
              <a:endParaRPr lang="zh-TW" altLang="en-US"/>
            </a:p>
          </p:txBody>
        </p:sp>
        <p:sp>
          <p:nvSpPr>
            <p:cNvPr id="13334" name="Line 22"/>
            <p:cNvSpPr>
              <a:spLocks noChangeShapeType="1"/>
            </p:cNvSpPr>
            <p:nvPr/>
          </p:nvSpPr>
          <p:spPr bwMode="auto">
            <a:xfrm>
              <a:off x="4217988" y="1803400"/>
              <a:ext cx="66675" cy="1588"/>
            </a:xfrm>
            <a:prstGeom prst="line">
              <a:avLst/>
            </a:prstGeom>
            <a:noFill/>
            <a:ln w="7938">
              <a:solidFill>
                <a:srgbClr val="000000"/>
              </a:solidFill>
              <a:round/>
              <a:headEnd/>
              <a:tailEnd/>
            </a:ln>
          </p:spPr>
          <p:txBody>
            <a:bodyPr/>
            <a:lstStyle/>
            <a:p>
              <a:endParaRPr lang="zh-TW" altLang="en-US"/>
            </a:p>
          </p:txBody>
        </p:sp>
        <p:sp>
          <p:nvSpPr>
            <p:cNvPr id="13335" name="Line 23"/>
            <p:cNvSpPr>
              <a:spLocks noChangeShapeType="1"/>
            </p:cNvSpPr>
            <p:nvPr/>
          </p:nvSpPr>
          <p:spPr bwMode="auto">
            <a:xfrm>
              <a:off x="4217988" y="1833563"/>
              <a:ext cx="66675" cy="1587"/>
            </a:xfrm>
            <a:prstGeom prst="line">
              <a:avLst/>
            </a:prstGeom>
            <a:noFill/>
            <a:ln w="7938">
              <a:solidFill>
                <a:srgbClr val="000000"/>
              </a:solidFill>
              <a:round/>
              <a:headEnd/>
              <a:tailEnd/>
            </a:ln>
          </p:spPr>
          <p:txBody>
            <a:bodyPr/>
            <a:lstStyle/>
            <a:p>
              <a:endParaRPr lang="zh-TW" altLang="en-US"/>
            </a:p>
          </p:txBody>
        </p:sp>
        <p:sp>
          <p:nvSpPr>
            <p:cNvPr id="13336" name="Line 24"/>
            <p:cNvSpPr>
              <a:spLocks noChangeShapeType="1"/>
            </p:cNvSpPr>
            <p:nvPr/>
          </p:nvSpPr>
          <p:spPr bwMode="auto">
            <a:xfrm>
              <a:off x="4217988" y="1857375"/>
              <a:ext cx="66675" cy="1588"/>
            </a:xfrm>
            <a:prstGeom prst="line">
              <a:avLst/>
            </a:prstGeom>
            <a:noFill/>
            <a:ln w="7938">
              <a:solidFill>
                <a:srgbClr val="000000"/>
              </a:solidFill>
              <a:round/>
              <a:headEnd/>
              <a:tailEnd/>
            </a:ln>
          </p:spPr>
          <p:txBody>
            <a:bodyPr/>
            <a:lstStyle/>
            <a:p>
              <a:endParaRPr lang="zh-TW" altLang="en-US"/>
            </a:p>
          </p:txBody>
        </p:sp>
        <p:sp>
          <p:nvSpPr>
            <p:cNvPr id="13337" name="Line 25"/>
            <p:cNvSpPr>
              <a:spLocks noChangeShapeType="1"/>
            </p:cNvSpPr>
            <p:nvPr/>
          </p:nvSpPr>
          <p:spPr bwMode="auto">
            <a:xfrm>
              <a:off x="4217988" y="1885950"/>
              <a:ext cx="66675" cy="1588"/>
            </a:xfrm>
            <a:prstGeom prst="line">
              <a:avLst/>
            </a:prstGeom>
            <a:noFill/>
            <a:ln w="7938">
              <a:solidFill>
                <a:srgbClr val="000000"/>
              </a:solidFill>
              <a:round/>
              <a:headEnd/>
              <a:tailEnd/>
            </a:ln>
          </p:spPr>
          <p:txBody>
            <a:bodyPr/>
            <a:lstStyle/>
            <a:p>
              <a:endParaRPr lang="zh-TW" altLang="en-US"/>
            </a:p>
          </p:txBody>
        </p:sp>
        <p:sp>
          <p:nvSpPr>
            <p:cNvPr id="13338" name="Line 26"/>
            <p:cNvSpPr>
              <a:spLocks noChangeShapeType="1"/>
            </p:cNvSpPr>
            <p:nvPr/>
          </p:nvSpPr>
          <p:spPr bwMode="auto">
            <a:xfrm>
              <a:off x="4217988" y="1916113"/>
              <a:ext cx="66675" cy="1587"/>
            </a:xfrm>
            <a:prstGeom prst="line">
              <a:avLst/>
            </a:prstGeom>
            <a:noFill/>
            <a:ln w="7938">
              <a:solidFill>
                <a:srgbClr val="000000"/>
              </a:solidFill>
              <a:round/>
              <a:headEnd/>
              <a:tailEnd/>
            </a:ln>
          </p:spPr>
          <p:txBody>
            <a:bodyPr/>
            <a:lstStyle/>
            <a:p>
              <a:endParaRPr lang="zh-TW" altLang="en-US"/>
            </a:p>
          </p:txBody>
        </p:sp>
        <p:sp>
          <p:nvSpPr>
            <p:cNvPr id="13339" name="Line 27"/>
            <p:cNvSpPr>
              <a:spLocks noChangeShapeType="1"/>
            </p:cNvSpPr>
            <p:nvPr/>
          </p:nvSpPr>
          <p:spPr bwMode="auto">
            <a:xfrm>
              <a:off x="4217988" y="1944688"/>
              <a:ext cx="66675" cy="1587"/>
            </a:xfrm>
            <a:prstGeom prst="line">
              <a:avLst/>
            </a:prstGeom>
            <a:noFill/>
            <a:ln w="7938">
              <a:solidFill>
                <a:srgbClr val="000000"/>
              </a:solidFill>
              <a:round/>
              <a:headEnd/>
              <a:tailEnd/>
            </a:ln>
          </p:spPr>
          <p:txBody>
            <a:bodyPr/>
            <a:lstStyle/>
            <a:p>
              <a:endParaRPr lang="zh-TW" altLang="en-US"/>
            </a:p>
          </p:txBody>
        </p:sp>
        <p:sp>
          <p:nvSpPr>
            <p:cNvPr id="13340" name="Line 28"/>
            <p:cNvSpPr>
              <a:spLocks noChangeShapeType="1"/>
            </p:cNvSpPr>
            <p:nvPr/>
          </p:nvSpPr>
          <p:spPr bwMode="auto">
            <a:xfrm>
              <a:off x="4217988" y="1973263"/>
              <a:ext cx="66675" cy="1587"/>
            </a:xfrm>
            <a:prstGeom prst="line">
              <a:avLst/>
            </a:prstGeom>
            <a:noFill/>
            <a:ln w="7938">
              <a:solidFill>
                <a:srgbClr val="000000"/>
              </a:solidFill>
              <a:round/>
              <a:headEnd/>
              <a:tailEnd/>
            </a:ln>
          </p:spPr>
          <p:txBody>
            <a:bodyPr/>
            <a:lstStyle/>
            <a:p>
              <a:endParaRPr lang="zh-TW" altLang="en-US"/>
            </a:p>
          </p:txBody>
        </p:sp>
        <p:sp>
          <p:nvSpPr>
            <p:cNvPr id="13341" name="Line 29"/>
            <p:cNvSpPr>
              <a:spLocks noChangeShapeType="1"/>
            </p:cNvSpPr>
            <p:nvPr/>
          </p:nvSpPr>
          <p:spPr bwMode="auto">
            <a:xfrm>
              <a:off x="4217988" y="2001838"/>
              <a:ext cx="66675" cy="1587"/>
            </a:xfrm>
            <a:prstGeom prst="line">
              <a:avLst/>
            </a:prstGeom>
            <a:noFill/>
            <a:ln w="7938">
              <a:solidFill>
                <a:srgbClr val="000000"/>
              </a:solidFill>
              <a:round/>
              <a:headEnd/>
              <a:tailEnd/>
            </a:ln>
          </p:spPr>
          <p:txBody>
            <a:bodyPr/>
            <a:lstStyle/>
            <a:p>
              <a:endParaRPr lang="zh-TW" altLang="en-US"/>
            </a:p>
          </p:txBody>
        </p:sp>
        <p:sp>
          <p:nvSpPr>
            <p:cNvPr id="13342" name="Line 30"/>
            <p:cNvSpPr>
              <a:spLocks noChangeShapeType="1"/>
            </p:cNvSpPr>
            <p:nvPr/>
          </p:nvSpPr>
          <p:spPr bwMode="auto">
            <a:xfrm>
              <a:off x="4217988" y="2030413"/>
              <a:ext cx="66675" cy="1587"/>
            </a:xfrm>
            <a:prstGeom prst="line">
              <a:avLst/>
            </a:prstGeom>
            <a:noFill/>
            <a:ln w="7938">
              <a:solidFill>
                <a:srgbClr val="000000"/>
              </a:solidFill>
              <a:round/>
              <a:headEnd/>
              <a:tailEnd/>
            </a:ln>
          </p:spPr>
          <p:txBody>
            <a:bodyPr/>
            <a:lstStyle/>
            <a:p>
              <a:endParaRPr lang="zh-TW" altLang="en-US"/>
            </a:p>
          </p:txBody>
        </p:sp>
        <p:sp>
          <p:nvSpPr>
            <p:cNvPr id="13343" name="Line 31"/>
            <p:cNvSpPr>
              <a:spLocks noChangeShapeType="1"/>
            </p:cNvSpPr>
            <p:nvPr/>
          </p:nvSpPr>
          <p:spPr bwMode="auto">
            <a:xfrm>
              <a:off x="4217988" y="2060575"/>
              <a:ext cx="66675" cy="1588"/>
            </a:xfrm>
            <a:prstGeom prst="line">
              <a:avLst/>
            </a:prstGeom>
            <a:noFill/>
            <a:ln w="7938">
              <a:solidFill>
                <a:srgbClr val="000000"/>
              </a:solidFill>
              <a:round/>
              <a:headEnd/>
              <a:tailEnd/>
            </a:ln>
          </p:spPr>
          <p:txBody>
            <a:bodyPr/>
            <a:lstStyle/>
            <a:p>
              <a:endParaRPr lang="zh-TW" altLang="en-US"/>
            </a:p>
          </p:txBody>
        </p:sp>
        <p:sp>
          <p:nvSpPr>
            <p:cNvPr id="13344" name="Line 32"/>
            <p:cNvSpPr>
              <a:spLocks noChangeShapeType="1"/>
            </p:cNvSpPr>
            <p:nvPr/>
          </p:nvSpPr>
          <p:spPr bwMode="auto">
            <a:xfrm>
              <a:off x="4217988" y="2089150"/>
              <a:ext cx="66675" cy="1588"/>
            </a:xfrm>
            <a:prstGeom prst="line">
              <a:avLst/>
            </a:prstGeom>
            <a:noFill/>
            <a:ln w="7938">
              <a:solidFill>
                <a:srgbClr val="000000"/>
              </a:solidFill>
              <a:round/>
              <a:headEnd/>
              <a:tailEnd/>
            </a:ln>
          </p:spPr>
          <p:txBody>
            <a:bodyPr/>
            <a:lstStyle/>
            <a:p>
              <a:endParaRPr lang="zh-TW" altLang="en-US"/>
            </a:p>
          </p:txBody>
        </p:sp>
        <p:sp>
          <p:nvSpPr>
            <p:cNvPr id="13345" name="Line 33"/>
            <p:cNvSpPr>
              <a:spLocks noChangeShapeType="1"/>
            </p:cNvSpPr>
            <p:nvPr/>
          </p:nvSpPr>
          <p:spPr bwMode="auto">
            <a:xfrm>
              <a:off x="4217988" y="2117725"/>
              <a:ext cx="66675" cy="1588"/>
            </a:xfrm>
            <a:prstGeom prst="line">
              <a:avLst/>
            </a:prstGeom>
            <a:noFill/>
            <a:ln w="7938">
              <a:solidFill>
                <a:srgbClr val="000000"/>
              </a:solidFill>
              <a:round/>
              <a:headEnd/>
              <a:tailEnd/>
            </a:ln>
          </p:spPr>
          <p:txBody>
            <a:bodyPr/>
            <a:lstStyle/>
            <a:p>
              <a:endParaRPr lang="zh-TW" altLang="en-US"/>
            </a:p>
          </p:txBody>
        </p:sp>
        <p:sp>
          <p:nvSpPr>
            <p:cNvPr id="13346" name="Line 34"/>
            <p:cNvSpPr>
              <a:spLocks noChangeShapeType="1"/>
            </p:cNvSpPr>
            <p:nvPr/>
          </p:nvSpPr>
          <p:spPr bwMode="auto">
            <a:xfrm>
              <a:off x="4217988" y="2143125"/>
              <a:ext cx="66675" cy="1588"/>
            </a:xfrm>
            <a:prstGeom prst="line">
              <a:avLst/>
            </a:prstGeom>
            <a:noFill/>
            <a:ln w="7938">
              <a:solidFill>
                <a:srgbClr val="000000"/>
              </a:solidFill>
              <a:round/>
              <a:headEnd/>
              <a:tailEnd/>
            </a:ln>
          </p:spPr>
          <p:txBody>
            <a:bodyPr/>
            <a:lstStyle/>
            <a:p>
              <a:endParaRPr lang="zh-TW" altLang="en-US"/>
            </a:p>
          </p:txBody>
        </p:sp>
        <p:sp>
          <p:nvSpPr>
            <p:cNvPr id="13347" name="Line 35"/>
            <p:cNvSpPr>
              <a:spLocks noChangeShapeType="1"/>
            </p:cNvSpPr>
            <p:nvPr/>
          </p:nvSpPr>
          <p:spPr bwMode="auto">
            <a:xfrm>
              <a:off x="4217988" y="2171700"/>
              <a:ext cx="66675" cy="1588"/>
            </a:xfrm>
            <a:prstGeom prst="line">
              <a:avLst/>
            </a:prstGeom>
            <a:noFill/>
            <a:ln w="7938">
              <a:solidFill>
                <a:srgbClr val="000000"/>
              </a:solidFill>
              <a:round/>
              <a:headEnd/>
              <a:tailEnd/>
            </a:ln>
          </p:spPr>
          <p:txBody>
            <a:bodyPr/>
            <a:lstStyle/>
            <a:p>
              <a:endParaRPr lang="zh-TW" altLang="en-US"/>
            </a:p>
          </p:txBody>
        </p:sp>
        <p:sp>
          <p:nvSpPr>
            <p:cNvPr id="13348" name="Line 36"/>
            <p:cNvSpPr>
              <a:spLocks noChangeShapeType="1"/>
            </p:cNvSpPr>
            <p:nvPr/>
          </p:nvSpPr>
          <p:spPr bwMode="auto">
            <a:xfrm>
              <a:off x="4217988" y="2200275"/>
              <a:ext cx="66675" cy="1588"/>
            </a:xfrm>
            <a:prstGeom prst="line">
              <a:avLst/>
            </a:prstGeom>
            <a:noFill/>
            <a:ln w="7938">
              <a:solidFill>
                <a:srgbClr val="000000"/>
              </a:solidFill>
              <a:round/>
              <a:headEnd/>
              <a:tailEnd/>
            </a:ln>
          </p:spPr>
          <p:txBody>
            <a:bodyPr/>
            <a:lstStyle/>
            <a:p>
              <a:endParaRPr lang="zh-TW" altLang="en-US"/>
            </a:p>
          </p:txBody>
        </p:sp>
        <p:sp>
          <p:nvSpPr>
            <p:cNvPr id="13349" name="Line 37"/>
            <p:cNvSpPr>
              <a:spLocks noChangeShapeType="1"/>
            </p:cNvSpPr>
            <p:nvPr/>
          </p:nvSpPr>
          <p:spPr bwMode="auto">
            <a:xfrm>
              <a:off x="4217988" y="2228850"/>
              <a:ext cx="66675" cy="1588"/>
            </a:xfrm>
            <a:prstGeom prst="line">
              <a:avLst/>
            </a:prstGeom>
            <a:noFill/>
            <a:ln w="7938">
              <a:solidFill>
                <a:srgbClr val="000000"/>
              </a:solidFill>
              <a:round/>
              <a:headEnd/>
              <a:tailEnd/>
            </a:ln>
          </p:spPr>
          <p:txBody>
            <a:bodyPr/>
            <a:lstStyle/>
            <a:p>
              <a:endParaRPr lang="zh-TW" altLang="en-US"/>
            </a:p>
          </p:txBody>
        </p:sp>
        <p:sp>
          <p:nvSpPr>
            <p:cNvPr id="13350" name="Line 38"/>
            <p:cNvSpPr>
              <a:spLocks noChangeShapeType="1"/>
            </p:cNvSpPr>
            <p:nvPr/>
          </p:nvSpPr>
          <p:spPr bwMode="auto">
            <a:xfrm>
              <a:off x="4217988" y="2257425"/>
              <a:ext cx="66675" cy="1588"/>
            </a:xfrm>
            <a:prstGeom prst="line">
              <a:avLst/>
            </a:prstGeom>
            <a:noFill/>
            <a:ln w="7938">
              <a:solidFill>
                <a:srgbClr val="000000"/>
              </a:solidFill>
              <a:round/>
              <a:headEnd/>
              <a:tailEnd/>
            </a:ln>
          </p:spPr>
          <p:txBody>
            <a:bodyPr/>
            <a:lstStyle/>
            <a:p>
              <a:endParaRPr lang="zh-TW" altLang="en-US"/>
            </a:p>
          </p:txBody>
        </p:sp>
        <p:sp>
          <p:nvSpPr>
            <p:cNvPr id="13351" name="Line 39"/>
            <p:cNvSpPr>
              <a:spLocks noChangeShapeType="1"/>
            </p:cNvSpPr>
            <p:nvPr/>
          </p:nvSpPr>
          <p:spPr bwMode="auto">
            <a:xfrm>
              <a:off x="4217988" y="2287588"/>
              <a:ext cx="66675" cy="1587"/>
            </a:xfrm>
            <a:prstGeom prst="line">
              <a:avLst/>
            </a:prstGeom>
            <a:noFill/>
            <a:ln w="7938">
              <a:solidFill>
                <a:srgbClr val="000000"/>
              </a:solidFill>
              <a:round/>
              <a:headEnd/>
              <a:tailEnd/>
            </a:ln>
          </p:spPr>
          <p:txBody>
            <a:bodyPr/>
            <a:lstStyle/>
            <a:p>
              <a:endParaRPr lang="zh-TW" altLang="en-US"/>
            </a:p>
          </p:txBody>
        </p:sp>
        <p:sp>
          <p:nvSpPr>
            <p:cNvPr id="13443" name="Line 131"/>
            <p:cNvSpPr>
              <a:spLocks noChangeShapeType="1"/>
            </p:cNvSpPr>
            <p:nvPr/>
          </p:nvSpPr>
          <p:spPr bwMode="auto">
            <a:xfrm>
              <a:off x="4710113" y="2381250"/>
              <a:ext cx="1587" cy="46038"/>
            </a:xfrm>
            <a:prstGeom prst="line">
              <a:avLst/>
            </a:prstGeom>
            <a:noFill/>
            <a:ln w="4763">
              <a:solidFill>
                <a:srgbClr val="000000"/>
              </a:solidFill>
              <a:round/>
              <a:headEnd/>
              <a:tailEnd/>
            </a:ln>
          </p:spPr>
          <p:txBody>
            <a:bodyPr/>
            <a:lstStyle/>
            <a:p>
              <a:endParaRPr lang="zh-TW" altLang="en-US"/>
            </a:p>
          </p:txBody>
        </p:sp>
        <p:sp>
          <p:nvSpPr>
            <p:cNvPr id="13444" name="Line 132"/>
            <p:cNvSpPr>
              <a:spLocks noChangeShapeType="1"/>
            </p:cNvSpPr>
            <p:nvPr/>
          </p:nvSpPr>
          <p:spPr bwMode="auto">
            <a:xfrm>
              <a:off x="4721225" y="2344738"/>
              <a:ext cx="1588" cy="115887"/>
            </a:xfrm>
            <a:prstGeom prst="line">
              <a:avLst/>
            </a:prstGeom>
            <a:noFill/>
            <a:ln w="4763">
              <a:solidFill>
                <a:srgbClr val="000000"/>
              </a:solidFill>
              <a:round/>
              <a:headEnd/>
              <a:tailEnd/>
            </a:ln>
          </p:spPr>
          <p:txBody>
            <a:bodyPr/>
            <a:lstStyle/>
            <a:p>
              <a:endParaRPr lang="zh-TW" altLang="en-US"/>
            </a:p>
          </p:txBody>
        </p:sp>
        <p:sp>
          <p:nvSpPr>
            <p:cNvPr id="13445" name="Line 133"/>
            <p:cNvSpPr>
              <a:spLocks noChangeShapeType="1"/>
            </p:cNvSpPr>
            <p:nvPr/>
          </p:nvSpPr>
          <p:spPr bwMode="auto">
            <a:xfrm>
              <a:off x="4738688" y="2311400"/>
              <a:ext cx="1587" cy="182563"/>
            </a:xfrm>
            <a:prstGeom prst="line">
              <a:avLst/>
            </a:prstGeom>
            <a:noFill/>
            <a:ln w="4763">
              <a:solidFill>
                <a:srgbClr val="000000"/>
              </a:solidFill>
              <a:round/>
              <a:headEnd/>
              <a:tailEnd/>
            </a:ln>
          </p:spPr>
          <p:txBody>
            <a:bodyPr/>
            <a:lstStyle/>
            <a:p>
              <a:endParaRPr lang="zh-TW" altLang="en-US"/>
            </a:p>
          </p:txBody>
        </p:sp>
        <p:sp>
          <p:nvSpPr>
            <p:cNvPr id="13446" name="Line 134"/>
            <p:cNvSpPr>
              <a:spLocks noChangeShapeType="1"/>
            </p:cNvSpPr>
            <p:nvPr/>
          </p:nvSpPr>
          <p:spPr bwMode="auto">
            <a:xfrm>
              <a:off x="4754563" y="2278063"/>
              <a:ext cx="1587" cy="247650"/>
            </a:xfrm>
            <a:prstGeom prst="line">
              <a:avLst/>
            </a:prstGeom>
            <a:noFill/>
            <a:ln w="4763">
              <a:solidFill>
                <a:srgbClr val="000000"/>
              </a:solidFill>
              <a:round/>
              <a:headEnd/>
              <a:tailEnd/>
            </a:ln>
          </p:spPr>
          <p:txBody>
            <a:bodyPr/>
            <a:lstStyle/>
            <a:p>
              <a:endParaRPr lang="zh-TW" altLang="en-US"/>
            </a:p>
          </p:txBody>
        </p:sp>
        <p:sp>
          <p:nvSpPr>
            <p:cNvPr id="13447" name="Line 135"/>
            <p:cNvSpPr>
              <a:spLocks noChangeShapeType="1"/>
            </p:cNvSpPr>
            <p:nvPr/>
          </p:nvSpPr>
          <p:spPr bwMode="auto">
            <a:xfrm>
              <a:off x="4767263" y="2246313"/>
              <a:ext cx="1587" cy="312737"/>
            </a:xfrm>
            <a:prstGeom prst="line">
              <a:avLst/>
            </a:prstGeom>
            <a:noFill/>
            <a:ln w="4763">
              <a:solidFill>
                <a:srgbClr val="000000"/>
              </a:solidFill>
              <a:round/>
              <a:headEnd/>
              <a:tailEnd/>
            </a:ln>
          </p:spPr>
          <p:txBody>
            <a:bodyPr/>
            <a:lstStyle/>
            <a:p>
              <a:endParaRPr lang="zh-TW" altLang="en-US"/>
            </a:p>
          </p:txBody>
        </p:sp>
        <p:sp>
          <p:nvSpPr>
            <p:cNvPr id="13448" name="Line 136"/>
            <p:cNvSpPr>
              <a:spLocks noChangeShapeType="1"/>
            </p:cNvSpPr>
            <p:nvPr/>
          </p:nvSpPr>
          <p:spPr bwMode="auto">
            <a:xfrm>
              <a:off x="4783138" y="2278063"/>
              <a:ext cx="1587" cy="247650"/>
            </a:xfrm>
            <a:prstGeom prst="line">
              <a:avLst/>
            </a:prstGeom>
            <a:noFill/>
            <a:ln w="4763">
              <a:solidFill>
                <a:srgbClr val="000000"/>
              </a:solidFill>
              <a:round/>
              <a:headEnd/>
              <a:tailEnd/>
            </a:ln>
          </p:spPr>
          <p:txBody>
            <a:bodyPr/>
            <a:lstStyle/>
            <a:p>
              <a:endParaRPr lang="zh-TW" altLang="en-US"/>
            </a:p>
          </p:txBody>
        </p:sp>
        <p:sp>
          <p:nvSpPr>
            <p:cNvPr id="13449" name="Line 137"/>
            <p:cNvSpPr>
              <a:spLocks noChangeShapeType="1"/>
            </p:cNvSpPr>
            <p:nvPr/>
          </p:nvSpPr>
          <p:spPr bwMode="auto">
            <a:xfrm>
              <a:off x="4800600" y="2311400"/>
              <a:ext cx="1588" cy="182563"/>
            </a:xfrm>
            <a:prstGeom prst="line">
              <a:avLst/>
            </a:prstGeom>
            <a:noFill/>
            <a:ln w="4763">
              <a:solidFill>
                <a:srgbClr val="000000"/>
              </a:solidFill>
              <a:round/>
              <a:headEnd/>
              <a:tailEnd/>
            </a:ln>
          </p:spPr>
          <p:txBody>
            <a:bodyPr/>
            <a:lstStyle/>
            <a:p>
              <a:endParaRPr lang="zh-TW" altLang="en-US"/>
            </a:p>
          </p:txBody>
        </p:sp>
        <p:sp>
          <p:nvSpPr>
            <p:cNvPr id="13450" name="Line 138"/>
            <p:cNvSpPr>
              <a:spLocks noChangeShapeType="1"/>
            </p:cNvSpPr>
            <p:nvPr/>
          </p:nvSpPr>
          <p:spPr bwMode="auto">
            <a:xfrm>
              <a:off x="4813300" y="2344738"/>
              <a:ext cx="1588" cy="115887"/>
            </a:xfrm>
            <a:prstGeom prst="line">
              <a:avLst/>
            </a:prstGeom>
            <a:noFill/>
            <a:ln w="4763">
              <a:solidFill>
                <a:srgbClr val="000000"/>
              </a:solidFill>
              <a:round/>
              <a:headEnd/>
              <a:tailEnd/>
            </a:ln>
          </p:spPr>
          <p:txBody>
            <a:bodyPr/>
            <a:lstStyle/>
            <a:p>
              <a:endParaRPr lang="zh-TW" altLang="en-US"/>
            </a:p>
          </p:txBody>
        </p:sp>
        <p:sp>
          <p:nvSpPr>
            <p:cNvPr id="13451" name="Line 139"/>
            <p:cNvSpPr>
              <a:spLocks noChangeShapeType="1"/>
            </p:cNvSpPr>
            <p:nvPr/>
          </p:nvSpPr>
          <p:spPr bwMode="auto">
            <a:xfrm>
              <a:off x="4829175" y="2381250"/>
              <a:ext cx="1588" cy="46038"/>
            </a:xfrm>
            <a:prstGeom prst="line">
              <a:avLst/>
            </a:prstGeom>
            <a:noFill/>
            <a:ln w="4763">
              <a:solidFill>
                <a:srgbClr val="000000"/>
              </a:solidFill>
              <a:round/>
              <a:headEnd/>
              <a:tailEnd/>
            </a:ln>
          </p:spPr>
          <p:txBody>
            <a:bodyPr/>
            <a:lstStyle/>
            <a:p>
              <a:endParaRPr lang="zh-TW" altLang="en-US"/>
            </a:p>
          </p:txBody>
        </p:sp>
        <p:sp>
          <p:nvSpPr>
            <p:cNvPr id="13452" name="Line 140"/>
            <p:cNvSpPr>
              <a:spLocks noChangeShapeType="1"/>
            </p:cNvSpPr>
            <p:nvPr/>
          </p:nvSpPr>
          <p:spPr bwMode="auto">
            <a:xfrm>
              <a:off x="4622800" y="1952625"/>
              <a:ext cx="284163" cy="57150"/>
            </a:xfrm>
            <a:prstGeom prst="line">
              <a:avLst/>
            </a:prstGeom>
            <a:noFill/>
            <a:ln w="7938">
              <a:solidFill>
                <a:srgbClr val="000000"/>
              </a:solidFill>
              <a:round/>
              <a:headEnd/>
              <a:tailEnd/>
            </a:ln>
          </p:spPr>
          <p:txBody>
            <a:bodyPr/>
            <a:lstStyle/>
            <a:p>
              <a:endParaRPr lang="zh-TW" altLang="en-US"/>
            </a:p>
          </p:txBody>
        </p:sp>
        <p:sp>
          <p:nvSpPr>
            <p:cNvPr id="13453" name="Line 141"/>
            <p:cNvSpPr>
              <a:spLocks noChangeShapeType="1"/>
            </p:cNvSpPr>
            <p:nvPr/>
          </p:nvSpPr>
          <p:spPr bwMode="auto">
            <a:xfrm>
              <a:off x="4622800" y="2047875"/>
              <a:ext cx="284163" cy="57150"/>
            </a:xfrm>
            <a:prstGeom prst="line">
              <a:avLst/>
            </a:prstGeom>
            <a:noFill/>
            <a:ln w="7938">
              <a:solidFill>
                <a:srgbClr val="000000"/>
              </a:solidFill>
              <a:round/>
              <a:headEnd/>
              <a:tailEnd/>
            </a:ln>
          </p:spPr>
          <p:txBody>
            <a:bodyPr/>
            <a:lstStyle/>
            <a:p>
              <a:endParaRPr lang="zh-TW" altLang="en-US"/>
            </a:p>
          </p:txBody>
        </p:sp>
        <p:sp>
          <p:nvSpPr>
            <p:cNvPr id="13454" name="Line 142"/>
            <p:cNvSpPr>
              <a:spLocks noChangeShapeType="1"/>
            </p:cNvSpPr>
            <p:nvPr/>
          </p:nvSpPr>
          <p:spPr bwMode="auto">
            <a:xfrm>
              <a:off x="4622800" y="2143125"/>
              <a:ext cx="284163" cy="57150"/>
            </a:xfrm>
            <a:prstGeom prst="line">
              <a:avLst/>
            </a:prstGeom>
            <a:noFill/>
            <a:ln w="7938">
              <a:solidFill>
                <a:srgbClr val="000000"/>
              </a:solidFill>
              <a:round/>
              <a:headEnd/>
              <a:tailEnd/>
            </a:ln>
          </p:spPr>
          <p:txBody>
            <a:bodyPr/>
            <a:lstStyle/>
            <a:p>
              <a:endParaRPr lang="zh-TW" altLang="en-US"/>
            </a:p>
          </p:txBody>
        </p:sp>
        <p:sp>
          <p:nvSpPr>
            <p:cNvPr id="13455" name="Line 143"/>
            <p:cNvSpPr>
              <a:spLocks noChangeShapeType="1"/>
            </p:cNvSpPr>
            <p:nvPr/>
          </p:nvSpPr>
          <p:spPr bwMode="auto">
            <a:xfrm>
              <a:off x="4622800" y="2236788"/>
              <a:ext cx="284163" cy="58737"/>
            </a:xfrm>
            <a:prstGeom prst="line">
              <a:avLst/>
            </a:prstGeom>
            <a:noFill/>
            <a:ln w="7938">
              <a:solidFill>
                <a:srgbClr val="000000"/>
              </a:solidFill>
              <a:round/>
              <a:headEnd/>
              <a:tailEnd/>
            </a:ln>
          </p:spPr>
          <p:txBody>
            <a:bodyPr/>
            <a:lstStyle/>
            <a:p>
              <a:endParaRPr lang="zh-TW" altLang="en-US"/>
            </a:p>
          </p:txBody>
        </p:sp>
        <p:sp>
          <p:nvSpPr>
            <p:cNvPr id="13456" name="Rectangle 144"/>
            <p:cNvSpPr>
              <a:spLocks noChangeArrowheads="1"/>
            </p:cNvSpPr>
            <p:nvPr/>
          </p:nvSpPr>
          <p:spPr bwMode="auto">
            <a:xfrm>
              <a:off x="4841875" y="2287588"/>
              <a:ext cx="280988" cy="511175"/>
            </a:xfrm>
            <a:prstGeom prst="rect">
              <a:avLst/>
            </a:prstGeom>
            <a:solidFill>
              <a:srgbClr val="D9D9D9"/>
            </a:solidFill>
            <a:ln w="7938">
              <a:solidFill>
                <a:srgbClr val="000000"/>
              </a:solidFill>
              <a:miter lim="800000"/>
              <a:headEnd/>
              <a:tailEnd/>
            </a:ln>
          </p:spPr>
          <p:txBody>
            <a:bodyPr/>
            <a:lstStyle/>
            <a:p>
              <a:endParaRPr lang="zh-TW" altLang="en-US"/>
            </a:p>
          </p:txBody>
        </p:sp>
        <p:sp>
          <p:nvSpPr>
            <p:cNvPr id="13457" name="Line 145"/>
            <p:cNvSpPr>
              <a:spLocks noChangeShapeType="1"/>
            </p:cNvSpPr>
            <p:nvPr/>
          </p:nvSpPr>
          <p:spPr bwMode="auto">
            <a:xfrm>
              <a:off x="4349750" y="1898650"/>
              <a:ext cx="46038" cy="1588"/>
            </a:xfrm>
            <a:prstGeom prst="line">
              <a:avLst/>
            </a:prstGeom>
            <a:noFill/>
            <a:ln w="7938">
              <a:solidFill>
                <a:srgbClr val="000000"/>
              </a:solidFill>
              <a:round/>
              <a:headEnd/>
              <a:tailEnd/>
            </a:ln>
          </p:spPr>
          <p:txBody>
            <a:bodyPr/>
            <a:lstStyle/>
            <a:p>
              <a:endParaRPr lang="zh-TW" altLang="en-US"/>
            </a:p>
          </p:txBody>
        </p:sp>
        <p:sp>
          <p:nvSpPr>
            <p:cNvPr id="13458" name="Line 146"/>
            <p:cNvSpPr>
              <a:spLocks noChangeShapeType="1"/>
            </p:cNvSpPr>
            <p:nvPr/>
          </p:nvSpPr>
          <p:spPr bwMode="auto">
            <a:xfrm>
              <a:off x="4759325" y="1506538"/>
              <a:ext cx="1588" cy="288925"/>
            </a:xfrm>
            <a:prstGeom prst="line">
              <a:avLst/>
            </a:prstGeom>
            <a:noFill/>
            <a:ln w="7938">
              <a:solidFill>
                <a:srgbClr val="000000"/>
              </a:solidFill>
              <a:round/>
              <a:headEnd/>
              <a:tailEnd/>
            </a:ln>
          </p:spPr>
          <p:txBody>
            <a:bodyPr/>
            <a:lstStyle/>
            <a:p>
              <a:endParaRPr lang="zh-TW" altLang="en-US"/>
            </a:p>
          </p:txBody>
        </p:sp>
        <p:sp>
          <p:nvSpPr>
            <p:cNvPr id="13459" name="Rectangle 147"/>
            <p:cNvSpPr>
              <a:spLocks noChangeArrowheads="1"/>
            </p:cNvSpPr>
            <p:nvPr/>
          </p:nvSpPr>
          <p:spPr bwMode="auto">
            <a:xfrm>
              <a:off x="3810000" y="1225550"/>
              <a:ext cx="671513" cy="3048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Output</a:t>
              </a:r>
            </a:p>
            <a:p>
              <a:r>
                <a:rPr lang="en-US" altLang="zh-TW" sz="1000">
                  <a:solidFill>
                    <a:srgbClr val="000000"/>
                  </a:solidFill>
                  <a:ea typeface="新細明體" pitchFamily="18" charset="-120"/>
                </a:rPr>
                <a:t>displacement</a:t>
              </a:r>
            </a:p>
          </p:txBody>
        </p:sp>
        <p:sp>
          <p:nvSpPr>
            <p:cNvPr id="13467" name="Rectangle 155"/>
            <p:cNvSpPr>
              <a:spLocks noChangeArrowheads="1"/>
            </p:cNvSpPr>
            <p:nvPr/>
          </p:nvSpPr>
          <p:spPr bwMode="auto">
            <a:xfrm>
              <a:off x="3929063" y="2884488"/>
              <a:ext cx="142875"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(a)</a:t>
              </a:r>
              <a:endParaRPr lang="en-US" altLang="zh-TW" sz="1000">
                <a:ea typeface="新細明體" pitchFamily="18" charset="-120"/>
              </a:endParaRPr>
            </a:p>
          </p:txBody>
        </p:sp>
        <p:sp>
          <p:nvSpPr>
            <p:cNvPr id="13532" name="Rectangle 220"/>
            <p:cNvSpPr>
              <a:spLocks noChangeArrowheads="1"/>
            </p:cNvSpPr>
            <p:nvPr/>
          </p:nvSpPr>
          <p:spPr bwMode="auto">
            <a:xfrm>
              <a:off x="4610100" y="1225550"/>
              <a:ext cx="500063" cy="3048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Input</a:t>
              </a:r>
            </a:p>
            <a:p>
              <a:r>
                <a:rPr lang="en-US" altLang="zh-TW" sz="1000">
                  <a:solidFill>
                    <a:srgbClr val="000000"/>
                  </a:solidFill>
                  <a:ea typeface="新細明體" pitchFamily="18" charset="-120"/>
                </a:rPr>
                <a:t>Force </a:t>
              </a:r>
              <a:r>
                <a:rPr lang="en-US" altLang="zh-TW" sz="1000" i="1">
                  <a:solidFill>
                    <a:srgbClr val="000000"/>
                  </a:solidFill>
                  <a:ea typeface="新細明體" pitchFamily="18" charset="-120"/>
                </a:rPr>
                <a:t>x</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sp>
          <p:nvSpPr>
            <p:cNvPr id="13542" name="Rectangle 230"/>
            <p:cNvSpPr>
              <a:spLocks noChangeArrowheads="1"/>
            </p:cNvSpPr>
            <p:nvPr/>
          </p:nvSpPr>
          <p:spPr bwMode="auto">
            <a:xfrm>
              <a:off x="4310063" y="1477963"/>
              <a:ext cx="63500" cy="152400"/>
            </a:xfrm>
            <a:prstGeom prst="rect">
              <a:avLst/>
            </a:prstGeom>
            <a:noFill/>
            <a:ln w="9525">
              <a:noFill/>
              <a:miter lim="800000"/>
              <a:headEnd/>
              <a:tailEnd/>
            </a:ln>
          </p:spPr>
          <p:txBody>
            <a:bodyPr wrap="none" lIns="0" tIns="0" rIns="0" bIns="0">
              <a:spAutoFit/>
            </a:bodyPr>
            <a:lstStyle/>
            <a:p>
              <a:r>
                <a:rPr lang="en-US" altLang="zh-TW" sz="1000">
                  <a:solidFill>
                    <a:srgbClr val="000000"/>
                  </a:solidFill>
                  <a:ea typeface="新細明體" pitchFamily="18" charset="-120"/>
                </a:rPr>
                <a:t>0</a:t>
              </a:r>
              <a:endParaRPr lang="en-US" altLang="zh-TW" sz="1000">
                <a:ea typeface="新細明體" pitchFamily="18" charset="-120"/>
              </a:endParaRPr>
            </a:p>
          </p:txBody>
        </p:sp>
        <p:sp>
          <p:nvSpPr>
            <p:cNvPr id="13568" name="Freeform 256"/>
            <p:cNvSpPr>
              <a:spLocks/>
            </p:cNvSpPr>
            <p:nvPr/>
          </p:nvSpPr>
          <p:spPr bwMode="auto">
            <a:xfrm>
              <a:off x="4738688" y="1782763"/>
              <a:ext cx="41275" cy="74612"/>
            </a:xfrm>
            <a:custGeom>
              <a:avLst/>
              <a:gdLst/>
              <a:ahLst/>
              <a:cxnLst>
                <a:cxn ang="0">
                  <a:pos x="13" y="3"/>
                </a:cxn>
                <a:cxn ang="0">
                  <a:pos x="13" y="3"/>
                </a:cxn>
                <a:cxn ang="0">
                  <a:pos x="5" y="3"/>
                </a:cxn>
                <a:cxn ang="0">
                  <a:pos x="0" y="0"/>
                </a:cxn>
                <a:cxn ang="0">
                  <a:pos x="0" y="0"/>
                </a:cxn>
                <a:cxn ang="0">
                  <a:pos x="8" y="21"/>
                </a:cxn>
                <a:cxn ang="0">
                  <a:pos x="13" y="47"/>
                </a:cxn>
                <a:cxn ang="0">
                  <a:pos x="13" y="47"/>
                </a:cxn>
                <a:cxn ang="0">
                  <a:pos x="18" y="21"/>
                </a:cxn>
                <a:cxn ang="0">
                  <a:pos x="26" y="0"/>
                </a:cxn>
                <a:cxn ang="0">
                  <a:pos x="26" y="0"/>
                </a:cxn>
                <a:cxn ang="0">
                  <a:pos x="18" y="3"/>
                </a:cxn>
                <a:cxn ang="0">
                  <a:pos x="13" y="3"/>
                </a:cxn>
                <a:cxn ang="0">
                  <a:pos x="13" y="3"/>
                </a:cxn>
              </a:cxnLst>
              <a:rect l="0" t="0" r="r" b="b"/>
              <a:pathLst>
                <a:path w="26" h="47">
                  <a:moveTo>
                    <a:pt x="13" y="3"/>
                  </a:moveTo>
                  <a:lnTo>
                    <a:pt x="13" y="3"/>
                  </a:lnTo>
                  <a:lnTo>
                    <a:pt x="5" y="3"/>
                  </a:lnTo>
                  <a:lnTo>
                    <a:pt x="0" y="0"/>
                  </a:lnTo>
                  <a:lnTo>
                    <a:pt x="0" y="0"/>
                  </a:lnTo>
                  <a:lnTo>
                    <a:pt x="8" y="21"/>
                  </a:lnTo>
                  <a:lnTo>
                    <a:pt x="13" y="47"/>
                  </a:lnTo>
                  <a:lnTo>
                    <a:pt x="13" y="47"/>
                  </a:lnTo>
                  <a:lnTo>
                    <a:pt x="18" y="21"/>
                  </a:lnTo>
                  <a:lnTo>
                    <a:pt x="26" y="0"/>
                  </a:lnTo>
                  <a:lnTo>
                    <a:pt x="26" y="0"/>
                  </a:lnTo>
                  <a:lnTo>
                    <a:pt x="18" y="3"/>
                  </a:lnTo>
                  <a:lnTo>
                    <a:pt x="13" y="3"/>
                  </a:lnTo>
                  <a:lnTo>
                    <a:pt x="13" y="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69" name="Line 257"/>
            <p:cNvSpPr>
              <a:spLocks noChangeShapeType="1"/>
            </p:cNvSpPr>
            <p:nvPr/>
          </p:nvSpPr>
          <p:spPr bwMode="auto">
            <a:xfrm>
              <a:off x="4181475" y="1573213"/>
              <a:ext cx="1588" cy="280987"/>
            </a:xfrm>
            <a:prstGeom prst="line">
              <a:avLst/>
            </a:prstGeom>
            <a:noFill/>
            <a:ln w="7938">
              <a:solidFill>
                <a:srgbClr val="000000"/>
              </a:solidFill>
              <a:round/>
              <a:headEnd/>
              <a:tailEnd/>
            </a:ln>
          </p:spPr>
          <p:txBody>
            <a:bodyPr/>
            <a:lstStyle/>
            <a:p>
              <a:endParaRPr lang="zh-TW" altLang="en-US"/>
            </a:p>
          </p:txBody>
        </p:sp>
        <p:sp>
          <p:nvSpPr>
            <p:cNvPr id="13570" name="Freeform 258"/>
            <p:cNvSpPr>
              <a:spLocks/>
            </p:cNvSpPr>
            <p:nvPr/>
          </p:nvSpPr>
          <p:spPr bwMode="auto">
            <a:xfrm>
              <a:off x="4156075" y="1841500"/>
              <a:ext cx="46038" cy="74613"/>
            </a:xfrm>
            <a:custGeom>
              <a:avLst/>
              <a:gdLst/>
              <a:ahLst/>
              <a:cxnLst>
                <a:cxn ang="0">
                  <a:pos x="16" y="5"/>
                </a:cxn>
                <a:cxn ang="0">
                  <a:pos x="16" y="5"/>
                </a:cxn>
                <a:cxn ang="0">
                  <a:pos x="8" y="2"/>
                </a:cxn>
                <a:cxn ang="0">
                  <a:pos x="0" y="0"/>
                </a:cxn>
                <a:cxn ang="0">
                  <a:pos x="0" y="0"/>
                </a:cxn>
                <a:cxn ang="0">
                  <a:pos x="11" y="23"/>
                </a:cxn>
                <a:cxn ang="0">
                  <a:pos x="16" y="47"/>
                </a:cxn>
                <a:cxn ang="0">
                  <a:pos x="16" y="47"/>
                </a:cxn>
                <a:cxn ang="0">
                  <a:pos x="21" y="23"/>
                </a:cxn>
                <a:cxn ang="0">
                  <a:pos x="29" y="0"/>
                </a:cxn>
                <a:cxn ang="0">
                  <a:pos x="29" y="0"/>
                </a:cxn>
                <a:cxn ang="0">
                  <a:pos x="21" y="5"/>
                </a:cxn>
                <a:cxn ang="0">
                  <a:pos x="16" y="5"/>
                </a:cxn>
                <a:cxn ang="0">
                  <a:pos x="16" y="5"/>
                </a:cxn>
              </a:cxnLst>
              <a:rect l="0" t="0" r="r" b="b"/>
              <a:pathLst>
                <a:path w="29" h="47">
                  <a:moveTo>
                    <a:pt x="16" y="5"/>
                  </a:moveTo>
                  <a:lnTo>
                    <a:pt x="16" y="5"/>
                  </a:lnTo>
                  <a:lnTo>
                    <a:pt x="8" y="2"/>
                  </a:lnTo>
                  <a:lnTo>
                    <a:pt x="0" y="0"/>
                  </a:lnTo>
                  <a:lnTo>
                    <a:pt x="0" y="0"/>
                  </a:lnTo>
                  <a:lnTo>
                    <a:pt x="11" y="23"/>
                  </a:lnTo>
                  <a:lnTo>
                    <a:pt x="16" y="47"/>
                  </a:lnTo>
                  <a:lnTo>
                    <a:pt x="16" y="47"/>
                  </a:lnTo>
                  <a:lnTo>
                    <a:pt x="21" y="23"/>
                  </a:lnTo>
                  <a:lnTo>
                    <a:pt x="29" y="0"/>
                  </a:lnTo>
                  <a:lnTo>
                    <a:pt x="29" y="0"/>
                  </a:lnTo>
                  <a:lnTo>
                    <a:pt x="21" y="5"/>
                  </a:lnTo>
                  <a:lnTo>
                    <a:pt x="16" y="5"/>
                  </a:lnTo>
                  <a:lnTo>
                    <a:pt x="16" y="5"/>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71" name="Freeform 259"/>
            <p:cNvSpPr>
              <a:spLocks/>
            </p:cNvSpPr>
            <p:nvPr/>
          </p:nvSpPr>
          <p:spPr bwMode="auto">
            <a:xfrm>
              <a:off x="4289425" y="1878013"/>
              <a:ext cx="69850" cy="46037"/>
            </a:xfrm>
            <a:custGeom>
              <a:avLst/>
              <a:gdLst/>
              <a:ahLst/>
              <a:cxnLst>
                <a:cxn ang="0">
                  <a:pos x="41" y="13"/>
                </a:cxn>
                <a:cxn ang="0">
                  <a:pos x="41" y="13"/>
                </a:cxn>
                <a:cxn ang="0">
                  <a:pos x="41" y="21"/>
                </a:cxn>
                <a:cxn ang="0">
                  <a:pos x="44" y="29"/>
                </a:cxn>
                <a:cxn ang="0">
                  <a:pos x="44" y="29"/>
                </a:cxn>
                <a:cxn ang="0">
                  <a:pos x="23" y="18"/>
                </a:cxn>
                <a:cxn ang="0">
                  <a:pos x="0" y="13"/>
                </a:cxn>
                <a:cxn ang="0">
                  <a:pos x="0" y="13"/>
                </a:cxn>
                <a:cxn ang="0">
                  <a:pos x="23" y="8"/>
                </a:cxn>
                <a:cxn ang="0">
                  <a:pos x="44" y="0"/>
                </a:cxn>
                <a:cxn ang="0">
                  <a:pos x="44" y="0"/>
                </a:cxn>
                <a:cxn ang="0">
                  <a:pos x="41" y="8"/>
                </a:cxn>
                <a:cxn ang="0">
                  <a:pos x="41" y="13"/>
                </a:cxn>
                <a:cxn ang="0">
                  <a:pos x="41" y="13"/>
                </a:cxn>
              </a:cxnLst>
              <a:rect l="0" t="0" r="r" b="b"/>
              <a:pathLst>
                <a:path w="44" h="29">
                  <a:moveTo>
                    <a:pt x="41" y="13"/>
                  </a:moveTo>
                  <a:lnTo>
                    <a:pt x="41" y="13"/>
                  </a:lnTo>
                  <a:lnTo>
                    <a:pt x="41" y="21"/>
                  </a:lnTo>
                  <a:lnTo>
                    <a:pt x="44" y="29"/>
                  </a:lnTo>
                  <a:lnTo>
                    <a:pt x="44" y="29"/>
                  </a:lnTo>
                  <a:lnTo>
                    <a:pt x="23" y="18"/>
                  </a:lnTo>
                  <a:lnTo>
                    <a:pt x="0" y="13"/>
                  </a:lnTo>
                  <a:lnTo>
                    <a:pt x="0" y="13"/>
                  </a:lnTo>
                  <a:lnTo>
                    <a:pt x="23" y="8"/>
                  </a:lnTo>
                  <a:lnTo>
                    <a:pt x="44" y="0"/>
                  </a:lnTo>
                  <a:lnTo>
                    <a:pt x="44" y="0"/>
                  </a:lnTo>
                  <a:lnTo>
                    <a:pt x="41" y="8"/>
                  </a:lnTo>
                  <a:lnTo>
                    <a:pt x="41" y="13"/>
                  </a:lnTo>
                  <a:lnTo>
                    <a:pt x="41" y="13"/>
                  </a:lnTo>
                  <a:close/>
                </a:path>
              </a:pathLst>
            </a:custGeom>
            <a:solidFill>
              <a:srgbClr val="000000"/>
            </a:solidFill>
            <a:ln w="7938">
              <a:solidFill>
                <a:srgbClr val="000000"/>
              </a:solidFill>
              <a:prstDash val="solid"/>
              <a:round/>
              <a:headEnd/>
              <a:tailEnd/>
            </a:ln>
          </p:spPr>
          <p:txBody>
            <a:bodyPr/>
            <a:lstStyle/>
            <a:p>
              <a:endParaRPr lang="zh-TW" altLang="en-US"/>
            </a:p>
          </p:txBody>
        </p:sp>
        <p:sp>
          <p:nvSpPr>
            <p:cNvPr id="13598" name="Rectangle 286"/>
            <p:cNvSpPr>
              <a:spLocks noChangeArrowheads="1"/>
            </p:cNvSpPr>
            <p:nvPr/>
          </p:nvSpPr>
          <p:spPr bwMode="auto">
            <a:xfrm>
              <a:off x="3962400" y="1600200"/>
              <a:ext cx="177800" cy="152400"/>
            </a:xfrm>
            <a:prstGeom prst="rect">
              <a:avLst/>
            </a:prstGeom>
            <a:noFill/>
            <a:ln w="9525">
              <a:noFill/>
              <a:miter lim="800000"/>
              <a:headEnd/>
              <a:tailEnd/>
            </a:ln>
          </p:spPr>
          <p:txBody>
            <a:bodyPr wrap="none" lIns="0" tIns="0" rIns="0" bIns="0">
              <a:spAutoFit/>
            </a:bodyPr>
            <a:lstStyle/>
            <a:p>
              <a:r>
                <a:rPr lang="en-US" altLang="zh-TW" sz="1000" i="1">
                  <a:solidFill>
                    <a:srgbClr val="000000"/>
                  </a:solidFill>
                  <a:ea typeface="新細明體" pitchFamily="18" charset="-120"/>
                </a:rPr>
                <a:t>y</a:t>
              </a:r>
              <a:r>
                <a:rPr lang="en-US" altLang="zh-TW" sz="1000">
                  <a:solidFill>
                    <a:srgbClr val="000000"/>
                  </a:solidFill>
                  <a:ea typeface="新細明體" pitchFamily="18" charset="-120"/>
                </a:rPr>
                <a:t>(</a:t>
              </a:r>
              <a:r>
                <a:rPr lang="en-US" altLang="zh-TW" sz="1000" i="1">
                  <a:solidFill>
                    <a:srgbClr val="000000"/>
                  </a:solidFill>
                  <a:ea typeface="新細明體" pitchFamily="18" charset="-120"/>
                </a:rPr>
                <a:t>t</a:t>
              </a:r>
              <a:r>
                <a:rPr lang="en-US" altLang="zh-TW" sz="1000">
                  <a:solidFill>
                    <a:srgbClr val="000000"/>
                  </a:solidFill>
                  <a:ea typeface="新細明體" pitchFamily="18" charset="-120"/>
                </a:rPr>
                <a:t>)</a:t>
              </a:r>
            </a:p>
          </p:txBody>
        </p:sp>
      </p:grpSp>
      <p:sp>
        <p:nvSpPr>
          <p:cNvPr id="226" name="TextBox 225"/>
          <p:cNvSpPr txBox="1"/>
          <p:nvPr/>
        </p:nvSpPr>
        <p:spPr>
          <a:xfrm>
            <a:off x="93527" y="7131"/>
            <a:ext cx="2880320" cy="400110"/>
          </a:xfrm>
          <a:prstGeom prst="rect">
            <a:avLst/>
          </a:prstGeom>
          <a:noFill/>
        </p:spPr>
        <p:txBody>
          <a:bodyPr wrap="square" rtlCol="0">
            <a:spAutoFit/>
          </a:bodyPr>
          <a:lstStyle/>
          <a:p>
            <a:r>
              <a:rPr lang="en-US" sz="2000" dirty="0"/>
              <a:t>Second-order instrument</a:t>
            </a:r>
          </a:p>
        </p:txBody>
      </p:sp>
    </p:spTree>
    <p:extLst>
      <p:ext uri="{BB962C8B-B14F-4D97-AF65-F5344CB8AC3E}">
        <p14:creationId xmlns:p14="http://schemas.microsoft.com/office/powerpoint/2010/main" val="348931121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96264" name="Object 8"/>
              <p:cNvSpPr txBox="1"/>
              <p:nvPr/>
            </p:nvSpPr>
            <p:spPr bwMode="auto">
              <a:xfrm>
                <a:off x="755576" y="279144"/>
                <a:ext cx="5279405" cy="1006983"/>
              </a:xfrm>
              <a:prstGeom prst="rect">
                <a:avLst/>
              </a:prstGeom>
              <a:noFill/>
              <a:extLst/>
            </p:spPr>
            <p:txBody>
              <a:bodyPr>
                <a:noAutofit/>
              </a:bodyPr>
              <a:lstStyle/>
              <a:p>
                <a:pPr/>
                <a14:m>
                  <m:oMathPara xmlns:m="http://schemas.openxmlformats.org/officeDocument/2006/math">
                    <m:oMathParaPr>
                      <m:jc m:val="left"/>
                    </m:oMathParaPr>
                    <m:oMath xmlns:m="http://schemas.openxmlformats.org/officeDocument/2006/math">
                      <m:sSub>
                        <m:sSubPr>
                          <m:ctrlPr>
                            <a:rPr lang="en-US" sz="1200" i="1" smtClean="0">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2</m:t>
                          </m:r>
                        </m:sub>
                      </m:sSub>
                      <m:f>
                        <m:fPr>
                          <m:ctrlPr>
                            <a:rPr lang="en-US" sz="1200" i="1">
                              <a:solidFill>
                                <a:srgbClr val="000000"/>
                              </a:solidFill>
                              <a:latin typeface="Cambria Math" panose="02040503050406030204" pitchFamily="18" charset="0"/>
                            </a:rPr>
                          </m:ctrlPr>
                        </m:fPr>
                        <m:num>
                          <m:sSup>
                            <m:sSupPr>
                              <m:ctrlPr>
                                <a:rPr lang="en-US" sz="1200" i="1">
                                  <a:solidFill>
                                    <a:srgbClr val="000000"/>
                                  </a:solidFill>
                                  <a:latin typeface="Cambria Math" panose="02040503050406030204" pitchFamily="18" charset="0"/>
                                </a:rPr>
                              </m:ctrlPr>
                            </m:sSupPr>
                            <m:e>
                              <m:r>
                                <a:rPr lang="en-US" sz="1200" i="1">
                                  <a:solidFill>
                                    <a:srgbClr val="000000"/>
                                  </a:solidFill>
                                  <a:latin typeface="Cambria Math" panose="02040503050406030204" pitchFamily="18" charset="0"/>
                                </a:rPr>
                                <m:t>𝑑</m:t>
                              </m:r>
                            </m:e>
                            <m:sup>
                              <m:r>
                                <a:rPr lang="en-US" sz="1200" i="1">
                                  <a:solidFill>
                                    <a:srgbClr val="000000"/>
                                  </a:solidFill>
                                  <a:latin typeface="Cambria Math" panose="02040503050406030204" pitchFamily="18" charset="0"/>
                                </a:rPr>
                                <m:t>2</m:t>
                              </m:r>
                            </m:sup>
                          </m:sSup>
                          <m:r>
                            <a:rPr lang="en-US" sz="1200" i="1">
                              <a:solidFill>
                                <a:srgbClr val="000000"/>
                              </a:solidFill>
                              <a:latin typeface="Cambria Math" panose="02040503050406030204" pitchFamily="18" charset="0"/>
                            </a:rPr>
                            <m:t>𝑦</m:t>
                          </m:r>
                          <m:d>
                            <m:dPr>
                              <m:ctrlPr>
                                <a:rPr lang="en-US" sz="1200" i="1">
                                  <a:solidFill>
                                    <a:srgbClr val="000000"/>
                                  </a:solidFill>
                                  <a:latin typeface="Cambria Math" panose="02040503050406030204" pitchFamily="18" charset="0"/>
                                </a:rPr>
                              </m:ctrlPr>
                            </m:dPr>
                            <m:e>
                              <m:r>
                                <a:rPr lang="en-US" sz="1200" i="1">
                                  <a:solidFill>
                                    <a:srgbClr val="000000"/>
                                  </a:solidFill>
                                  <a:latin typeface="Cambria Math" panose="02040503050406030204" pitchFamily="18" charset="0"/>
                                </a:rPr>
                                <m:t>𝑡</m:t>
                              </m:r>
                            </m:e>
                          </m:d>
                        </m:num>
                        <m:den>
                          <m:r>
                            <a:rPr lang="en-US" sz="1200" i="1">
                              <a:solidFill>
                                <a:srgbClr val="000000"/>
                              </a:solidFill>
                              <a:latin typeface="Cambria Math" panose="02040503050406030204" pitchFamily="18" charset="0"/>
                            </a:rPr>
                            <m:t>𝑑</m:t>
                          </m:r>
                          <m:sSup>
                            <m:sSupPr>
                              <m:ctrlPr>
                                <a:rPr lang="en-US" sz="1200" i="1">
                                  <a:solidFill>
                                    <a:srgbClr val="000000"/>
                                  </a:solidFill>
                                  <a:latin typeface="Cambria Math" panose="02040503050406030204" pitchFamily="18" charset="0"/>
                                </a:rPr>
                              </m:ctrlPr>
                            </m:sSupPr>
                            <m:e>
                              <m:r>
                                <a:rPr lang="en-US" sz="1200" i="1">
                                  <a:solidFill>
                                    <a:srgbClr val="000000"/>
                                  </a:solidFill>
                                  <a:latin typeface="Cambria Math" panose="02040503050406030204" pitchFamily="18" charset="0"/>
                                </a:rPr>
                                <m:t>𝑡</m:t>
                              </m:r>
                            </m:e>
                            <m:sup>
                              <m:r>
                                <a:rPr lang="en-US" sz="1200" i="1">
                                  <a:solidFill>
                                    <a:srgbClr val="000000"/>
                                  </a:solidFill>
                                  <a:latin typeface="Cambria Math" panose="02040503050406030204" pitchFamily="18" charset="0"/>
                                </a:rPr>
                                <m:t>2</m:t>
                              </m:r>
                            </m:sup>
                          </m:sSup>
                        </m:den>
                      </m:f>
                      <m:r>
                        <a:rPr lang="en-US" sz="1200" i="1">
                          <a:solidFill>
                            <a:srgbClr val="000000"/>
                          </a:solidFill>
                          <a:latin typeface="Cambria Math" panose="02040503050406030204" pitchFamily="18" charset="0"/>
                        </a:rPr>
                        <m:t>+</m:t>
                      </m:r>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1</m:t>
                          </m:r>
                        </m:sub>
                      </m:sSub>
                      <m:f>
                        <m:fPr>
                          <m:ctrlPr>
                            <a:rPr lang="en-US" sz="1200" i="1">
                              <a:solidFill>
                                <a:srgbClr val="000000"/>
                              </a:solidFill>
                              <a:latin typeface="Cambria Math" panose="02040503050406030204" pitchFamily="18" charset="0"/>
                            </a:rPr>
                          </m:ctrlPr>
                        </m:fPr>
                        <m:num>
                          <m:r>
                            <a:rPr lang="en-US" sz="1200" i="1">
                              <a:solidFill>
                                <a:srgbClr val="000000"/>
                              </a:solidFill>
                              <a:latin typeface="Cambria Math" panose="02040503050406030204" pitchFamily="18" charset="0"/>
                            </a:rPr>
                            <m:t>𝑑𝑦</m:t>
                          </m:r>
                          <m:d>
                            <m:dPr>
                              <m:ctrlPr>
                                <a:rPr lang="en-US" sz="1200" i="1">
                                  <a:solidFill>
                                    <a:srgbClr val="000000"/>
                                  </a:solidFill>
                                  <a:latin typeface="Cambria Math" panose="02040503050406030204" pitchFamily="18" charset="0"/>
                                </a:rPr>
                              </m:ctrlPr>
                            </m:dPr>
                            <m:e>
                              <m:r>
                                <a:rPr lang="en-US" sz="1200" i="1">
                                  <a:solidFill>
                                    <a:srgbClr val="000000"/>
                                  </a:solidFill>
                                  <a:latin typeface="Cambria Math" panose="02040503050406030204" pitchFamily="18" charset="0"/>
                                </a:rPr>
                                <m:t>𝑡</m:t>
                              </m:r>
                            </m:e>
                          </m:d>
                        </m:num>
                        <m:den>
                          <m:r>
                            <a:rPr lang="en-US" sz="1200" i="1">
                              <a:solidFill>
                                <a:srgbClr val="000000"/>
                              </a:solidFill>
                              <a:latin typeface="Cambria Math" panose="02040503050406030204" pitchFamily="18" charset="0"/>
                            </a:rPr>
                            <m:t>𝑑𝑡</m:t>
                          </m:r>
                        </m:den>
                      </m:f>
                      <m:r>
                        <a:rPr lang="en-US" sz="1200" i="1">
                          <a:solidFill>
                            <a:srgbClr val="000000"/>
                          </a:solidFill>
                          <a:latin typeface="Cambria Math" panose="02040503050406030204" pitchFamily="18" charset="0"/>
                        </a:rPr>
                        <m:t>+</m:t>
                      </m:r>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0</m:t>
                          </m:r>
                        </m:sub>
                      </m:sSub>
                      <m:r>
                        <a:rPr lang="en-US" sz="1200" i="1">
                          <a:solidFill>
                            <a:srgbClr val="000000"/>
                          </a:solidFill>
                          <a:latin typeface="Cambria Math" panose="02040503050406030204" pitchFamily="18" charset="0"/>
                        </a:rPr>
                        <m:t>𝑦</m:t>
                      </m:r>
                      <m:d>
                        <m:dPr>
                          <m:ctrlPr>
                            <a:rPr lang="en-US" sz="1200" i="1">
                              <a:solidFill>
                                <a:srgbClr val="000000"/>
                              </a:solidFill>
                              <a:latin typeface="Cambria Math" panose="02040503050406030204" pitchFamily="18" charset="0"/>
                            </a:rPr>
                          </m:ctrlPr>
                        </m:dPr>
                        <m:e>
                          <m:r>
                            <a:rPr lang="en-US" sz="1200" i="1">
                              <a:solidFill>
                                <a:srgbClr val="000000"/>
                              </a:solidFill>
                              <a:latin typeface="Cambria Math" panose="02040503050406030204" pitchFamily="18" charset="0"/>
                            </a:rPr>
                            <m:t>𝑡</m:t>
                          </m:r>
                        </m:e>
                      </m:d>
                      <m:r>
                        <a:rPr lang="en-US" sz="1200" i="1">
                          <a:solidFill>
                            <a:srgbClr val="000000"/>
                          </a:solidFill>
                          <a:latin typeface="Cambria Math" panose="02040503050406030204" pitchFamily="18" charset="0"/>
                        </a:rPr>
                        <m:t>=</m:t>
                      </m:r>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𝑏</m:t>
                          </m:r>
                        </m:e>
                        <m:sub>
                          <m:r>
                            <a:rPr lang="en-US" sz="1200" i="1">
                              <a:solidFill>
                                <a:srgbClr val="000000"/>
                              </a:solidFill>
                              <a:latin typeface="Cambria Math" panose="02040503050406030204" pitchFamily="18" charset="0"/>
                            </a:rPr>
                            <m:t>0</m:t>
                          </m:r>
                        </m:sub>
                      </m:sSub>
                      <m:r>
                        <a:rPr lang="en-US" sz="1200" i="1">
                          <a:solidFill>
                            <a:srgbClr val="000000"/>
                          </a:solidFill>
                          <a:latin typeface="Cambria Math" panose="02040503050406030204" pitchFamily="18" charset="0"/>
                        </a:rPr>
                        <m:t>𝑥</m:t>
                      </m:r>
                      <m:d>
                        <m:dPr>
                          <m:ctrlPr>
                            <a:rPr lang="en-US" sz="1200" i="1">
                              <a:solidFill>
                                <a:srgbClr val="000000"/>
                              </a:solidFill>
                              <a:latin typeface="Cambria Math" panose="02040503050406030204" pitchFamily="18" charset="0"/>
                            </a:rPr>
                          </m:ctrlPr>
                        </m:dPr>
                        <m:e>
                          <m:r>
                            <a:rPr lang="en-US" sz="1200" i="1">
                              <a:solidFill>
                                <a:srgbClr val="000000"/>
                              </a:solidFill>
                              <a:latin typeface="Cambria Math" panose="02040503050406030204" pitchFamily="18" charset="0"/>
                            </a:rPr>
                            <m:t>𝑡</m:t>
                          </m:r>
                        </m:e>
                      </m:d>
                      <m:r>
                        <a:rPr lang="en-US" sz="1200" b="0" i="1" smtClean="0">
                          <a:solidFill>
                            <a:srgbClr val="000000"/>
                          </a:solidFill>
                          <a:latin typeface="Cambria Math" panose="02040503050406030204" pitchFamily="18" charset="0"/>
                        </a:rPr>
                        <m:t>        (1.25)</m:t>
                      </m:r>
                    </m:oMath>
                  </m:oMathPara>
                </a14:m>
                <a:endParaRPr lang="en-US" sz="1200" dirty="0">
                  <a:latin typeface="Times New Roman" panose="02020603050405020304" pitchFamily="18" charset="0"/>
                  <a:cs typeface="Times New Roman" panose="02020603050405020304" pitchFamily="18" charset="0"/>
                </a:endParaRPr>
              </a:p>
              <a:p>
                <a:pPr/>
                <a:endParaRPr lang="en-US" sz="1200" i="1" dirty="0">
                  <a:latin typeface="Times New Roman" panose="02020603050405020304" pitchFamily="18" charset="0"/>
                  <a:cs typeface="Times New Roman" panose="02020603050405020304" pitchFamily="18" charset="0"/>
                </a:endParaRPr>
              </a:p>
              <a:p>
                <a:pPr/>
                <a14:m>
                  <m:oMath xmlns:m="http://schemas.openxmlformats.org/officeDocument/2006/math">
                    <m:f>
                      <m:fPr>
                        <m:ctrlPr>
                          <a:rPr lang="en-US" sz="1200" i="1" smtClean="0">
                            <a:latin typeface="Cambria Math" panose="02040503050406030204" pitchFamily="18" charset="0"/>
                          </a:rPr>
                        </m:ctrlPr>
                      </m:fPr>
                      <m:num>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𝑎</m:t>
                            </m:r>
                          </m:e>
                          <m:sub>
                            <m:r>
                              <a:rPr lang="en-US" sz="1200" b="0" i="1" smtClean="0">
                                <a:latin typeface="Cambria Math" panose="02040503050406030204" pitchFamily="18" charset="0"/>
                              </a:rPr>
                              <m:t>2</m:t>
                            </m:r>
                          </m:sub>
                        </m:sSub>
                      </m:num>
                      <m:den>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𝑎</m:t>
                            </m:r>
                          </m:e>
                          <m:sub>
                            <m:r>
                              <a:rPr lang="en-US" sz="1200" b="0" i="1" smtClean="0">
                                <a:latin typeface="Cambria Math" panose="02040503050406030204" pitchFamily="18" charset="0"/>
                              </a:rPr>
                              <m:t>0</m:t>
                            </m:r>
                          </m:sub>
                        </m:sSub>
                      </m:den>
                    </m:f>
                    <m:f>
                      <m:fPr>
                        <m:ctrlPr>
                          <a:rPr lang="en-US" sz="1200" i="1" smtClean="0">
                            <a:latin typeface="Cambria Math" panose="02040503050406030204" pitchFamily="18" charset="0"/>
                          </a:rPr>
                        </m:ctrlPr>
                      </m:fPr>
                      <m:num>
                        <m:sSup>
                          <m:sSupPr>
                            <m:ctrlPr>
                              <a:rPr lang="en-US" sz="1200" i="1" smtClean="0">
                                <a:latin typeface="Cambria Math" panose="02040503050406030204" pitchFamily="18" charset="0"/>
                              </a:rPr>
                            </m:ctrlPr>
                          </m:sSupPr>
                          <m:e>
                            <m:r>
                              <a:rPr lang="en-US" sz="1200" b="0" i="1" smtClean="0">
                                <a:latin typeface="Cambria Math" panose="02040503050406030204" pitchFamily="18" charset="0"/>
                              </a:rPr>
                              <m:t>𝑑</m:t>
                            </m:r>
                          </m:e>
                          <m:sup>
                            <m:r>
                              <a:rPr lang="en-US" sz="1200" b="0" i="1" smtClean="0">
                                <a:latin typeface="Cambria Math" panose="02040503050406030204" pitchFamily="18" charset="0"/>
                              </a:rPr>
                              <m:t>2</m:t>
                            </m:r>
                          </m:sup>
                        </m:sSup>
                        <m:r>
                          <a:rPr lang="en-US" sz="1200" b="0" i="1" smtClean="0">
                            <a:latin typeface="Cambria Math" panose="02040503050406030204" pitchFamily="18" charset="0"/>
                          </a:rPr>
                          <m:t>𝑦</m:t>
                        </m:r>
                        <m:r>
                          <a:rPr lang="en-US" sz="1200" b="0" i="1" smtClean="0">
                            <a:latin typeface="Cambria Math" panose="02040503050406030204" pitchFamily="18" charset="0"/>
                          </a:rPr>
                          <m:t>(</m:t>
                        </m:r>
                        <m:r>
                          <a:rPr lang="en-US" sz="1200" b="0" i="1" smtClean="0">
                            <a:latin typeface="Cambria Math" panose="02040503050406030204" pitchFamily="18" charset="0"/>
                          </a:rPr>
                          <m:t>𝑡</m:t>
                        </m:r>
                        <m:r>
                          <a:rPr lang="en-US" sz="1200" b="0" i="1" smtClean="0">
                            <a:latin typeface="Cambria Math" panose="02040503050406030204" pitchFamily="18" charset="0"/>
                          </a:rPr>
                          <m:t>)</m:t>
                        </m:r>
                      </m:num>
                      <m:den>
                        <m:r>
                          <a:rPr lang="en-US" sz="1200" b="0" i="1" smtClean="0">
                            <a:latin typeface="Cambria Math" panose="02040503050406030204" pitchFamily="18" charset="0"/>
                          </a:rPr>
                          <m:t>𝑑</m:t>
                        </m:r>
                        <m:sSup>
                          <m:sSupPr>
                            <m:ctrlPr>
                              <a:rPr lang="en-US" sz="1200" b="0" i="1" smtClean="0">
                                <a:latin typeface="Cambria Math" panose="02040503050406030204" pitchFamily="18" charset="0"/>
                              </a:rPr>
                            </m:ctrlPr>
                          </m:sSupPr>
                          <m:e>
                            <m:r>
                              <a:rPr lang="en-US" sz="1200" b="0" i="1" smtClean="0">
                                <a:latin typeface="Cambria Math" panose="02040503050406030204" pitchFamily="18" charset="0"/>
                              </a:rPr>
                              <m:t>𝑡</m:t>
                            </m:r>
                          </m:e>
                          <m:sup>
                            <m:r>
                              <a:rPr lang="en-US" sz="1200" b="0" i="1" smtClean="0">
                                <a:latin typeface="Cambria Math" panose="02040503050406030204" pitchFamily="18" charset="0"/>
                              </a:rPr>
                              <m:t>2</m:t>
                            </m:r>
                          </m:sup>
                        </m:sSup>
                      </m:den>
                    </m:f>
                    <m:r>
                      <a:rPr lang="en-US" sz="1200" b="0" i="1" smtClean="0">
                        <a:latin typeface="Cambria Math" panose="02040503050406030204" pitchFamily="18" charset="0"/>
                      </a:rPr>
                      <m:t>+</m:t>
                    </m:r>
                  </m:oMath>
                </a14:m>
                <a:r>
                  <a:rPr lang="en-US" sz="1200" dirty="0">
                    <a:latin typeface="Times New Roman" panose="02020603050405020304" pitchFamily="18" charset="0"/>
                    <a:cs typeface="Times New Roman" panose="02020603050405020304" pitchFamily="18" charset="0"/>
                  </a:rPr>
                  <a:t> </a:t>
                </a:r>
                <a14:m>
                  <m:oMath xmlns:m="http://schemas.openxmlformats.org/officeDocument/2006/math">
                    <m:f>
                      <m:fPr>
                        <m:ctrlPr>
                          <a:rPr lang="en-US" sz="1200" i="1">
                            <a:latin typeface="Cambria Math" panose="02040503050406030204" pitchFamily="18" charset="0"/>
                          </a:rPr>
                        </m:ctrlPr>
                      </m:fPr>
                      <m:num>
                        <m:sSub>
                          <m:sSubPr>
                            <m:ctrlPr>
                              <a:rPr lang="en-US" sz="1200" i="1">
                                <a:latin typeface="Cambria Math" panose="02040503050406030204" pitchFamily="18" charset="0"/>
                              </a:rPr>
                            </m:ctrlPr>
                          </m:sSubPr>
                          <m:e>
                            <m:r>
                              <a:rPr lang="en-US" sz="1200" i="1">
                                <a:latin typeface="Cambria Math" panose="02040503050406030204" pitchFamily="18" charset="0"/>
                              </a:rPr>
                              <m:t>𝑎</m:t>
                            </m:r>
                          </m:e>
                          <m:sub>
                            <m:r>
                              <a:rPr lang="en-US" sz="1200" b="0" i="1" smtClean="0">
                                <a:latin typeface="Cambria Math" panose="02040503050406030204" pitchFamily="18" charset="0"/>
                              </a:rPr>
                              <m:t>1</m:t>
                            </m:r>
                          </m:sub>
                        </m:sSub>
                      </m:num>
                      <m:den>
                        <m:sSub>
                          <m:sSubPr>
                            <m:ctrlPr>
                              <a:rPr lang="en-US" sz="1200" i="1">
                                <a:latin typeface="Cambria Math" panose="02040503050406030204" pitchFamily="18" charset="0"/>
                              </a:rPr>
                            </m:ctrlPr>
                          </m:sSubPr>
                          <m:e>
                            <m:r>
                              <a:rPr lang="en-US" sz="1200" i="1">
                                <a:latin typeface="Cambria Math" panose="02040503050406030204" pitchFamily="18" charset="0"/>
                              </a:rPr>
                              <m:t>𝑎</m:t>
                            </m:r>
                          </m:e>
                          <m:sub>
                            <m:r>
                              <a:rPr lang="en-US" sz="1200" i="1">
                                <a:latin typeface="Cambria Math" panose="02040503050406030204" pitchFamily="18" charset="0"/>
                              </a:rPr>
                              <m:t>0</m:t>
                            </m:r>
                          </m:sub>
                        </m:sSub>
                      </m:den>
                    </m:f>
                    <m:f>
                      <m:fPr>
                        <m:ctrlPr>
                          <a:rPr lang="en-US" sz="1200" i="1" smtClean="0">
                            <a:latin typeface="Cambria Math" panose="02040503050406030204" pitchFamily="18" charset="0"/>
                          </a:rPr>
                        </m:ctrlPr>
                      </m:fPr>
                      <m:num>
                        <m:r>
                          <a:rPr lang="en-US" sz="1200" b="0" i="1" smtClean="0">
                            <a:latin typeface="Cambria Math" panose="02040503050406030204" pitchFamily="18" charset="0"/>
                          </a:rPr>
                          <m:t>𝑑𝑦</m:t>
                        </m:r>
                        <m:r>
                          <a:rPr lang="en-US" sz="1200" b="0" i="1" smtClean="0">
                            <a:latin typeface="Cambria Math" panose="02040503050406030204" pitchFamily="18" charset="0"/>
                          </a:rPr>
                          <m:t>(</m:t>
                        </m:r>
                        <m:r>
                          <a:rPr lang="en-US" sz="1200" b="0" i="1" smtClean="0">
                            <a:latin typeface="Cambria Math" panose="02040503050406030204" pitchFamily="18" charset="0"/>
                          </a:rPr>
                          <m:t>𝑡</m:t>
                        </m:r>
                        <m:r>
                          <a:rPr lang="en-US" sz="1200" b="0" i="1" smtClean="0">
                            <a:latin typeface="Cambria Math" panose="02040503050406030204" pitchFamily="18" charset="0"/>
                          </a:rPr>
                          <m:t>)</m:t>
                        </m:r>
                      </m:num>
                      <m:den>
                        <m:r>
                          <a:rPr lang="en-US" sz="1200" b="0" i="1" smtClean="0">
                            <a:latin typeface="Cambria Math" panose="02040503050406030204" pitchFamily="18" charset="0"/>
                          </a:rPr>
                          <m:t>𝑑𝑡</m:t>
                        </m:r>
                      </m:den>
                    </m:f>
                  </m:oMath>
                </a14:m>
                <a:r>
                  <a:rPr lang="en-US" sz="1200" dirty="0">
                    <a:latin typeface="Times New Roman" panose="02020603050405020304" pitchFamily="18" charset="0"/>
                    <a:cs typeface="Times New Roman" panose="02020603050405020304" pitchFamily="18" charset="0"/>
                  </a:rPr>
                  <a:t>+ </a:t>
                </a:r>
                <a14:m>
                  <m:oMath xmlns:m="http://schemas.openxmlformats.org/officeDocument/2006/math">
                    <m:r>
                      <a:rPr lang="en-US" sz="1200" b="0" i="1" smtClean="0">
                        <a:latin typeface="Cambria Math" panose="02040503050406030204" pitchFamily="18" charset="0"/>
                      </a:rPr>
                      <m:t>𝑦</m:t>
                    </m:r>
                    <m:d>
                      <m:dPr>
                        <m:ctrlPr>
                          <a:rPr lang="en-US" sz="1200" b="0" i="1" smtClean="0">
                            <a:latin typeface="Cambria Math" panose="02040503050406030204" pitchFamily="18" charset="0"/>
                          </a:rPr>
                        </m:ctrlPr>
                      </m:dPr>
                      <m:e>
                        <m:r>
                          <a:rPr lang="en-US" sz="1200" b="0" i="1" smtClean="0">
                            <a:latin typeface="Cambria Math" panose="02040503050406030204" pitchFamily="18" charset="0"/>
                          </a:rPr>
                          <m:t>𝑡</m:t>
                        </m:r>
                      </m:e>
                    </m:d>
                    <m:r>
                      <a:rPr lang="en-US" altLang="zh-TW" sz="1200" i="1" smtClean="0">
                        <a:latin typeface="Cambria Math" panose="02040503050406030204" pitchFamily="18" charset="0"/>
                      </a:rPr>
                      <m:t>=</m:t>
                    </m:r>
                    <m:f>
                      <m:fPr>
                        <m:ctrlPr>
                          <a:rPr lang="en-US" sz="1200" i="1">
                            <a:latin typeface="Cambria Math" panose="02040503050406030204" pitchFamily="18" charset="0"/>
                          </a:rPr>
                        </m:ctrlPr>
                      </m:fPr>
                      <m:num>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𝑏</m:t>
                            </m:r>
                          </m:e>
                          <m:sub>
                            <m:r>
                              <a:rPr lang="en-US" sz="1200" b="0" i="1" smtClean="0">
                                <a:latin typeface="Cambria Math" panose="02040503050406030204" pitchFamily="18" charset="0"/>
                              </a:rPr>
                              <m:t>0</m:t>
                            </m:r>
                          </m:sub>
                        </m:sSub>
                      </m:num>
                      <m:den>
                        <m:sSub>
                          <m:sSubPr>
                            <m:ctrlPr>
                              <a:rPr lang="en-US" sz="1200" i="1">
                                <a:latin typeface="Cambria Math" panose="02040503050406030204" pitchFamily="18" charset="0"/>
                              </a:rPr>
                            </m:ctrlPr>
                          </m:sSubPr>
                          <m:e>
                            <m:r>
                              <a:rPr lang="en-US" sz="1200" i="1">
                                <a:latin typeface="Cambria Math" panose="02040503050406030204" pitchFamily="18" charset="0"/>
                              </a:rPr>
                              <m:t>𝑎</m:t>
                            </m:r>
                          </m:e>
                          <m:sub>
                            <m:r>
                              <a:rPr lang="en-US" sz="1200" i="1">
                                <a:latin typeface="Cambria Math" panose="02040503050406030204" pitchFamily="18" charset="0"/>
                              </a:rPr>
                              <m:t>0</m:t>
                            </m:r>
                          </m:sub>
                        </m:sSub>
                      </m:den>
                    </m:f>
                    <m:r>
                      <a:rPr lang="en-US" altLang="zh-TW" sz="1200" b="0" i="1" smtClean="0">
                        <a:latin typeface="Cambria Math" panose="02040503050406030204" pitchFamily="18" charset="0"/>
                      </a:rPr>
                      <m:t>𝑥</m:t>
                    </m:r>
                    <m:d>
                      <m:dPr>
                        <m:ctrlPr>
                          <a:rPr lang="en-US" altLang="zh-TW" sz="1200" b="0" i="1" smtClean="0">
                            <a:latin typeface="Cambria Math" panose="02040503050406030204" pitchFamily="18" charset="0"/>
                          </a:rPr>
                        </m:ctrlPr>
                      </m:dPr>
                      <m:e>
                        <m:r>
                          <a:rPr lang="en-US" altLang="zh-TW" sz="1200" b="0" i="1" smtClean="0">
                            <a:latin typeface="Cambria Math" panose="02040503050406030204" pitchFamily="18" charset="0"/>
                          </a:rPr>
                          <m:t>𝑡</m:t>
                        </m:r>
                      </m:e>
                    </m:d>
                    <m:r>
                      <a:rPr lang="en-US" altLang="zh-TW" sz="1200" b="0" i="1" smtClean="0">
                        <a:latin typeface="Cambria Math" panose="02040503050406030204" pitchFamily="18" charset="0"/>
                      </a:rPr>
                      <m:t>              (1.25)</m:t>
                    </m:r>
                  </m:oMath>
                </a14:m>
                <a:endParaRPr lang="en-US" sz="1200" dirty="0">
                  <a:latin typeface="Times New Roman" panose="02020603050405020304" pitchFamily="18" charset="0"/>
                  <a:cs typeface="Times New Roman" panose="02020603050405020304" pitchFamily="18" charset="0"/>
                </a:endParaRPr>
              </a:p>
            </p:txBody>
          </p:sp>
        </mc:Choice>
        <mc:Fallback>
          <p:sp>
            <p:nvSpPr>
              <p:cNvPr id="96264" name="Object 8"/>
              <p:cNvSpPr txBox="1">
                <a:spLocks noRot="1" noChangeAspect="1" noMove="1" noResize="1" noEditPoints="1" noAdjustHandles="1" noChangeArrowheads="1" noChangeShapeType="1" noTextEdit="1"/>
              </p:cNvSpPr>
              <p:nvPr/>
            </p:nvSpPr>
            <p:spPr bwMode="auto">
              <a:xfrm>
                <a:off x="755576" y="279144"/>
                <a:ext cx="5279405" cy="1006983"/>
              </a:xfrm>
              <a:prstGeom prst="rect">
                <a:avLst/>
              </a:prstGeom>
              <a:blipFill>
                <a:blip r:embed="rId3"/>
                <a:stretch>
                  <a:fillRect/>
                </a:stretch>
              </a:blipFill>
              <a:extLst/>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6263" name="Object 7"/>
              <p:cNvSpPr txBox="1"/>
              <p:nvPr/>
            </p:nvSpPr>
            <p:spPr bwMode="auto">
              <a:xfrm>
                <a:off x="999181" y="1464448"/>
                <a:ext cx="3549650" cy="485775"/>
              </a:xfrm>
              <a:prstGeom prst="rect">
                <a:avLst/>
              </a:prstGeom>
              <a:noFill/>
              <a:extLst/>
            </p:spPr>
            <p:txBody>
              <a:bodyPr>
                <a:normAutofit fontScale="62500" lnSpcReduction="20000"/>
              </a:bodyPr>
              <a:lstStyle/>
              <a:p>
                <a:pPr/>
                <a14:m>
                  <m:oMathPara xmlns:m="http://schemas.openxmlformats.org/officeDocument/2006/math">
                    <m:oMathParaPr>
                      <m:jc m:val="centerGroup"/>
                    </m:oMathParaPr>
                    <m:oMath xmlns:m="http://schemas.openxmlformats.org/officeDocument/2006/math">
                      <m:d>
                        <m:dPr>
                          <m:begChr m:val="["/>
                          <m:endChr m:val="]"/>
                          <m:ctrlPr>
                            <a:rPr lang="en-US" i="1" smtClean="0">
                              <a:solidFill>
                                <a:srgbClr val="000000"/>
                              </a:solidFill>
                              <a:latin typeface="Cambria Math" panose="02040503050406030204" pitchFamily="18" charset="0"/>
                            </a:rPr>
                          </m:ctrlPr>
                        </m:dPr>
                        <m:e>
                          <m:f>
                            <m:fPr>
                              <m:ctrlPr>
                                <a:rPr lang="en-US" i="1">
                                  <a:solidFill>
                                    <a:srgbClr val="000000"/>
                                  </a:solidFill>
                                  <a:latin typeface="Cambria Math" panose="02040503050406030204" pitchFamily="18" charset="0"/>
                                </a:rPr>
                              </m:ctrlPr>
                            </m:fPr>
                            <m:num>
                              <m:sSup>
                                <m:sSupPr>
                                  <m:ctrlPr>
                                    <a:rPr lang="en-US" i="1">
                                      <a:solidFill>
                                        <a:srgbClr val="000000"/>
                                      </a:solidFill>
                                      <a:latin typeface="Cambria Math" panose="02040503050406030204" pitchFamily="18" charset="0"/>
                                    </a:rPr>
                                  </m:ctrlPr>
                                </m:sSupPr>
                                <m:e>
                                  <m:r>
                                    <a:rPr lang="en-US" i="1">
                                      <a:solidFill>
                                        <a:srgbClr val="000000"/>
                                      </a:solidFill>
                                      <a:latin typeface="Cambria Math" panose="02040503050406030204" pitchFamily="18" charset="0"/>
                                    </a:rPr>
                                    <m:t>𝐷</m:t>
                                  </m:r>
                                </m:e>
                                <m:sup>
                                  <m:r>
                                    <a:rPr lang="en-US" i="1">
                                      <a:solidFill>
                                        <a:srgbClr val="000000"/>
                                      </a:solidFill>
                                      <a:latin typeface="Cambria Math" panose="02040503050406030204" pitchFamily="18" charset="0"/>
                                    </a:rPr>
                                    <m:t>2</m:t>
                                  </m:r>
                                </m:sup>
                              </m:sSup>
                            </m:num>
                            <m:den>
                              <m:sSubSup>
                                <m:sSubSupPr>
                                  <m:ctrlPr>
                                    <a:rPr lang="en-US" i="1">
                                      <a:solidFill>
                                        <a:srgbClr val="000000"/>
                                      </a:solidFill>
                                      <a:latin typeface="Cambria Math" panose="02040503050406030204" pitchFamily="18" charset="0"/>
                                    </a:rPr>
                                  </m:ctrlPr>
                                </m:sSubSupPr>
                                <m:e>
                                  <m:r>
                                    <m:rPr>
                                      <m:sty m:val="p"/>
                                    </m:rPr>
                                    <a:rPr lang="en-US" i="1">
                                      <a:solidFill>
                                        <a:srgbClr val="000000"/>
                                      </a:solidFill>
                                      <a:latin typeface="Cambria Math" panose="02040503050406030204" pitchFamily="18" charset="0"/>
                                    </a:rPr>
                                    <m:t>ω</m:t>
                                  </m:r>
                                </m:e>
                                <m:sub>
                                  <m:r>
                                    <a:rPr lang="en-US" i="1">
                                      <a:solidFill>
                                        <a:srgbClr val="000000"/>
                                      </a:solidFill>
                                      <a:latin typeface="Cambria Math" panose="02040503050406030204" pitchFamily="18" charset="0"/>
                                    </a:rPr>
                                    <m:t>𝑛</m:t>
                                  </m:r>
                                </m:sub>
                                <m:sup>
                                  <m:r>
                                    <a:rPr lang="en-US" i="1">
                                      <a:solidFill>
                                        <a:srgbClr val="000000"/>
                                      </a:solidFill>
                                      <a:latin typeface="Cambria Math" panose="02040503050406030204" pitchFamily="18" charset="0"/>
                                    </a:rPr>
                                    <m:t>2</m:t>
                                  </m:r>
                                </m:sup>
                              </m:sSubSup>
                            </m:den>
                          </m:f>
                          <m:r>
                            <a:rPr lang="en-US" i="1">
                              <a:solidFill>
                                <a:srgbClr val="000000"/>
                              </a:solidFill>
                              <a:latin typeface="Cambria Math" panose="02040503050406030204" pitchFamily="18" charset="0"/>
                            </a:rPr>
                            <m:t>+</m:t>
                          </m:r>
                          <m:f>
                            <m:fPr>
                              <m:ctrlPr>
                                <a:rPr lang="en-US" i="1">
                                  <a:solidFill>
                                    <a:srgbClr val="000000"/>
                                  </a:solidFill>
                                  <a:latin typeface="Cambria Math" panose="02040503050406030204" pitchFamily="18" charset="0"/>
                                </a:rPr>
                              </m:ctrlPr>
                            </m:fPr>
                            <m:num>
                              <m:r>
                                <a:rPr lang="en-US" i="1">
                                  <a:solidFill>
                                    <a:srgbClr val="000000"/>
                                  </a:solidFill>
                                  <a:latin typeface="Cambria Math" panose="02040503050406030204" pitchFamily="18" charset="0"/>
                                </a:rPr>
                                <m:t>2</m:t>
                              </m:r>
                              <m:r>
                                <m:rPr>
                                  <m:sty m:val="p"/>
                                </m:rPr>
                                <a:rPr lang="en-US" i="1">
                                  <a:solidFill>
                                    <a:srgbClr val="000000"/>
                                  </a:solidFill>
                                  <a:latin typeface="Cambria Math" panose="02040503050406030204" pitchFamily="18" charset="0"/>
                                </a:rPr>
                                <m:t>ζ</m:t>
                              </m:r>
                              <m:r>
                                <a:rPr lang="en-US" i="1">
                                  <a:solidFill>
                                    <a:srgbClr val="000000"/>
                                  </a:solidFill>
                                  <a:latin typeface="Cambria Math" panose="02040503050406030204" pitchFamily="18" charset="0"/>
                                </a:rPr>
                                <m:t>𝐷</m:t>
                              </m:r>
                            </m:num>
                            <m:den>
                              <m:sSub>
                                <m:sSubPr>
                                  <m:ctrlPr>
                                    <a:rPr lang="en-US" i="1">
                                      <a:solidFill>
                                        <a:srgbClr val="000000"/>
                                      </a:solidFill>
                                      <a:latin typeface="Cambria Math" panose="02040503050406030204" pitchFamily="18" charset="0"/>
                                    </a:rPr>
                                  </m:ctrlPr>
                                </m:sSubPr>
                                <m:e>
                                  <m:r>
                                    <m:rPr>
                                      <m:sty m:val="p"/>
                                    </m:rPr>
                                    <a:rPr lang="en-US" i="1">
                                      <a:solidFill>
                                        <a:srgbClr val="000000"/>
                                      </a:solidFill>
                                      <a:latin typeface="Cambria Math" panose="02040503050406030204" pitchFamily="18" charset="0"/>
                                    </a:rPr>
                                    <m:t>ω</m:t>
                                  </m:r>
                                </m:e>
                                <m:sub>
                                  <m:r>
                                    <a:rPr lang="en-US" i="1">
                                      <a:solidFill>
                                        <a:srgbClr val="000000"/>
                                      </a:solidFill>
                                      <a:latin typeface="Cambria Math" panose="02040503050406030204" pitchFamily="18" charset="0"/>
                                    </a:rPr>
                                    <m:t>𝑛</m:t>
                                  </m:r>
                                </m:sub>
                              </m:sSub>
                            </m:den>
                          </m:f>
                          <m:r>
                            <a:rPr lang="en-US" i="1">
                              <a:solidFill>
                                <a:srgbClr val="000000"/>
                              </a:solidFill>
                              <a:latin typeface="Cambria Math" panose="02040503050406030204" pitchFamily="18" charset="0"/>
                            </a:rPr>
                            <m:t>+1</m:t>
                          </m:r>
                        </m:e>
                      </m:d>
                      <m:r>
                        <a:rPr lang="en-US" i="1">
                          <a:solidFill>
                            <a:srgbClr val="000000"/>
                          </a:solidFill>
                          <a:latin typeface="Cambria Math" panose="02040503050406030204" pitchFamily="18" charset="0"/>
                        </a:rPr>
                        <m:t>𝑦</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𝑡</m:t>
                          </m:r>
                        </m:e>
                      </m:d>
                      <m:r>
                        <a:rPr lang="en-US" i="1">
                          <a:solidFill>
                            <a:srgbClr val="000000"/>
                          </a:solidFill>
                          <a:latin typeface="Cambria Math" panose="02040503050406030204" pitchFamily="18" charset="0"/>
                        </a:rPr>
                        <m:t>=</m:t>
                      </m:r>
                      <m:r>
                        <a:rPr lang="en-US" i="1">
                          <a:solidFill>
                            <a:srgbClr val="000000"/>
                          </a:solidFill>
                          <a:latin typeface="Cambria Math" panose="02040503050406030204" pitchFamily="18" charset="0"/>
                        </a:rPr>
                        <m:t>𝐾𝑥</m:t>
                      </m:r>
                      <m:d>
                        <m:dPr>
                          <m:ctrlPr>
                            <a:rPr lang="en-US" i="1">
                              <a:solidFill>
                                <a:srgbClr val="000000"/>
                              </a:solidFill>
                              <a:latin typeface="Cambria Math" panose="02040503050406030204" pitchFamily="18" charset="0"/>
                            </a:rPr>
                          </m:ctrlPr>
                        </m:dPr>
                        <m:e>
                          <m:r>
                            <a:rPr lang="en-US" i="1">
                              <a:solidFill>
                                <a:srgbClr val="000000"/>
                              </a:solidFill>
                              <a:latin typeface="Cambria Math" panose="02040503050406030204" pitchFamily="18" charset="0"/>
                            </a:rPr>
                            <m:t>𝑡</m:t>
                          </m:r>
                        </m:e>
                      </m:d>
                      <m:r>
                        <a:rPr lang="en-US" b="0" i="1" smtClean="0">
                          <a:solidFill>
                            <a:srgbClr val="000000"/>
                          </a:solidFill>
                          <a:latin typeface="Cambria Math" panose="02040503050406030204" pitchFamily="18" charset="0"/>
                        </a:rPr>
                        <m:t>                   (1.26)</m:t>
                      </m:r>
                    </m:oMath>
                  </m:oMathPara>
                </a14:m>
                <a:endParaRPr lang="en-US" dirty="0"/>
              </a:p>
            </p:txBody>
          </p:sp>
        </mc:Choice>
        <mc:Fallback>
          <p:sp>
            <p:nvSpPr>
              <p:cNvPr id="96263" name="Object 7"/>
              <p:cNvSpPr txBox="1">
                <a:spLocks noRot="1" noChangeAspect="1" noMove="1" noResize="1" noEditPoints="1" noAdjustHandles="1" noChangeArrowheads="1" noChangeShapeType="1" noTextEdit="1"/>
              </p:cNvSpPr>
              <p:nvPr/>
            </p:nvSpPr>
            <p:spPr bwMode="auto">
              <a:xfrm>
                <a:off x="999181" y="1464448"/>
                <a:ext cx="3549650" cy="485775"/>
              </a:xfrm>
              <a:prstGeom prst="rect">
                <a:avLst/>
              </a:prstGeom>
              <a:blipFill>
                <a:blip r:embed="rId4"/>
                <a:stretch>
                  <a:fillRect/>
                </a:stretch>
              </a:blipFill>
              <a:extLst/>
            </p:spPr>
            <p:txBody>
              <a:bodyPr/>
              <a:lstStyle/>
              <a:p>
                <a:r>
                  <a:rPr lang="en-US">
                    <a:noFill/>
                  </a:rPr>
                  <a:t> </a:t>
                </a:r>
              </a:p>
            </p:txBody>
          </p:sp>
        </mc:Fallback>
      </mc:AlternateContent>
      <p:graphicFrame>
        <p:nvGraphicFramePr>
          <p:cNvPr id="96262" name="Object 6"/>
          <p:cNvGraphicFramePr>
            <a:graphicFrameLocks noChangeAspect="1"/>
          </p:cNvGraphicFramePr>
          <p:nvPr>
            <p:extLst>
              <p:ext uri="{D42A27DB-BD31-4B8C-83A1-F6EECF244321}">
                <p14:modId xmlns:p14="http://schemas.microsoft.com/office/powerpoint/2010/main" val="815981263"/>
              </p:ext>
            </p:extLst>
          </p:nvPr>
        </p:nvGraphicFramePr>
        <p:xfrm>
          <a:off x="1063579" y="2252533"/>
          <a:ext cx="3771900" cy="447675"/>
        </p:xfrm>
        <a:graphic>
          <a:graphicData uri="http://schemas.openxmlformats.org/presentationml/2006/ole">
            <mc:AlternateContent xmlns:mc="http://schemas.openxmlformats.org/markup-compatibility/2006">
              <mc:Choice xmlns:v="urn:schemas-microsoft-com:vml" Requires="v">
                <p:oleObj spid="_x0000_s40376" r:id="rId5" imgW="3771900" imgH="444500" progId="Equation.3">
                  <p:embed/>
                </p:oleObj>
              </mc:Choice>
              <mc:Fallback>
                <p:oleObj r:id="rId5" imgW="3771900" imgH="444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3579" y="2252533"/>
                        <a:ext cx="37719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6261" name="Object 5"/>
          <p:cNvGraphicFramePr>
            <a:graphicFrameLocks noChangeAspect="1"/>
          </p:cNvGraphicFramePr>
          <p:nvPr>
            <p:extLst>
              <p:ext uri="{D42A27DB-BD31-4B8C-83A1-F6EECF244321}">
                <p14:modId xmlns:p14="http://schemas.microsoft.com/office/powerpoint/2010/main" val="3569046261"/>
              </p:ext>
            </p:extLst>
          </p:nvPr>
        </p:nvGraphicFramePr>
        <p:xfrm>
          <a:off x="1044094" y="2795458"/>
          <a:ext cx="2905125" cy="485775"/>
        </p:xfrm>
        <a:graphic>
          <a:graphicData uri="http://schemas.openxmlformats.org/presentationml/2006/ole">
            <mc:AlternateContent xmlns:mc="http://schemas.openxmlformats.org/markup-compatibility/2006">
              <mc:Choice xmlns:v="urn:schemas-microsoft-com:vml" Requires="v">
                <p:oleObj spid="_x0000_s40377" r:id="rId7" imgW="2908300" imgH="482600" progId="Equation.3">
                  <p:embed/>
                </p:oleObj>
              </mc:Choice>
              <mc:Fallback>
                <p:oleObj r:id="rId7" imgW="2908300" imgH="482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4094" y="2795458"/>
                        <a:ext cx="2905125"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mc:Choice xmlns:a14="http://schemas.microsoft.com/office/drawing/2010/main" Requires="a14">
          <p:sp>
            <p:nvSpPr>
              <p:cNvPr id="96260" name="Object 4"/>
              <p:cNvSpPr txBox="1"/>
              <p:nvPr/>
            </p:nvSpPr>
            <p:spPr bwMode="auto">
              <a:xfrm>
                <a:off x="847967" y="3311653"/>
                <a:ext cx="4257675" cy="466725"/>
              </a:xfrm>
              <a:prstGeom prst="rect">
                <a:avLst/>
              </a:prstGeom>
              <a:noFill/>
              <a:extLst/>
            </p:spPr>
            <p:txBody>
              <a:bodyPr>
                <a:noAutofit/>
              </a:bodyPr>
              <a:lstStyle/>
              <a:p>
                <a:pPr/>
                <a14:m>
                  <m:oMathPara xmlns:m="http://schemas.openxmlformats.org/officeDocument/2006/math">
                    <m:oMathParaPr>
                      <m:jc m:val="centerGroup"/>
                    </m:oMathParaPr>
                    <m:oMath xmlns:m="http://schemas.openxmlformats.org/officeDocument/2006/math">
                      <m:r>
                        <m:rPr>
                          <m:sty m:val="p"/>
                        </m:rPr>
                        <a:rPr lang="en-US" sz="1200" i="0" smtClean="0">
                          <a:solidFill>
                            <a:srgbClr val="000000"/>
                          </a:solidFill>
                          <a:latin typeface="Cambria Math" panose="02040503050406030204" pitchFamily="18" charset="0"/>
                        </a:rPr>
                        <m:t>ζ</m:t>
                      </m:r>
                      <m:r>
                        <a:rPr lang="en-US" sz="1200" i="1">
                          <a:solidFill>
                            <a:srgbClr val="000000"/>
                          </a:solidFill>
                          <a:latin typeface="Cambria Math" panose="02040503050406030204" pitchFamily="18" charset="0"/>
                        </a:rPr>
                        <m:t>=</m:t>
                      </m:r>
                      <m:f>
                        <m:fPr>
                          <m:ctrlPr>
                            <a:rPr lang="en-US" sz="1200" i="1">
                              <a:solidFill>
                                <a:srgbClr val="000000"/>
                              </a:solidFill>
                              <a:latin typeface="Cambria Math" panose="02040503050406030204" pitchFamily="18" charset="0"/>
                            </a:rPr>
                          </m:ctrlPr>
                        </m:fPr>
                        <m:num>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1</m:t>
                              </m:r>
                            </m:sub>
                          </m:sSub>
                        </m:num>
                        <m:den>
                          <m:r>
                            <a:rPr lang="en-US" sz="1200" i="1">
                              <a:solidFill>
                                <a:srgbClr val="000000"/>
                              </a:solidFill>
                              <a:latin typeface="Cambria Math" panose="02040503050406030204" pitchFamily="18" charset="0"/>
                            </a:rPr>
                            <m:t>2</m:t>
                          </m:r>
                          <m:rad>
                            <m:radPr>
                              <m:degHide m:val="on"/>
                              <m:ctrlPr>
                                <a:rPr lang="en-US" sz="1200" i="1">
                                  <a:solidFill>
                                    <a:srgbClr val="000000"/>
                                  </a:solidFill>
                                  <a:latin typeface="Cambria Math" panose="02040503050406030204" pitchFamily="18" charset="0"/>
                                </a:rPr>
                              </m:ctrlPr>
                            </m:radPr>
                            <m:deg/>
                            <m:e>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0</m:t>
                                  </m:r>
                                </m:sub>
                              </m:sSub>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2</m:t>
                                  </m:r>
                                </m:sub>
                              </m:sSub>
                            </m:e>
                          </m:rad>
                        </m:den>
                      </m:f>
                      <m:r>
                        <a:rPr lang="en-US" sz="1200" b="0" i="1" smtClean="0">
                          <a:solidFill>
                            <a:srgbClr val="000000"/>
                          </a:solidFill>
                          <a:latin typeface="Cambria Math" panose="02040503050406030204" pitchFamily="18" charset="0"/>
                        </a:rPr>
                        <m:t>=</m:t>
                      </m:r>
                      <m:f>
                        <m:fPr>
                          <m:ctrlPr>
                            <a:rPr lang="en-US" sz="1200" i="1">
                              <a:solidFill>
                                <a:srgbClr val="000000"/>
                              </a:solidFill>
                              <a:latin typeface="Cambria Math" panose="02040503050406030204" pitchFamily="18" charset="0"/>
                            </a:rPr>
                          </m:ctrlPr>
                        </m:fPr>
                        <m:num>
                          <m:sSub>
                            <m:sSubPr>
                              <m:ctrlPr>
                                <a:rPr lang="en-US" sz="1200" i="1">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i="1">
                                  <a:solidFill>
                                    <a:srgbClr val="000000"/>
                                  </a:solidFill>
                                  <a:latin typeface="Cambria Math" panose="02040503050406030204" pitchFamily="18" charset="0"/>
                                </a:rPr>
                                <m:t>1</m:t>
                              </m:r>
                            </m:sub>
                          </m:sSub>
                          <m:r>
                            <a:rPr lang="en-US" sz="1200" b="0" i="1" smtClean="0">
                              <a:solidFill>
                                <a:srgbClr val="000000"/>
                              </a:solidFill>
                              <a:latin typeface="Cambria Math" panose="02040503050406030204" pitchFamily="18" charset="0"/>
                            </a:rPr>
                            <m:t>/</m:t>
                          </m:r>
                          <m:sSub>
                            <m:sSubPr>
                              <m:ctrlPr>
                                <a:rPr lang="en-US" sz="1200" b="0" i="1" smtClean="0">
                                  <a:solidFill>
                                    <a:srgbClr val="000000"/>
                                  </a:solidFill>
                                  <a:latin typeface="Cambria Math" panose="02040503050406030204" pitchFamily="18" charset="0"/>
                                </a:rPr>
                              </m:ctrlPr>
                            </m:sSubPr>
                            <m:e>
                              <m:r>
                                <a:rPr lang="en-US" sz="1200" b="0" i="1" smtClean="0">
                                  <a:solidFill>
                                    <a:srgbClr val="000000"/>
                                  </a:solidFill>
                                  <a:latin typeface="Cambria Math" panose="02040503050406030204" pitchFamily="18" charset="0"/>
                                </a:rPr>
                                <m:t>𝑎</m:t>
                              </m:r>
                            </m:e>
                            <m:sub>
                              <m:r>
                                <a:rPr lang="en-US" sz="1200" b="0" i="1" smtClean="0">
                                  <a:solidFill>
                                    <a:srgbClr val="000000"/>
                                  </a:solidFill>
                                  <a:latin typeface="Cambria Math" panose="02040503050406030204" pitchFamily="18" charset="0"/>
                                </a:rPr>
                                <m:t>0</m:t>
                              </m:r>
                            </m:sub>
                          </m:sSub>
                        </m:num>
                        <m:den>
                          <m:r>
                            <a:rPr lang="en-US" sz="1200" i="1">
                              <a:solidFill>
                                <a:srgbClr val="000000"/>
                              </a:solidFill>
                              <a:latin typeface="Cambria Math" panose="02040503050406030204" pitchFamily="18" charset="0"/>
                            </a:rPr>
                            <m:t>2</m:t>
                          </m:r>
                          <m:rad>
                            <m:radPr>
                              <m:degHide m:val="on"/>
                              <m:ctrlPr>
                                <a:rPr lang="en-US" sz="1200" i="1">
                                  <a:solidFill>
                                    <a:srgbClr val="000000"/>
                                  </a:solidFill>
                                  <a:latin typeface="Cambria Math" panose="02040503050406030204" pitchFamily="18" charset="0"/>
                                </a:rPr>
                              </m:ctrlPr>
                            </m:radPr>
                            <m:deg/>
                            <m:e>
                              <m:sSub>
                                <m:sSubPr>
                                  <m:ctrlPr>
                                    <a:rPr lang="en-US" sz="1200" i="1" smtClean="0">
                                      <a:solidFill>
                                        <a:srgbClr val="000000"/>
                                      </a:solidFill>
                                      <a:latin typeface="Cambria Math" panose="02040503050406030204" pitchFamily="18" charset="0"/>
                                    </a:rPr>
                                  </m:ctrlPr>
                                </m:sSubPr>
                                <m:e>
                                  <m:r>
                                    <a:rPr lang="en-US" sz="1200" i="1">
                                      <a:solidFill>
                                        <a:srgbClr val="000000"/>
                                      </a:solidFill>
                                      <a:latin typeface="Cambria Math" panose="02040503050406030204" pitchFamily="18" charset="0"/>
                                    </a:rPr>
                                    <m:t>𝑎</m:t>
                                  </m:r>
                                </m:e>
                                <m:sub>
                                  <m:r>
                                    <a:rPr lang="en-US" sz="1200" b="0" i="1" smtClean="0">
                                      <a:solidFill>
                                        <a:srgbClr val="000000"/>
                                      </a:solidFill>
                                      <a:latin typeface="Cambria Math" panose="02040503050406030204" pitchFamily="18" charset="0"/>
                                    </a:rPr>
                                    <m:t>2</m:t>
                                  </m:r>
                                </m:sub>
                              </m:sSub>
                              <m:sSub>
                                <m:sSubPr>
                                  <m:ctrlPr>
                                    <a:rPr lang="en-US" sz="1200" i="1">
                                      <a:solidFill>
                                        <a:srgbClr val="000000"/>
                                      </a:solidFill>
                                      <a:latin typeface="Cambria Math" panose="02040503050406030204" pitchFamily="18" charset="0"/>
                                    </a:rPr>
                                  </m:ctrlPr>
                                </m:sSubPr>
                                <m:e>
                                  <m:r>
                                    <a:rPr lang="en-US" sz="1200" b="0" i="1" smtClean="0">
                                      <a:solidFill>
                                        <a:srgbClr val="000000"/>
                                      </a:solidFill>
                                      <a:latin typeface="Cambria Math" panose="02040503050406030204" pitchFamily="18" charset="0"/>
                                    </a:rPr>
                                    <m:t>/</m:t>
                                  </m:r>
                                  <m:r>
                                    <a:rPr lang="en-US" sz="1200" i="1">
                                      <a:solidFill>
                                        <a:srgbClr val="000000"/>
                                      </a:solidFill>
                                      <a:latin typeface="Cambria Math" panose="02040503050406030204" pitchFamily="18" charset="0"/>
                                    </a:rPr>
                                    <m:t>𝑎</m:t>
                                  </m:r>
                                </m:e>
                                <m:sub>
                                  <m:r>
                                    <a:rPr lang="en-US" sz="1200" b="0" i="1" smtClean="0">
                                      <a:solidFill>
                                        <a:srgbClr val="000000"/>
                                      </a:solidFill>
                                      <a:latin typeface="Cambria Math" panose="02040503050406030204" pitchFamily="18" charset="0"/>
                                    </a:rPr>
                                    <m:t>0</m:t>
                                  </m:r>
                                </m:sub>
                              </m:sSub>
                            </m:e>
                          </m:rad>
                        </m:den>
                      </m:f>
                      <m:r>
                        <a:rPr lang="en-US" sz="1200" i="1">
                          <a:solidFill>
                            <a:srgbClr val="000000"/>
                          </a:solidFill>
                          <a:latin typeface="Cambria Math" panose="02040503050406030204" pitchFamily="18" charset="0"/>
                        </a:rPr>
                        <m:t>=</m:t>
                      </m:r>
                      <m:r>
                        <m:rPr>
                          <m:nor/>
                        </m:rPr>
                        <a:rPr lang="en-US" sz="1200" i="0">
                          <a:solidFill>
                            <a:srgbClr val="000000"/>
                          </a:solidFill>
                          <a:latin typeface="Cambria Math" panose="02040503050406030204" pitchFamily="18" charset="0"/>
                        </a:rPr>
                        <m:t> </m:t>
                      </m:r>
                      <m:r>
                        <m:rPr>
                          <m:nor/>
                        </m:rPr>
                        <a:rPr lang="en-US" sz="1200" i="0">
                          <a:solidFill>
                            <a:srgbClr val="000000"/>
                          </a:solidFill>
                          <a:latin typeface="Cambria Math" panose="02040503050406030204" pitchFamily="18" charset="0"/>
                        </a:rPr>
                        <m:t>damping</m:t>
                      </m:r>
                      <m:r>
                        <m:rPr>
                          <m:nor/>
                        </m:rPr>
                        <a:rPr lang="en-US" sz="1200" i="0">
                          <a:solidFill>
                            <a:srgbClr val="000000"/>
                          </a:solidFill>
                          <a:latin typeface="Cambria Math" panose="02040503050406030204" pitchFamily="18" charset="0"/>
                        </a:rPr>
                        <m:t> </m:t>
                      </m:r>
                      <m:r>
                        <m:rPr>
                          <m:nor/>
                        </m:rPr>
                        <a:rPr lang="en-US" sz="1200" i="0">
                          <a:solidFill>
                            <a:srgbClr val="000000"/>
                          </a:solidFill>
                          <a:latin typeface="Cambria Math" panose="02040503050406030204" pitchFamily="18" charset="0"/>
                        </a:rPr>
                        <m:t>ratio</m:t>
                      </m:r>
                      <m:r>
                        <m:rPr>
                          <m:nor/>
                        </m:rPr>
                        <a:rPr lang="en-US" sz="1200" i="0">
                          <a:solidFill>
                            <a:srgbClr val="000000"/>
                          </a:solidFill>
                          <a:latin typeface="Cambria Math" panose="02040503050406030204" pitchFamily="18" charset="0"/>
                        </a:rPr>
                        <m:t>, </m:t>
                      </m:r>
                      <m:r>
                        <m:rPr>
                          <m:nor/>
                        </m:rPr>
                        <a:rPr lang="en-US" sz="1200" i="0">
                          <a:solidFill>
                            <a:srgbClr val="000000"/>
                          </a:solidFill>
                          <a:latin typeface="Cambria Math" panose="02040503050406030204" pitchFamily="18" charset="0"/>
                        </a:rPr>
                        <m:t>dimensionless</m:t>
                      </m:r>
                    </m:oMath>
                  </m:oMathPara>
                </a14:m>
                <a:endParaRPr lang="en-US" sz="1200" dirty="0"/>
              </a:p>
            </p:txBody>
          </p:sp>
        </mc:Choice>
        <mc:Fallback>
          <p:sp>
            <p:nvSpPr>
              <p:cNvPr id="96260" name="Object 4"/>
              <p:cNvSpPr txBox="1">
                <a:spLocks noRot="1" noChangeAspect="1" noMove="1" noResize="1" noEditPoints="1" noAdjustHandles="1" noChangeArrowheads="1" noChangeShapeType="1" noTextEdit="1"/>
              </p:cNvSpPr>
              <p:nvPr/>
            </p:nvSpPr>
            <p:spPr bwMode="auto">
              <a:xfrm>
                <a:off x="847967" y="3311653"/>
                <a:ext cx="4257675" cy="466725"/>
              </a:xfrm>
              <a:prstGeom prst="rect">
                <a:avLst/>
              </a:prstGeom>
              <a:blipFill>
                <a:blip r:embed="rId9"/>
                <a:stretch>
                  <a:fillRect b="-12987"/>
                </a:stretch>
              </a:blipFill>
              <a:extLst/>
            </p:spPr>
            <p:txBody>
              <a:bodyPr/>
              <a:lstStyle/>
              <a:p>
                <a:r>
                  <a:rPr lang="en-US">
                    <a:noFill/>
                  </a:rPr>
                  <a:t> </a:t>
                </a:r>
              </a:p>
            </p:txBody>
          </p:sp>
        </mc:Fallback>
      </mc:AlternateContent>
      <p:graphicFrame>
        <p:nvGraphicFramePr>
          <p:cNvPr id="96259" name="Object 3"/>
          <p:cNvGraphicFramePr>
            <a:graphicFrameLocks noChangeAspect="1"/>
          </p:cNvGraphicFramePr>
          <p:nvPr/>
        </p:nvGraphicFramePr>
        <p:xfrm>
          <a:off x="609600" y="4267200"/>
          <a:ext cx="1400175" cy="647700"/>
        </p:xfrm>
        <a:graphic>
          <a:graphicData uri="http://schemas.openxmlformats.org/presentationml/2006/ole">
            <mc:AlternateContent xmlns:mc="http://schemas.openxmlformats.org/markup-compatibility/2006">
              <mc:Choice xmlns:v="urn:schemas-microsoft-com:vml" Requires="v">
                <p:oleObj spid="_x0000_s40378" r:id="rId10" imgW="1397000" imgH="647700" progId="Equation.3">
                  <p:embed/>
                </p:oleObj>
              </mc:Choice>
              <mc:Fallback>
                <p:oleObj r:id="rId10" imgW="1397000" imgH="6477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4267200"/>
                        <a:ext cx="140017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6258" name="Object 2"/>
          <p:cNvGraphicFramePr>
            <a:graphicFrameLocks noChangeAspect="1"/>
          </p:cNvGraphicFramePr>
          <p:nvPr/>
        </p:nvGraphicFramePr>
        <p:xfrm>
          <a:off x="533400" y="5105400"/>
          <a:ext cx="4257675" cy="962025"/>
        </p:xfrm>
        <a:graphic>
          <a:graphicData uri="http://schemas.openxmlformats.org/presentationml/2006/ole">
            <mc:AlternateContent xmlns:mc="http://schemas.openxmlformats.org/markup-compatibility/2006">
              <mc:Choice xmlns:v="urn:schemas-microsoft-com:vml" Requires="v">
                <p:oleObj spid="_x0000_s40379" r:id="rId12" imgW="4254500" imgH="965200" progId="Equation.3">
                  <p:embed/>
                </p:oleObj>
              </mc:Choice>
              <mc:Fallback>
                <p:oleObj r:id="rId12" imgW="4254500" imgH="9652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3400" y="5105400"/>
                        <a:ext cx="4257675" cy="962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6266" name="Rectangle 10"/>
          <p:cNvSpPr>
            <a:spLocks noChangeArrowheads="1"/>
          </p:cNvSpPr>
          <p:nvPr/>
        </p:nvSpPr>
        <p:spPr bwMode="auto">
          <a:xfrm>
            <a:off x="569360" y="1990789"/>
            <a:ext cx="557213"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where</a:t>
            </a:r>
          </a:p>
        </p:txBody>
      </p:sp>
      <p:sp>
        <p:nvSpPr>
          <p:cNvPr id="96269" name="Rectangle 13"/>
          <p:cNvSpPr>
            <a:spLocks noChangeArrowheads="1"/>
          </p:cNvSpPr>
          <p:nvPr/>
        </p:nvSpPr>
        <p:spPr bwMode="auto">
          <a:xfrm>
            <a:off x="5105400" y="44958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(1.27)</a:t>
            </a:r>
          </a:p>
        </p:txBody>
      </p:sp>
      <p:sp>
        <p:nvSpPr>
          <p:cNvPr id="96270" name="Rectangle 14"/>
          <p:cNvSpPr>
            <a:spLocks noChangeArrowheads="1"/>
          </p:cNvSpPr>
          <p:nvPr/>
        </p:nvSpPr>
        <p:spPr bwMode="auto">
          <a:xfrm>
            <a:off x="5181600" y="53340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(1.28)</a:t>
            </a:r>
          </a:p>
        </p:txBody>
      </p:sp>
    </p:spTree>
    <p:extLst>
      <p:ext uri="{BB962C8B-B14F-4D97-AF65-F5344CB8AC3E}">
        <p14:creationId xmlns:p14="http://schemas.microsoft.com/office/powerpoint/2010/main" val="3173498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92" name="Rectangle 12"/>
          <p:cNvSpPr>
            <a:spLocks noChangeArrowheads="1"/>
          </p:cNvSpPr>
          <p:nvPr/>
        </p:nvSpPr>
        <p:spPr bwMode="auto">
          <a:xfrm>
            <a:off x="0" y="1358900"/>
            <a:ext cx="9144000" cy="3560763"/>
          </a:xfrm>
          <a:prstGeom prst="rect">
            <a:avLst/>
          </a:prstGeom>
          <a:noFill/>
          <a:ln w="9525">
            <a:noFill/>
            <a:miter lim="800000"/>
            <a:headEnd/>
            <a:tailEnd/>
          </a:ln>
          <a:effectLst/>
        </p:spPr>
        <p:txBody>
          <a:bodyPr>
            <a:spAutoFit/>
          </a:bodyPr>
          <a:lstStyle/>
          <a:p>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endParaRPr lang="en-US" altLang="zh-TW" sz="1200">
              <a:ea typeface="新細明體" pitchFamily="18" charset="-120"/>
              <a:cs typeface="Times New Roman" pitchFamily="18" charset="0"/>
            </a:endParaRP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endParaRPr lang="en-US" altLang="zh-TW" sz="1200">
              <a:ea typeface="新細明體" pitchFamily="18" charset="-120"/>
              <a:cs typeface="Times New Roman" pitchFamily="18" charset="0"/>
            </a:endParaRP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endParaRPr lang="en-US" altLang="zh-TW" sz="1200">
              <a:ea typeface="新細明體" pitchFamily="18" charset="-120"/>
              <a:cs typeface="Times New Roman" pitchFamily="18" charset="0"/>
            </a:endParaRP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endParaRPr lang="en-US" altLang="zh-TW" sz="2400">
              <a:ea typeface="新細明體" pitchFamily="18" charset="-120"/>
            </a:endParaRPr>
          </a:p>
        </p:txBody>
      </p:sp>
      <p:graphicFrame>
        <p:nvGraphicFramePr>
          <p:cNvPr id="97291" name="Object 11"/>
          <p:cNvGraphicFramePr>
            <a:graphicFrameLocks noChangeAspect="1"/>
          </p:cNvGraphicFramePr>
          <p:nvPr/>
        </p:nvGraphicFramePr>
        <p:xfrm>
          <a:off x="457200" y="533400"/>
          <a:ext cx="2133600" cy="419100"/>
        </p:xfrm>
        <a:graphic>
          <a:graphicData uri="http://schemas.openxmlformats.org/presentationml/2006/ole">
            <mc:AlternateContent xmlns:mc="http://schemas.openxmlformats.org/markup-compatibility/2006">
              <mc:Choice xmlns:v="urn:schemas-microsoft-com:vml" Requires="v">
                <p:oleObj spid="_x0000_s41562" r:id="rId3" imgW="2133600" imgH="419100" progId="Equation.3">
                  <p:embed/>
                </p:oleObj>
              </mc:Choice>
              <mc:Fallback>
                <p:oleObj r:id="rId3" imgW="21336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33400"/>
                        <a:ext cx="21336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90" name="Object 10"/>
          <p:cNvGraphicFramePr>
            <a:graphicFrameLocks noChangeAspect="1"/>
          </p:cNvGraphicFramePr>
          <p:nvPr/>
        </p:nvGraphicFramePr>
        <p:xfrm>
          <a:off x="533400" y="1295400"/>
          <a:ext cx="638175" cy="228600"/>
        </p:xfrm>
        <a:graphic>
          <a:graphicData uri="http://schemas.openxmlformats.org/presentationml/2006/ole">
            <mc:AlternateContent xmlns:mc="http://schemas.openxmlformats.org/markup-compatibility/2006">
              <mc:Choice xmlns:v="urn:schemas-microsoft-com:vml" Requires="v">
                <p:oleObj spid="_x0000_s41563" r:id="rId5" imgW="634725" imgH="228501" progId="Equation.3">
                  <p:embed/>
                </p:oleObj>
              </mc:Choice>
              <mc:Fallback>
                <p:oleObj r:id="rId5" imgW="634725" imgH="22850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1295400"/>
                        <a:ext cx="6381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9" name="Object 9"/>
          <p:cNvGraphicFramePr>
            <a:graphicFrameLocks noChangeAspect="1"/>
          </p:cNvGraphicFramePr>
          <p:nvPr/>
        </p:nvGraphicFramePr>
        <p:xfrm>
          <a:off x="533400" y="1752600"/>
          <a:ext cx="714375" cy="447675"/>
        </p:xfrm>
        <a:graphic>
          <a:graphicData uri="http://schemas.openxmlformats.org/presentationml/2006/ole">
            <mc:AlternateContent xmlns:mc="http://schemas.openxmlformats.org/markup-compatibility/2006">
              <mc:Choice xmlns:v="urn:schemas-microsoft-com:vml" Requires="v">
                <p:oleObj spid="_x0000_s41564" r:id="rId7" imgW="710891" imgH="444307" progId="Equation.3">
                  <p:embed/>
                </p:oleObj>
              </mc:Choice>
              <mc:Fallback>
                <p:oleObj r:id="rId7" imgW="710891" imgH="444307"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1752600"/>
                        <a:ext cx="7143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8" name="Object 8"/>
          <p:cNvGraphicFramePr>
            <a:graphicFrameLocks noChangeAspect="1"/>
          </p:cNvGraphicFramePr>
          <p:nvPr/>
        </p:nvGraphicFramePr>
        <p:xfrm>
          <a:off x="533400" y="2438400"/>
          <a:ext cx="876300" cy="457200"/>
        </p:xfrm>
        <a:graphic>
          <a:graphicData uri="http://schemas.openxmlformats.org/presentationml/2006/ole">
            <mc:AlternateContent xmlns:mc="http://schemas.openxmlformats.org/markup-compatibility/2006">
              <mc:Choice xmlns:v="urn:schemas-microsoft-com:vml" Requires="v">
                <p:oleObj spid="_x0000_s41565" r:id="rId9" imgW="876300" imgH="457200" progId="Equation.3">
                  <p:embed/>
                </p:oleObj>
              </mc:Choice>
              <mc:Fallback>
                <p:oleObj r:id="rId9" imgW="876300" imgH="4572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2438400"/>
                        <a:ext cx="8763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7" name="Object 7"/>
          <p:cNvGraphicFramePr>
            <a:graphicFrameLocks noChangeAspect="1"/>
          </p:cNvGraphicFramePr>
          <p:nvPr/>
        </p:nvGraphicFramePr>
        <p:xfrm>
          <a:off x="609600" y="3276600"/>
          <a:ext cx="409575" cy="190500"/>
        </p:xfrm>
        <a:graphic>
          <a:graphicData uri="http://schemas.openxmlformats.org/presentationml/2006/ole">
            <mc:AlternateContent xmlns:mc="http://schemas.openxmlformats.org/markup-compatibility/2006">
              <mc:Choice xmlns:v="urn:schemas-microsoft-com:vml" Requires="v">
                <p:oleObj spid="_x0000_s41566" r:id="rId11" imgW="406224" imgH="190417" progId="Equation.3">
                  <p:embed/>
                </p:oleObj>
              </mc:Choice>
              <mc:Fallback>
                <p:oleObj r:id="rId11" imgW="406224" imgH="190417"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 y="3276600"/>
                        <a:ext cx="409575"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6" name="Object 6"/>
          <p:cNvGraphicFramePr>
            <a:graphicFrameLocks noChangeAspect="1"/>
          </p:cNvGraphicFramePr>
          <p:nvPr/>
        </p:nvGraphicFramePr>
        <p:xfrm>
          <a:off x="609600" y="3505200"/>
          <a:ext cx="4276725" cy="504825"/>
        </p:xfrm>
        <a:graphic>
          <a:graphicData uri="http://schemas.openxmlformats.org/presentationml/2006/ole">
            <mc:AlternateContent xmlns:mc="http://schemas.openxmlformats.org/markup-compatibility/2006">
              <mc:Choice xmlns:v="urn:schemas-microsoft-com:vml" Requires="v">
                <p:oleObj spid="_x0000_s41567" r:id="rId13" imgW="4279900" imgH="508000" progId="Equation.3">
                  <p:embed/>
                </p:oleObj>
              </mc:Choice>
              <mc:Fallback>
                <p:oleObj r:id="rId13" imgW="4279900" imgH="5080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9600" y="3505200"/>
                        <a:ext cx="4276725" cy="504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5" name="Object 5"/>
          <p:cNvGraphicFramePr>
            <a:graphicFrameLocks noChangeAspect="1"/>
          </p:cNvGraphicFramePr>
          <p:nvPr/>
        </p:nvGraphicFramePr>
        <p:xfrm>
          <a:off x="609600" y="4419600"/>
          <a:ext cx="409575" cy="190500"/>
        </p:xfrm>
        <a:graphic>
          <a:graphicData uri="http://schemas.openxmlformats.org/presentationml/2006/ole">
            <mc:AlternateContent xmlns:mc="http://schemas.openxmlformats.org/markup-compatibility/2006">
              <mc:Choice xmlns:v="urn:schemas-microsoft-com:vml" Requires="v">
                <p:oleObj spid="_x0000_s41568" r:id="rId15" imgW="406224" imgH="190417" progId="Equation.3">
                  <p:embed/>
                </p:oleObj>
              </mc:Choice>
              <mc:Fallback>
                <p:oleObj r:id="rId15" imgW="406224" imgH="190417"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9600" y="4419600"/>
                        <a:ext cx="409575"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4" name="Object 4"/>
          <p:cNvGraphicFramePr>
            <a:graphicFrameLocks noChangeAspect="1"/>
          </p:cNvGraphicFramePr>
          <p:nvPr/>
        </p:nvGraphicFramePr>
        <p:xfrm>
          <a:off x="609600" y="4724400"/>
          <a:ext cx="1685925" cy="238125"/>
        </p:xfrm>
        <a:graphic>
          <a:graphicData uri="http://schemas.openxmlformats.org/presentationml/2006/ole">
            <mc:AlternateContent xmlns:mc="http://schemas.openxmlformats.org/markup-compatibility/2006">
              <mc:Choice xmlns:v="urn:schemas-microsoft-com:vml" Requires="v">
                <p:oleObj spid="_x0000_s41569" r:id="rId17" imgW="1688367" imgH="241195" progId="Equation.3">
                  <p:embed/>
                </p:oleObj>
              </mc:Choice>
              <mc:Fallback>
                <p:oleObj r:id="rId17" imgW="1688367" imgH="241195"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9600" y="4724400"/>
                        <a:ext cx="1685925" cy="238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3" name="Object 3"/>
          <p:cNvGraphicFramePr>
            <a:graphicFrameLocks noChangeAspect="1"/>
          </p:cNvGraphicFramePr>
          <p:nvPr/>
        </p:nvGraphicFramePr>
        <p:xfrm>
          <a:off x="609600" y="5334000"/>
          <a:ext cx="409575" cy="190500"/>
        </p:xfrm>
        <a:graphic>
          <a:graphicData uri="http://schemas.openxmlformats.org/presentationml/2006/ole">
            <mc:AlternateContent xmlns:mc="http://schemas.openxmlformats.org/markup-compatibility/2006">
              <mc:Choice xmlns:v="urn:schemas-microsoft-com:vml" Requires="v">
                <p:oleObj spid="_x0000_s41570" r:id="rId19" imgW="406224" imgH="190417" progId="Equation.3">
                  <p:embed/>
                </p:oleObj>
              </mc:Choice>
              <mc:Fallback>
                <p:oleObj r:id="rId19" imgW="406224" imgH="190417"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09600" y="5334000"/>
                        <a:ext cx="409575" cy="190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7282" name="Object 2"/>
          <p:cNvGraphicFramePr>
            <a:graphicFrameLocks noChangeAspect="1"/>
          </p:cNvGraphicFramePr>
          <p:nvPr/>
        </p:nvGraphicFramePr>
        <p:xfrm>
          <a:off x="533400" y="5562600"/>
          <a:ext cx="2619375" cy="762000"/>
        </p:xfrm>
        <a:graphic>
          <a:graphicData uri="http://schemas.openxmlformats.org/presentationml/2006/ole">
            <mc:AlternateContent xmlns:mc="http://schemas.openxmlformats.org/markup-compatibility/2006">
              <mc:Choice xmlns:v="urn:schemas-microsoft-com:vml" Requires="v">
                <p:oleObj spid="_x0000_s41571" r:id="rId21" imgW="2616200" imgH="762000" progId="Equation.3">
                  <p:embed/>
                </p:oleObj>
              </mc:Choice>
              <mc:Fallback>
                <p:oleObj r:id="rId21" imgW="2616200" imgH="76200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33400" y="5562600"/>
                        <a:ext cx="2619375"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7293" name="Rectangle 13"/>
          <p:cNvSpPr>
            <a:spLocks noChangeArrowheads="1"/>
          </p:cNvSpPr>
          <p:nvPr/>
        </p:nvSpPr>
        <p:spPr bwMode="auto">
          <a:xfrm>
            <a:off x="457200" y="2895600"/>
            <a:ext cx="1011238"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Overdamped,</a:t>
            </a:r>
          </a:p>
        </p:txBody>
      </p:sp>
      <p:sp>
        <p:nvSpPr>
          <p:cNvPr id="97294" name="Rectangle 14"/>
          <p:cNvSpPr>
            <a:spLocks noChangeArrowheads="1"/>
          </p:cNvSpPr>
          <p:nvPr/>
        </p:nvSpPr>
        <p:spPr bwMode="auto">
          <a:xfrm>
            <a:off x="609600" y="5029200"/>
            <a:ext cx="1087438"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Underdamped,</a:t>
            </a:r>
          </a:p>
        </p:txBody>
      </p:sp>
      <p:sp>
        <p:nvSpPr>
          <p:cNvPr id="97295" name="Rectangle 15"/>
          <p:cNvSpPr>
            <a:spLocks noChangeArrowheads="1"/>
          </p:cNvSpPr>
          <p:nvPr/>
        </p:nvSpPr>
        <p:spPr bwMode="auto">
          <a:xfrm>
            <a:off x="457200" y="4114800"/>
            <a:ext cx="1323975"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Critically damped,</a:t>
            </a:r>
          </a:p>
        </p:txBody>
      </p:sp>
      <p:sp>
        <p:nvSpPr>
          <p:cNvPr id="97296" name="Rectangle 16"/>
          <p:cNvSpPr>
            <a:spLocks noChangeArrowheads="1"/>
          </p:cNvSpPr>
          <p:nvPr/>
        </p:nvSpPr>
        <p:spPr bwMode="auto">
          <a:xfrm>
            <a:off x="5715000" y="6096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(1.29)</a:t>
            </a:r>
          </a:p>
        </p:txBody>
      </p:sp>
      <p:sp>
        <p:nvSpPr>
          <p:cNvPr id="97297" name="Rectangle 17"/>
          <p:cNvSpPr>
            <a:spLocks noChangeArrowheads="1"/>
          </p:cNvSpPr>
          <p:nvPr/>
        </p:nvSpPr>
        <p:spPr bwMode="auto">
          <a:xfrm>
            <a:off x="5715000" y="1143000"/>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(1.30)</a:t>
            </a:r>
          </a:p>
        </p:txBody>
      </p:sp>
      <p:sp>
        <p:nvSpPr>
          <p:cNvPr id="97298" name="Rectangle 18"/>
          <p:cNvSpPr>
            <a:spLocks noChangeArrowheads="1"/>
          </p:cNvSpPr>
          <p:nvPr/>
        </p:nvSpPr>
        <p:spPr bwMode="auto">
          <a:xfrm>
            <a:off x="5715000" y="1828800"/>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(1.31)</a:t>
            </a:r>
          </a:p>
        </p:txBody>
      </p:sp>
      <p:sp>
        <p:nvSpPr>
          <p:cNvPr id="97299" name="Rectangle 19"/>
          <p:cNvSpPr>
            <a:spLocks noChangeArrowheads="1"/>
          </p:cNvSpPr>
          <p:nvPr/>
        </p:nvSpPr>
        <p:spPr bwMode="auto">
          <a:xfrm>
            <a:off x="5791200" y="24384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(1.32)</a:t>
            </a:r>
          </a:p>
        </p:txBody>
      </p:sp>
      <p:sp>
        <p:nvSpPr>
          <p:cNvPr id="97300" name="Rectangle 20"/>
          <p:cNvSpPr>
            <a:spLocks noChangeArrowheads="1"/>
          </p:cNvSpPr>
          <p:nvPr/>
        </p:nvSpPr>
        <p:spPr bwMode="auto">
          <a:xfrm>
            <a:off x="5791200" y="35814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(1.33)</a:t>
            </a:r>
          </a:p>
        </p:txBody>
      </p:sp>
      <p:sp>
        <p:nvSpPr>
          <p:cNvPr id="97301" name="Rectangle 21"/>
          <p:cNvSpPr>
            <a:spLocks noChangeArrowheads="1"/>
          </p:cNvSpPr>
          <p:nvPr/>
        </p:nvSpPr>
        <p:spPr bwMode="auto">
          <a:xfrm>
            <a:off x="5867400" y="46482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(1.34)</a:t>
            </a:r>
          </a:p>
        </p:txBody>
      </p:sp>
      <p:sp>
        <p:nvSpPr>
          <p:cNvPr id="97302" name="Rectangle 22"/>
          <p:cNvSpPr>
            <a:spLocks noChangeArrowheads="1"/>
          </p:cNvSpPr>
          <p:nvPr/>
        </p:nvSpPr>
        <p:spPr bwMode="auto">
          <a:xfrm>
            <a:off x="5867400" y="54864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(1.35)</a:t>
            </a:r>
          </a:p>
        </p:txBody>
      </p:sp>
    </p:spTree>
    <p:extLst>
      <p:ext uri="{BB962C8B-B14F-4D97-AF65-F5344CB8AC3E}">
        <p14:creationId xmlns:p14="http://schemas.microsoft.com/office/powerpoint/2010/main" val="25191207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13" name="Rectangle 9"/>
          <p:cNvSpPr>
            <a:spLocks noChangeArrowheads="1"/>
          </p:cNvSpPr>
          <p:nvPr/>
        </p:nvSpPr>
        <p:spPr bwMode="auto">
          <a:xfrm>
            <a:off x="0" y="1966913"/>
            <a:ext cx="9144000" cy="1917700"/>
          </a:xfrm>
          <a:prstGeom prst="rect">
            <a:avLst/>
          </a:prstGeom>
          <a:noFill/>
          <a:ln w="9525">
            <a:noFill/>
            <a:miter lim="800000"/>
            <a:headEnd/>
            <a:tailEnd/>
          </a:ln>
          <a:effectLst/>
        </p:spPr>
        <p:txBody>
          <a:bodyPr>
            <a:spAutoFit/>
          </a:bodyPr>
          <a:lstStyle/>
          <a:p>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r>
              <a:rPr lang="en-US" altLang="zh-TW" sz="1200">
                <a:ea typeface="新細明體" pitchFamily="18" charset="-120"/>
                <a:cs typeface="Times New Roman" pitchFamily="18" charset="0"/>
              </a:rPr>
              <a:t>							</a:t>
            </a:r>
          </a:p>
          <a:p>
            <a:pPr eaLnBrk="0" hangingPunct="0"/>
            <a:endParaRPr lang="en-US" altLang="zh-TW" sz="2400">
              <a:ea typeface="新細明體" pitchFamily="18" charset="-120"/>
            </a:endParaRPr>
          </a:p>
        </p:txBody>
      </p:sp>
      <p:graphicFrame>
        <p:nvGraphicFramePr>
          <p:cNvPr id="98312" name="Object 8"/>
          <p:cNvGraphicFramePr>
            <a:graphicFrameLocks noChangeAspect="1"/>
          </p:cNvGraphicFramePr>
          <p:nvPr/>
        </p:nvGraphicFramePr>
        <p:xfrm>
          <a:off x="2667000" y="457200"/>
          <a:ext cx="1000125" cy="466725"/>
        </p:xfrm>
        <a:graphic>
          <a:graphicData uri="http://schemas.openxmlformats.org/presentationml/2006/ole">
            <mc:AlternateContent xmlns:mc="http://schemas.openxmlformats.org/markup-compatibility/2006">
              <mc:Choice xmlns:v="urn:schemas-microsoft-com:vml" Requires="v">
                <p:oleObj spid="_x0000_s42406" r:id="rId3" imgW="1002865" imgH="469696" progId="Equation.3">
                  <p:embed/>
                </p:oleObj>
              </mc:Choice>
              <mc:Fallback>
                <p:oleObj r:id="rId3" imgW="1002865" imgH="469696"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457200"/>
                        <a:ext cx="100012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11" name="Object 7"/>
          <p:cNvGraphicFramePr>
            <a:graphicFrameLocks noChangeAspect="1"/>
          </p:cNvGraphicFramePr>
          <p:nvPr/>
        </p:nvGraphicFramePr>
        <p:xfrm>
          <a:off x="609600" y="457200"/>
          <a:ext cx="1076325" cy="466725"/>
        </p:xfrm>
        <a:graphic>
          <a:graphicData uri="http://schemas.openxmlformats.org/presentationml/2006/ole">
            <mc:AlternateContent xmlns:mc="http://schemas.openxmlformats.org/markup-compatibility/2006">
              <mc:Choice xmlns:v="urn:schemas-microsoft-com:vml" Requires="v">
                <p:oleObj spid="_x0000_s42407" r:id="rId5" imgW="1079500" imgH="469900" progId="Equation.3">
                  <p:embed/>
                </p:oleObj>
              </mc:Choice>
              <mc:Fallback>
                <p:oleObj r:id="rId5" imgW="1079500" imgH="4699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457200"/>
                        <a:ext cx="1076325"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10" name="Object 6"/>
          <p:cNvGraphicFramePr>
            <a:graphicFrameLocks noChangeAspect="1"/>
          </p:cNvGraphicFramePr>
          <p:nvPr/>
        </p:nvGraphicFramePr>
        <p:xfrm>
          <a:off x="533400" y="1066800"/>
          <a:ext cx="2819400" cy="2286000"/>
        </p:xfrm>
        <a:graphic>
          <a:graphicData uri="http://schemas.openxmlformats.org/presentationml/2006/ole">
            <mc:AlternateContent xmlns:mc="http://schemas.openxmlformats.org/markup-compatibility/2006">
              <mc:Choice xmlns:v="urn:schemas-microsoft-com:vml" Requires="v">
                <p:oleObj spid="_x0000_s42408" r:id="rId7" imgW="2819400" imgH="2286000" progId="Equation.3">
                  <p:embed/>
                </p:oleObj>
              </mc:Choice>
              <mc:Fallback>
                <p:oleObj r:id="rId7" imgW="2819400" imgH="22860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1066800"/>
                        <a:ext cx="2819400" cy="228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09" name="Object 5"/>
          <p:cNvGraphicFramePr>
            <a:graphicFrameLocks noChangeAspect="1"/>
          </p:cNvGraphicFramePr>
          <p:nvPr/>
        </p:nvGraphicFramePr>
        <p:xfrm>
          <a:off x="533400" y="3657600"/>
          <a:ext cx="990600" cy="447675"/>
        </p:xfrm>
        <a:graphic>
          <a:graphicData uri="http://schemas.openxmlformats.org/presentationml/2006/ole">
            <mc:AlternateContent xmlns:mc="http://schemas.openxmlformats.org/markup-compatibility/2006">
              <mc:Choice xmlns:v="urn:schemas-microsoft-com:vml" Requires="v">
                <p:oleObj spid="_x0000_s42409" r:id="rId9" imgW="990170" imgH="444307" progId="Equation.3">
                  <p:embed/>
                </p:oleObj>
              </mc:Choice>
              <mc:Fallback>
                <p:oleObj r:id="rId9" imgW="990170" imgH="444307"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3657600"/>
                        <a:ext cx="9906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08" name="Object 4"/>
          <p:cNvGraphicFramePr>
            <a:graphicFrameLocks noChangeAspect="1"/>
          </p:cNvGraphicFramePr>
          <p:nvPr/>
        </p:nvGraphicFramePr>
        <p:xfrm>
          <a:off x="533400" y="4495800"/>
          <a:ext cx="1066800" cy="228600"/>
        </p:xfrm>
        <a:graphic>
          <a:graphicData uri="http://schemas.openxmlformats.org/presentationml/2006/ole">
            <mc:AlternateContent xmlns:mc="http://schemas.openxmlformats.org/markup-compatibility/2006">
              <mc:Choice xmlns:v="urn:schemas-microsoft-com:vml" Requires="v">
                <p:oleObj spid="_x0000_s42410" r:id="rId11" imgW="1066800" imgH="228600" progId="Equation.3">
                  <p:embed/>
                </p:oleObj>
              </mc:Choice>
              <mc:Fallback>
                <p:oleObj r:id="rId11" imgW="106680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3400" y="4495800"/>
                        <a:ext cx="106680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07" name="Object 3"/>
          <p:cNvGraphicFramePr>
            <a:graphicFrameLocks noChangeAspect="1"/>
          </p:cNvGraphicFramePr>
          <p:nvPr/>
        </p:nvGraphicFramePr>
        <p:xfrm>
          <a:off x="2286000" y="4495800"/>
          <a:ext cx="381000" cy="228600"/>
        </p:xfrm>
        <a:graphic>
          <a:graphicData uri="http://schemas.openxmlformats.org/presentationml/2006/ole">
            <mc:AlternateContent xmlns:mc="http://schemas.openxmlformats.org/markup-compatibility/2006">
              <mc:Choice xmlns:v="urn:schemas-microsoft-com:vml" Requires="v">
                <p:oleObj spid="_x0000_s42411" r:id="rId13" imgW="381000" imgH="228600" progId="Equation.3">
                  <p:embed/>
                </p:oleObj>
              </mc:Choice>
              <mc:Fallback>
                <p:oleObj r:id="rId13" imgW="381000" imgH="2286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0" y="4495800"/>
                        <a:ext cx="381000"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8306" name="Object 2"/>
          <p:cNvGraphicFramePr>
            <a:graphicFrameLocks noChangeAspect="1"/>
          </p:cNvGraphicFramePr>
          <p:nvPr/>
        </p:nvGraphicFramePr>
        <p:xfrm>
          <a:off x="533400" y="5181600"/>
          <a:ext cx="1066800" cy="419100"/>
        </p:xfrm>
        <a:graphic>
          <a:graphicData uri="http://schemas.openxmlformats.org/presentationml/2006/ole">
            <mc:AlternateContent xmlns:mc="http://schemas.openxmlformats.org/markup-compatibility/2006">
              <mc:Choice xmlns:v="urn:schemas-microsoft-com:vml" Requires="v">
                <p:oleObj spid="_x0000_s42412" r:id="rId15" imgW="1066800" imgH="419100" progId="Equation.3">
                  <p:embed/>
                </p:oleObj>
              </mc:Choice>
              <mc:Fallback>
                <p:oleObj r:id="rId15" imgW="1066800" imgH="4191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3400" y="5181600"/>
                        <a:ext cx="1066800"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8314" name="Rectangle 10"/>
          <p:cNvSpPr>
            <a:spLocks noChangeArrowheads="1"/>
          </p:cNvSpPr>
          <p:nvPr/>
        </p:nvSpPr>
        <p:spPr bwMode="auto">
          <a:xfrm>
            <a:off x="1981200" y="533400"/>
            <a:ext cx="404813"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and</a:t>
            </a:r>
          </a:p>
        </p:txBody>
      </p:sp>
      <p:sp>
        <p:nvSpPr>
          <p:cNvPr id="98315" name="Rectangle 11"/>
          <p:cNvSpPr>
            <a:spLocks noChangeArrowheads="1"/>
          </p:cNvSpPr>
          <p:nvPr/>
        </p:nvSpPr>
        <p:spPr bwMode="auto">
          <a:xfrm>
            <a:off x="4648200" y="5334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(1.36)</a:t>
            </a:r>
          </a:p>
        </p:txBody>
      </p:sp>
      <p:sp>
        <p:nvSpPr>
          <p:cNvPr id="98316" name="Rectangle 12"/>
          <p:cNvSpPr>
            <a:spLocks noChangeArrowheads="1"/>
          </p:cNvSpPr>
          <p:nvPr/>
        </p:nvSpPr>
        <p:spPr bwMode="auto">
          <a:xfrm>
            <a:off x="4724400" y="18288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(1.37)</a:t>
            </a:r>
          </a:p>
        </p:txBody>
      </p:sp>
      <p:sp>
        <p:nvSpPr>
          <p:cNvPr id="98317" name="Rectangle 13"/>
          <p:cNvSpPr>
            <a:spLocks noChangeArrowheads="1"/>
          </p:cNvSpPr>
          <p:nvPr/>
        </p:nvSpPr>
        <p:spPr bwMode="auto">
          <a:xfrm>
            <a:off x="4724400" y="3733800"/>
            <a:ext cx="552450" cy="274638"/>
          </a:xfrm>
          <a:prstGeom prst="rect">
            <a:avLst/>
          </a:prstGeom>
          <a:noFill/>
          <a:ln w="9525">
            <a:noFill/>
            <a:miter lim="800000"/>
            <a:headEnd/>
            <a:tailEnd/>
          </a:ln>
          <a:effectLst/>
        </p:spPr>
        <p:txBody>
          <a:bodyPr wrap="none">
            <a:spAutoFit/>
          </a:bodyPr>
          <a:lstStyle/>
          <a:p>
            <a:pPr eaLnBrk="0" hangingPunct="0"/>
            <a:r>
              <a:rPr lang="en-US" altLang="zh-TW" sz="1200">
                <a:ea typeface="新細明體" pitchFamily="18" charset="-120"/>
                <a:cs typeface="Times New Roman" pitchFamily="18" charset="0"/>
              </a:rPr>
              <a:t>(1.38)</a:t>
            </a:r>
          </a:p>
        </p:txBody>
      </p:sp>
      <p:sp>
        <p:nvSpPr>
          <p:cNvPr id="98318" name="Rectangle 14"/>
          <p:cNvSpPr>
            <a:spLocks noChangeArrowheads="1"/>
          </p:cNvSpPr>
          <p:nvPr/>
        </p:nvSpPr>
        <p:spPr bwMode="auto">
          <a:xfrm>
            <a:off x="4724400" y="44958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(1.39)</a:t>
            </a:r>
          </a:p>
        </p:txBody>
      </p:sp>
      <p:sp>
        <p:nvSpPr>
          <p:cNvPr id="98319" name="Rectangle 15"/>
          <p:cNvSpPr>
            <a:spLocks noChangeArrowheads="1"/>
          </p:cNvSpPr>
          <p:nvPr/>
        </p:nvSpPr>
        <p:spPr bwMode="auto">
          <a:xfrm>
            <a:off x="4724400" y="5334000"/>
            <a:ext cx="552450" cy="274638"/>
          </a:xfrm>
          <a:prstGeom prst="rect">
            <a:avLst/>
          </a:prstGeom>
          <a:noFill/>
          <a:ln w="9525">
            <a:noFill/>
            <a:miter lim="800000"/>
            <a:headEnd/>
            <a:tailEnd/>
          </a:ln>
          <a:effectLst/>
        </p:spPr>
        <p:txBody>
          <a:bodyPr wrap="none">
            <a:spAutoFit/>
          </a:bodyPr>
          <a:lstStyle/>
          <a:p>
            <a:r>
              <a:rPr lang="en-US" altLang="zh-TW" sz="1200">
                <a:ea typeface="新細明體" pitchFamily="18" charset="-120"/>
                <a:cs typeface="Times New Roman" pitchFamily="18" charset="0"/>
              </a:rPr>
              <a:t>(1.40)</a:t>
            </a:r>
          </a:p>
        </p:txBody>
      </p:sp>
    </p:spTree>
    <p:extLst>
      <p:ext uri="{BB962C8B-B14F-4D97-AF65-F5344CB8AC3E}">
        <p14:creationId xmlns:p14="http://schemas.microsoft.com/office/powerpoint/2010/main" val="31900366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1.11 Design Criteria</a:t>
            </a:r>
            <a:endParaRPr lang="zh-TW" altLang="en-US" sz="2400" dirty="0">
              <a:solidFill>
                <a:srgbClr val="99663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51520" y="6597352"/>
            <a:ext cx="5184576" cy="260648"/>
          </a:xfrm>
        </p:spPr>
        <p:txBody>
          <a:bodyPr>
            <a:normAutofit fontScale="90000"/>
          </a:bodyPr>
          <a:lstStyle/>
          <a:p>
            <a:pPr algn="l"/>
            <a:r>
              <a:rPr lang="en-US" altLang="zh-TW" sz="1600" b="1" dirty="0">
                <a:latin typeface="Batang" pitchFamily="18" charset="-127"/>
                <a:ea typeface="Batang" pitchFamily="18" charset="-127"/>
                <a:cs typeface="Times New Roman" pitchFamily="18" charset="0"/>
              </a:rPr>
              <a:t>Figure 1.8  Design process for medical instruments</a:t>
            </a:r>
            <a:br>
              <a:rPr lang="en-US" altLang="zh-TW" sz="1600" b="1" dirty="0">
                <a:latin typeface="Batang" pitchFamily="18" charset="-127"/>
                <a:ea typeface="Batang" pitchFamily="18" charset="-127"/>
                <a:cs typeface="Times New Roman" pitchFamily="18" charset="0"/>
              </a:rPr>
            </a:br>
            <a:endParaRPr lang="en-US" altLang="zh-TW" sz="900" dirty="0">
              <a:solidFill>
                <a:schemeClr val="tx1">
                  <a:lumMod val="50000"/>
                  <a:lumOff val="50000"/>
                </a:schemeClr>
              </a:solidFill>
              <a:latin typeface="Batang" pitchFamily="18" charset="-127"/>
              <a:ea typeface="Batang" pitchFamily="18" charset="-127"/>
              <a:cs typeface="Times New Roman" pitchFamily="18" charset="0"/>
            </a:endParaRPr>
          </a:p>
        </p:txBody>
      </p:sp>
      <p:sp>
        <p:nvSpPr>
          <p:cNvPr id="4" name="矩形 3"/>
          <p:cNvSpPr/>
          <p:nvPr/>
        </p:nvSpPr>
        <p:spPr>
          <a:xfrm>
            <a:off x="6115427" y="6196367"/>
            <a:ext cx="2880320" cy="646331"/>
          </a:xfrm>
          <a:prstGeom prst="rect">
            <a:avLst/>
          </a:prstGeom>
        </p:spPr>
        <p:txBody>
          <a:bodyPr wrap="square">
            <a:spAutoFit/>
          </a:bodyPr>
          <a:lstStyle/>
          <a:p>
            <a:r>
              <a:rPr lang="en-US" altLang="zh-TW" sz="1200" dirty="0"/>
              <a:t>BMD = </a:t>
            </a:r>
            <a:r>
              <a:rPr lang="zh-TW" altLang="en-US" sz="1200" dirty="0"/>
              <a:t>骨質密度</a:t>
            </a:r>
            <a:r>
              <a:rPr lang="en-US" altLang="zh-TW" sz="1200" dirty="0"/>
              <a:t> (Bone Mineral Density) ?</a:t>
            </a:r>
          </a:p>
          <a:p>
            <a:r>
              <a:rPr lang="en-US" altLang="zh-TW" sz="1200" b="1" dirty="0"/>
              <a:t>BMD = </a:t>
            </a:r>
            <a:r>
              <a:rPr lang="en-US" altLang="zh-TW" sz="1200" b="1" dirty="0" err="1"/>
              <a:t>bacitracin</a:t>
            </a:r>
            <a:r>
              <a:rPr lang="en-US" altLang="zh-TW" sz="1200" b="1" dirty="0"/>
              <a:t> </a:t>
            </a:r>
            <a:r>
              <a:rPr lang="en-US" altLang="zh-TW" sz="1200" b="1" dirty="0" err="1"/>
              <a:t>methylene</a:t>
            </a:r>
            <a:r>
              <a:rPr lang="en-US" altLang="zh-TW" sz="1200" b="1" dirty="0"/>
              <a:t> </a:t>
            </a:r>
            <a:r>
              <a:rPr lang="en-US" altLang="zh-TW" sz="1200" b="1" dirty="0" err="1"/>
              <a:t>disalicylate</a:t>
            </a:r>
            <a:endParaRPr lang="en-US" altLang="zh-TW" sz="1200" dirty="0"/>
          </a:p>
          <a:p>
            <a:r>
              <a:rPr lang="en-US" altLang="zh-TW" sz="1200" dirty="0"/>
              <a:t>(</a:t>
            </a:r>
            <a:r>
              <a:rPr lang="zh-TW" altLang="en-US" sz="1200" dirty="0"/>
              <a:t>桿菌呔次甲基</a:t>
            </a:r>
            <a:r>
              <a:rPr lang="en-US" altLang="zh-TW" sz="1200" dirty="0"/>
              <a:t>)</a:t>
            </a:r>
            <a:endParaRPr lang="zh-TW" altLang="en-US" sz="1200" dirty="0"/>
          </a:p>
        </p:txBody>
      </p:sp>
      <p:pic>
        <p:nvPicPr>
          <p:cNvPr id="5" name="Picture 2" descr="fig_01_08"/>
          <p:cNvPicPr preferRelativeResize="0">
            <a:picLocks noChangeAspect="1" noChangeArrowheads="1"/>
          </p:cNvPicPr>
          <p:nvPr>
            <p:custDataLst>
              <p:tags r:id="rId1"/>
            </p:custDataLst>
          </p:nvPr>
        </p:nvPicPr>
        <p:blipFill>
          <a:blip r:embed="rId3" cstate="print"/>
          <a:srcRect/>
          <a:stretch>
            <a:fillRect/>
          </a:stretch>
        </p:blipFill>
        <p:spPr bwMode="auto">
          <a:xfrm>
            <a:off x="148319" y="24265"/>
            <a:ext cx="5627688" cy="6515100"/>
          </a:xfrm>
          <a:prstGeom prst="rect">
            <a:avLst/>
          </a:prstGeom>
          <a:noFill/>
          <a:ln w="9525">
            <a:noFill/>
            <a:miter lim="800000"/>
            <a:headEnd/>
            <a:tailEnd/>
          </a:ln>
          <a:effectLst/>
        </p:spPr>
      </p:pic>
      <p:sp>
        <p:nvSpPr>
          <p:cNvPr id="6" name="Line Callout 1 5"/>
          <p:cNvSpPr/>
          <p:nvPr/>
        </p:nvSpPr>
        <p:spPr>
          <a:xfrm>
            <a:off x="5940152" y="1886894"/>
            <a:ext cx="2088232" cy="173954"/>
          </a:xfrm>
          <a:prstGeom prst="borderCallout1">
            <a:avLst>
              <a:gd name="adj1" fmla="val 54055"/>
              <a:gd name="adj2" fmla="val -1144"/>
              <a:gd name="adj3" fmla="val 52727"/>
              <a:gd name="adj4" fmla="val -121799"/>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solidFill>
                  <a:schemeClr val="accent5">
                    <a:lumMod val="50000"/>
                  </a:schemeClr>
                </a:solidFill>
              </a:rPr>
              <a:t>What is “specificity”?</a:t>
            </a:r>
            <a:endParaRPr lang="en-US" sz="1400" dirty="0">
              <a:solidFill>
                <a:schemeClr val="accent5">
                  <a:lumMod val="50000"/>
                </a:schemeClr>
              </a:solidFill>
            </a:endParaRPr>
          </a:p>
        </p:txBody>
      </p:sp>
      <p:sp>
        <p:nvSpPr>
          <p:cNvPr id="7" name="Line Callout 1 6"/>
          <p:cNvSpPr/>
          <p:nvPr/>
        </p:nvSpPr>
        <p:spPr>
          <a:xfrm>
            <a:off x="5940152" y="2420888"/>
            <a:ext cx="2088232" cy="173954"/>
          </a:xfrm>
          <a:prstGeom prst="borderCallout1">
            <a:avLst>
              <a:gd name="adj1" fmla="val 54055"/>
              <a:gd name="adj2" fmla="val -1144"/>
              <a:gd name="adj3" fmla="val 61636"/>
              <a:gd name="adj4" fmla="val -119573"/>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solidFill>
                  <a:schemeClr val="accent5">
                    <a:lumMod val="50000"/>
                  </a:schemeClr>
                </a:solidFill>
              </a:rPr>
              <a:t>Why “acceleration”?</a:t>
            </a:r>
            <a:endParaRPr lang="en-US" sz="1400" dirty="0">
              <a:solidFill>
                <a:schemeClr val="accent5">
                  <a:lumMod val="50000"/>
                </a:schemeClr>
              </a:solidFill>
            </a:endParaRPr>
          </a:p>
        </p:txBody>
      </p:sp>
      <p:sp>
        <p:nvSpPr>
          <p:cNvPr id="9" name="Line Callout 1 8"/>
          <p:cNvSpPr/>
          <p:nvPr/>
        </p:nvSpPr>
        <p:spPr>
          <a:xfrm>
            <a:off x="6084168" y="4077072"/>
            <a:ext cx="2088232" cy="173954"/>
          </a:xfrm>
          <a:prstGeom prst="borderCallout1">
            <a:avLst>
              <a:gd name="adj1" fmla="val 54055"/>
              <a:gd name="adj2" fmla="val -1144"/>
              <a:gd name="adj3" fmla="val 61636"/>
              <a:gd name="adj4" fmla="val -119573"/>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solidFill>
                  <a:schemeClr val="accent5">
                    <a:lumMod val="50000"/>
                  </a:schemeClr>
                </a:solidFill>
              </a:rPr>
              <a:t>Chapter 14</a:t>
            </a:r>
            <a:endParaRPr lang="en-US" sz="1400" dirty="0">
              <a:solidFill>
                <a:schemeClr val="accent5">
                  <a:lumMod val="50000"/>
                </a:schemeClr>
              </a:solidFill>
            </a:endParaRPr>
          </a:p>
        </p:txBody>
      </p:sp>
      <p:sp>
        <p:nvSpPr>
          <p:cNvPr id="2" name="矩形 1">
            <a:extLst>
              <a:ext uri="{FF2B5EF4-FFF2-40B4-BE49-F238E27FC236}">
                <a16:creationId xmlns:a16="http://schemas.microsoft.com/office/drawing/2014/main" id="{970A3214-FA3F-4B43-B576-1710C68DB317}"/>
              </a:ext>
            </a:extLst>
          </p:cNvPr>
          <p:cNvSpPr/>
          <p:nvPr/>
        </p:nvSpPr>
        <p:spPr>
          <a:xfrm>
            <a:off x="5822333" y="509450"/>
            <a:ext cx="2692788" cy="369332"/>
          </a:xfrm>
          <a:prstGeom prst="rect">
            <a:avLst/>
          </a:prstGeom>
        </p:spPr>
        <p:txBody>
          <a:bodyPr wrap="none">
            <a:spAutoFit/>
          </a:bodyPr>
          <a:lstStyle/>
          <a:p>
            <a:r>
              <a:rPr lang="en-US" altLang="zh-TW" dirty="0"/>
              <a:t>Premarket Approval (PMA)</a:t>
            </a:r>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1.12 Commercial Medical Instrumentation Development Process</a:t>
            </a:r>
            <a:endParaRPr lang="zh-TW" altLang="en-US" sz="2400" dirty="0">
              <a:solidFill>
                <a:srgbClr val="99663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1.13 Regulation of Medical Devices</a:t>
            </a:r>
            <a:endParaRPr lang="zh-TW" altLang="en-US" sz="2400" dirty="0">
              <a:solidFill>
                <a:srgbClr val="99663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title" idx="4294967295"/>
          </p:nvPr>
        </p:nvSpPr>
        <p:spPr>
          <a:xfrm>
            <a:off x="504826" y="5461001"/>
            <a:ext cx="8001000" cy="1143000"/>
          </a:xfrm>
        </p:spPr>
        <p:txBody>
          <a:bodyPr>
            <a:normAutofit fontScale="90000"/>
          </a:bodyPr>
          <a:lstStyle/>
          <a:p>
            <a:pPr algn="l"/>
            <a:r>
              <a:rPr lang="en-US" altLang="zh-TW" sz="1600" b="1" dirty="0">
                <a:ea typeface="新細明體" pitchFamily="18" charset="-120"/>
                <a:cs typeface="Times New Roman" pitchFamily="18" charset="0"/>
              </a:rPr>
              <a:t>Figure 1.1  Generalized instrumentation system</a:t>
            </a:r>
            <a:r>
              <a:rPr lang="en-US" altLang="zh-TW" sz="1600" dirty="0">
                <a:ea typeface="新細明體" pitchFamily="18" charset="-120"/>
                <a:cs typeface="Times New Roman" pitchFamily="18" charset="0"/>
              </a:rPr>
              <a:t>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The sensor converts energy or information from the measurand to another form (usually electric).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This signal is the processed and displayed so that humans can perceive the information. </a:t>
            </a:r>
            <a:br>
              <a:rPr lang="en-US" altLang="zh-TW" sz="1600" dirty="0">
                <a:ea typeface="新細明體" pitchFamily="18" charset="-120"/>
                <a:cs typeface="Times New Roman" pitchFamily="18" charset="0"/>
              </a:rPr>
            </a:br>
            <a:r>
              <a:rPr lang="en-US" altLang="zh-TW" sz="1600" dirty="0">
                <a:ea typeface="新細明體" pitchFamily="18" charset="-120"/>
                <a:cs typeface="Times New Roman" pitchFamily="18" charset="0"/>
              </a:rPr>
              <a:t>Elements and connections shown by dashed lines are optional for some applications.</a:t>
            </a:r>
          </a:p>
        </p:txBody>
      </p:sp>
      <p:grpSp>
        <p:nvGrpSpPr>
          <p:cNvPr id="2" name="Group 204"/>
          <p:cNvGrpSpPr>
            <a:grpSpLocks/>
          </p:cNvGrpSpPr>
          <p:nvPr/>
        </p:nvGrpSpPr>
        <p:grpSpPr bwMode="auto">
          <a:xfrm>
            <a:off x="354013" y="165100"/>
            <a:ext cx="8435975" cy="4867275"/>
            <a:chOff x="223" y="104"/>
            <a:chExt cx="5314" cy="3066"/>
          </a:xfrm>
        </p:grpSpPr>
        <p:sp>
          <p:nvSpPr>
            <p:cNvPr id="2054" name="Line 6"/>
            <p:cNvSpPr>
              <a:spLocks noChangeShapeType="1"/>
            </p:cNvSpPr>
            <p:nvPr/>
          </p:nvSpPr>
          <p:spPr bwMode="auto">
            <a:xfrm>
              <a:off x="4436" y="332"/>
              <a:ext cx="80" cy="1"/>
            </a:xfrm>
            <a:prstGeom prst="line">
              <a:avLst/>
            </a:prstGeom>
            <a:noFill/>
            <a:ln w="12700">
              <a:solidFill>
                <a:srgbClr val="000000"/>
              </a:solidFill>
              <a:round/>
              <a:headEnd/>
              <a:tailEnd/>
            </a:ln>
          </p:spPr>
          <p:txBody>
            <a:bodyPr/>
            <a:lstStyle/>
            <a:p>
              <a:endParaRPr lang="zh-TW" altLang="en-US"/>
            </a:p>
          </p:txBody>
        </p:sp>
        <p:sp>
          <p:nvSpPr>
            <p:cNvPr id="2055" name="Line 7"/>
            <p:cNvSpPr>
              <a:spLocks noChangeShapeType="1"/>
            </p:cNvSpPr>
            <p:nvPr/>
          </p:nvSpPr>
          <p:spPr bwMode="auto">
            <a:xfrm>
              <a:off x="4548" y="332"/>
              <a:ext cx="80" cy="1"/>
            </a:xfrm>
            <a:prstGeom prst="line">
              <a:avLst/>
            </a:prstGeom>
            <a:noFill/>
            <a:ln w="12700">
              <a:solidFill>
                <a:srgbClr val="000000"/>
              </a:solidFill>
              <a:round/>
              <a:headEnd/>
              <a:tailEnd/>
            </a:ln>
          </p:spPr>
          <p:txBody>
            <a:bodyPr/>
            <a:lstStyle/>
            <a:p>
              <a:endParaRPr lang="zh-TW" altLang="en-US"/>
            </a:p>
          </p:txBody>
        </p:sp>
        <p:sp>
          <p:nvSpPr>
            <p:cNvPr id="2056" name="Line 8"/>
            <p:cNvSpPr>
              <a:spLocks noChangeShapeType="1"/>
            </p:cNvSpPr>
            <p:nvPr/>
          </p:nvSpPr>
          <p:spPr bwMode="auto">
            <a:xfrm>
              <a:off x="4660" y="332"/>
              <a:ext cx="80" cy="1"/>
            </a:xfrm>
            <a:prstGeom prst="line">
              <a:avLst/>
            </a:prstGeom>
            <a:noFill/>
            <a:ln w="12700">
              <a:solidFill>
                <a:srgbClr val="000000"/>
              </a:solidFill>
              <a:round/>
              <a:headEnd/>
              <a:tailEnd/>
            </a:ln>
          </p:spPr>
          <p:txBody>
            <a:bodyPr/>
            <a:lstStyle/>
            <a:p>
              <a:endParaRPr lang="zh-TW" altLang="en-US"/>
            </a:p>
          </p:txBody>
        </p:sp>
        <p:sp>
          <p:nvSpPr>
            <p:cNvPr id="2057" name="Line 9"/>
            <p:cNvSpPr>
              <a:spLocks noChangeShapeType="1"/>
            </p:cNvSpPr>
            <p:nvPr/>
          </p:nvSpPr>
          <p:spPr bwMode="auto">
            <a:xfrm>
              <a:off x="4772" y="332"/>
              <a:ext cx="80" cy="1"/>
            </a:xfrm>
            <a:prstGeom prst="line">
              <a:avLst/>
            </a:prstGeom>
            <a:noFill/>
            <a:ln w="12700">
              <a:solidFill>
                <a:srgbClr val="000000"/>
              </a:solidFill>
              <a:round/>
              <a:headEnd/>
              <a:tailEnd/>
            </a:ln>
          </p:spPr>
          <p:txBody>
            <a:bodyPr/>
            <a:lstStyle/>
            <a:p>
              <a:endParaRPr lang="zh-TW" altLang="en-US"/>
            </a:p>
          </p:txBody>
        </p:sp>
        <p:sp>
          <p:nvSpPr>
            <p:cNvPr id="2058" name="Freeform 10"/>
            <p:cNvSpPr>
              <a:spLocks/>
            </p:cNvSpPr>
            <p:nvPr/>
          </p:nvSpPr>
          <p:spPr bwMode="auto">
            <a:xfrm>
              <a:off x="4884" y="332"/>
              <a:ext cx="60" cy="16"/>
            </a:xfrm>
            <a:custGeom>
              <a:avLst/>
              <a:gdLst/>
              <a:ahLst/>
              <a:cxnLst>
                <a:cxn ang="0">
                  <a:pos x="0" y="0"/>
                </a:cxn>
                <a:cxn ang="0">
                  <a:pos x="60" y="0"/>
                </a:cxn>
                <a:cxn ang="0">
                  <a:pos x="60" y="16"/>
                </a:cxn>
              </a:cxnLst>
              <a:rect l="0" t="0" r="r" b="b"/>
              <a:pathLst>
                <a:path w="60" h="16">
                  <a:moveTo>
                    <a:pt x="0" y="0"/>
                  </a:moveTo>
                  <a:lnTo>
                    <a:pt x="60" y="0"/>
                  </a:lnTo>
                  <a:lnTo>
                    <a:pt x="60" y="16"/>
                  </a:lnTo>
                </a:path>
              </a:pathLst>
            </a:custGeom>
            <a:noFill/>
            <a:ln w="12700">
              <a:solidFill>
                <a:srgbClr val="000000"/>
              </a:solidFill>
              <a:prstDash val="solid"/>
              <a:round/>
              <a:headEnd/>
              <a:tailEnd/>
            </a:ln>
          </p:spPr>
          <p:txBody>
            <a:bodyPr/>
            <a:lstStyle/>
            <a:p>
              <a:endParaRPr lang="zh-TW" altLang="en-US"/>
            </a:p>
          </p:txBody>
        </p:sp>
        <p:sp>
          <p:nvSpPr>
            <p:cNvPr id="2059" name="Line 11"/>
            <p:cNvSpPr>
              <a:spLocks noChangeShapeType="1"/>
            </p:cNvSpPr>
            <p:nvPr/>
          </p:nvSpPr>
          <p:spPr bwMode="auto">
            <a:xfrm>
              <a:off x="4944" y="380"/>
              <a:ext cx="1" cy="80"/>
            </a:xfrm>
            <a:prstGeom prst="line">
              <a:avLst/>
            </a:prstGeom>
            <a:noFill/>
            <a:ln w="12700">
              <a:solidFill>
                <a:srgbClr val="000000"/>
              </a:solidFill>
              <a:round/>
              <a:headEnd/>
              <a:tailEnd/>
            </a:ln>
          </p:spPr>
          <p:txBody>
            <a:bodyPr/>
            <a:lstStyle/>
            <a:p>
              <a:endParaRPr lang="zh-TW" altLang="en-US"/>
            </a:p>
          </p:txBody>
        </p:sp>
        <p:sp>
          <p:nvSpPr>
            <p:cNvPr id="2060" name="Line 12"/>
            <p:cNvSpPr>
              <a:spLocks noChangeShapeType="1"/>
            </p:cNvSpPr>
            <p:nvPr/>
          </p:nvSpPr>
          <p:spPr bwMode="auto">
            <a:xfrm>
              <a:off x="4944" y="493"/>
              <a:ext cx="1" cy="80"/>
            </a:xfrm>
            <a:prstGeom prst="line">
              <a:avLst/>
            </a:prstGeom>
            <a:noFill/>
            <a:ln w="12700">
              <a:solidFill>
                <a:srgbClr val="000000"/>
              </a:solidFill>
              <a:round/>
              <a:headEnd/>
              <a:tailEnd/>
            </a:ln>
          </p:spPr>
          <p:txBody>
            <a:bodyPr/>
            <a:lstStyle/>
            <a:p>
              <a:endParaRPr lang="zh-TW" altLang="en-US"/>
            </a:p>
          </p:txBody>
        </p:sp>
        <p:sp>
          <p:nvSpPr>
            <p:cNvPr id="2061" name="Line 13"/>
            <p:cNvSpPr>
              <a:spLocks noChangeShapeType="1"/>
            </p:cNvSpPr>
            <p:nvPr/>
          </p:nvSpPr>
          <p:spPr bwMode="auto">
            <a:xfrm>
              <a:off x="4944" y="605"/>
              <a:ext cx="1" cy="80"/>
            </a:xfrm>
            <a:prstGeom prst="line">
              <a:avLst/>
            </a:prstGeom>
            <a:noFill/>
            <a:ln w="12700">
              <a:solidFill>
                <a:srgbClr val="000000"/>
              </a:solidFill>
              <a:round/>
              <a:headEnd/>
              <a:tailEnd/>
            </a:ln>
          </p:spPr>
          <p:txBody>
            <a:bodyPr/>
            <a:lstStyle/>
            <a:p>
              <a:endParaRPr lang="zh-TW" altLang="en-US"/>
            </a:p>
          </p:txBody>
        </p:sp>
        <p:sp>
          <p:nvSpPr>
            <p:cNvPr id="2062" name="Line 14"/>
            <p:cNvSpPr>
              <a:spLocks noChangeShapeType="1"/>
            </p:cNvSpPr>
            <p:nvPr/>
          </p:nvSpPr>
          <p:spPr bwMode="auto">
            <a:xfrm>
              <a:off x="4944" y="717"/>
              <a:ext cx="1" cy="80"/>
            </a:xfrm>
            <a:prstGeom prst="line">
              <a:avLst/>
            </a:prstGeom>
            <a:noFill/>
            <a:ln w="12700">
              <a:solidFill>
                <a:srgbClr val="000000"/>
              </a:solidFill>
              <a:round/>
              <a:headEnd/>
              <a:tailEnd/>
            </a:ln>
          </p:spPr>
          <p:txBody>
            <a:bodyPr/>
            <a:lstStyle/>
            <a:p>
              <a:endParaRPr lang="zh-TW" altLang="en-US"/>
            </a:p>
          </p:txBody>
        </p:sp>
        <p:sp>
          <p:nvSpPr>
            <p:cNvPr id="2063" name="Line 15"/>
            <p:cNvSpPr>
              <a:spLocks noChangeShapeType="1"/>
            </p:cNvSpPr>
            <p:nvPr/>
          </p:nvSpPr>
          <p:spPr bwMode="auto">
            <a:xfrm>
              <a:off x="4944" y="829"/>
              <a:ext cx="1" cy="80"/>
            </a:xfrm>
            <a:prstGeom prst="line">
              <a:avLst/>
            </a:prstGeom>
            <a:noFill/>
            <a:ln w="12700">
              <a:solidFill>
                <a:srgbClr val="000000"/>
              </a:solidFill>
              <a:round/>
              <a:headEnd/>
              <a:tailEnd/>
            </a:ln>
          </p:spPr>
          <p:txBody>
            <a:bodyPr/>
            <a:lstStyle/>
            <a:p>
              <a:endParaRPr lang="zh-TW" altLang="en-US"/>
            </a:p>
          </p:txBody>
        </p:sp>
        <p:sp>
          <p:nvSpPr>
            <p:cNvPr id="2064" name="Line 16"/>
            <p:cNvSpPr>
              <a:spLocks noChangeShapeType="1"/>
            </p:cNvSpPr>
            <p:nvPr/>
          </p:nvSpPr>
          <p:spPr bwMode="auto">
            <a:xfrm>
              <a:off x="4944" y="941"/>
              <a:ext cx="1" cy="80"/>
            </a:xfrm>
            <a:prstGeom prst="line">
              <a:avLst/>
            </a:prstGeom>
            <a:noFill/>
            <a:ln w="12700">
              <a:solidFill>
                <a:srgbClr val="000000"/>
              </a:solidFill>
              <a:round/>
              <a:headEnd/>
              <a:tailEnd/>
            </a:ln>
          </p:spPr>
          <p:txBody>
            <a:bodyPr/>
            <a:lstStyle/>
            <a:p>
              <a:endParaRPr lang="zh-TW" altLang="en-US"/>
            </a:p>
          </p:txBody>
        </p:sp>
        <p:sp>
          <p:nvSpPr>
            <p:cNvPr id="2065" name="Line 17"/>
            <p:cNvSpPr>
              <a:spLocks noChangeShapeType="1"/>
            </p:cNvSpPr>
            <p:nvPr/>
          </p:nvSpPr>
          <p:spPr bwMode="auto">
            <a:xfrm>
              <a:off x="4944" y="1053"/>
              <a:ext cx="1" cy="80"/>
            </a:xfrm>
            <a:prstGeom prst="line">
              <a:avLst/>
            </a:prstGeom>
            <a:noFill/>
            <a:ln w="12700">
              <a:solidFill>
                <a:srgbClr val="000000"/>
              </a:solidFill>
              <a:round/>
              <a:headEnd/>
              <a:tailEnd/>
            </a:ln>
          </p:spPr>
          <p:txBody>
            <a:bodyPr/>
            <a:lstStyle/>
            <a:p>
              <a:endParaRPr lang="zh-TW" altLang="en-US"/>
            </a:p>
          </p:txBody>
        </p:sp>
        <p:sp>
          <p:nvSpPr>
            <p:cNvPr id="2066" name="Line 18"/>
            <p:cNvSpPr>
              <a:spLocks noChangeShapeType="1"/>
            </p:cNvSpPr>
            <p:nvPr/>
          </p:nvSpPr>
          <p:spPr bwMode="auto">
            <a:xfrm>
              <a:off x="4944" y="1165"/>
              <a:ext cx="1" cy="81"/>
            </a:xfrm>
            <a:prstGeom prst="line">
              <a:avLst/>
            </a:prstGeom>
            <a:noFill/>
            <a:ln w="12700">
              <a:solidFill>
                <a:srgbClr val="000000"/>
              </a:solidFill>
              <a:round/>
              <a:headEnd/>
              <a:tailEnd/>
            </a:ln>
          </p:spPr>
          <p:txBody>
            <a:bodyPr/>
            <a:lstStyle/>
            <a:p>
              <a:endParaRPr lang="zh-TW" altLang="en-US"/>
            </a:p>
          </p:txBody>
        </p:sp>
        <p:sp>
          <p:nvSpPr>
            <p:cNvPr id="2067" name="Line 19"/>
            <p:cNvSpPr>
              <a:spLocks noChangeShapeType="1"/>
            </p:cNvSpPr>
            <p:nvPr/>
          </p:nvSpPr>
          <p:spPr bwMode="auto">
            <a:xfrm>
              <a:off x="4944" y="1278"/>
              <a:ext cx="1" cy="80"/>
            </a:xfrm>
            <a:prstGeom prst="line">
              <a:avLst/>
            </a:prstGeom>
            <a:noFill/>
            <a:ln w="12700">
              <a:solidFill>
                <a:srgbClr val="000000"/>
              </a:solidFill>
              <a:round/>
              <a:headEnd/>
              <a:tailEnd/>
            </a:ln>
          </p:spPr>
          <p:txBody>
            <a:bodyPr/>
            <a:lstStyle/>
            <a:p>
              <a:endParaRPr lang="zh-TW" altLang="en-US"/>
            </a:p>
          </p:txBody>
        </p:sp>
        <p:sp>
          <p:nvSpPr>
            <p:cNvPr id="2068" name="Line 20"/>
            <p:cNvSpPr>
              <a:spLocks noChangeShapeType="1"/>
            </p:cNvSpPr>
            <p:nvPr/>
          </p:nvSpPr>
          <p:spPr bwMode="auto">
            <a:xfrm>
              <a:off x="900" y="809"/>
              <a:ext cx="80" cy="1"/>
            </a:xfrm>
            <a:prstGeom prst="line">
              <a:avLst/>
            </a:prstGeom>
            <a:noFill/>
            <a:ln w="12700">
              <a:solidFill>
                <a:srgbClr val="000000"/>
              </a:solidFill>
              <a:round/>
              <a:headEnd/>
              <a:tailEnd/>
            </a:ln>
          </p:spPr>
          <p:txBody>
            <a:bodyPr/>
            <a:lstStyle/>
            <a:p>
              <a:endParaRPr lang="zh-TW" altLang="en-US"/>
            </a:p>
          </p:txBody>
        </p:sp>
        <p:sp>
          <p:nvSpPr>
            <p:cNvPr id="2069" name="Line 21"/>
            <p:cNvSpPr>
              <a:spLocks noChangeShapeType="1"/>
            </p:cNvSpPr>
            <p:nvPr/>
          </p:nvSpPr>
          <p:spPr bwMode="auto">
            <a:xfrm>
              <a:off x="1012" y="809"/>
              <a:ext cx="80" cy="1"/>
            </a:xfrm>
            <a:prstGeom prst="line">
              <a:avLst/>
            </a:prstGeom>
            <a:noFill/>
            <a:ln w="12700">
              <a:solidFill>
                <a:srgbClr val="000000"/>
              </a:solidFill>
              <a:round/>
              <a:headEnd/>
              <a:tailEnd/>
            </a:ln>
          </p:spPr>
          <p:txBody>
            <a:bodyPr/>
            <a:lstStyle/>
            <a:p>
              <a:endParaRPr lang="zh-TW" altLang="en-US"/>
            </a:p>
          </p:txBody>
        </p:sp>
        <p:sp>
          <p:nvSpPr>
            <p:cNvPr id="2070" name="Line 22"/>
            <p:cNvSpPr>
              <a:spLocks noChangeShapeType="1"/>
            </p:cNvSpPr>
            <p:nvPr/>
          </p:nvSpPr>
          <p:spPr bwMode="auto">
            <a:xfrm>
              <a:off x="1124" y="809"/>
              <a:ext cx="80" cy="1"/>
            </a:xfrm>
            <a:prstGeom prst="line">
              <a:avLst/>
            </a:prstGeom>
            <a:noFill/>
            <a:ln w="12700">
              <a:solidFill>
                <a:srgbClr val="000000"/>
              </a:solidFill>
              <a:round/>
              <a:headEnd/>
              <a:tailEnd/>
            </a:ln>
          </p:spPr>
          <p:txBody>
            <a:bodyPr/>
            <a:lstStyle/>
            <a:p>
              <a:endParaRPr lang="zh-TW" altLang="en-US"/>
            </a:p>
          </p:txBody>
        </p:sp>
        <p:sp>
          <p:nvSpPr>
            <p:cNvPr id="2071" name="Line 23"/>
            <p:cNvSpPr>
              <a:spLocks noChangeShapeType="1"/>
            </p:cNvSpPr>
            <p:nvPr/>
          </p:nvSpPr>
          <p:spPr bwMode="auto">
            <a:xfrm>
              <a:off x="1236" y="809"/>
              <a:ext cx="80" cy="1"/>
            </a:xfrm>
            <a:prstGeom prst="line">
              <a:avLst/>
            </a:prstGeom>
            <a:noFill/>
            <a:ln w="12700">
              <a:solidFill>
                <a:srgbClr val="000000"/>
              </a:solidFill>
              <a:round/>
              <a:headEnd/>
              <a:tailEnd/>
            </a:ln>
          </p:spPr>
          <p:txBody>
            <a:bodyPr/>
            <a:lstStyle/>
            <a:p>
              <a:endParaRPr lang="zh-TW" altLang="en-US"/>
            </a:p>
          </p:txBody>
        </p:sp>
        <p:sp>
          <p:nvSpPr>
            <p:cNvPr id="2072" name="Line 24"/>
            <p:cNvSpPr>
              <a:spLocks noChangeShapeType="1"/>
            </p:cNvSpPr>
            <p:nvPr/>
          </p:nvSpPr>
          <p:spPr bwMode="auto">
            <a:xfrm>
              <a:off x="1348" y="809"/>
              <a:ext cx="80" cy="1"/>
            </a:xfrm>
            <a:prstGeom prst="line">
              <a:avLst/>
            </a:prstGeom>
            <a:noFill/>
            <a:ln w="12700">
              <a:solidFill>
                <a:srgbClr val="000000"/>
              </a:solidFill>
              <a:round/>
              <a:headEnd/>
              <a:tailEnd/>
            </a:ln>
          </p:spPr>
          <p:txBody>
            <a:bodyPr/>
            <a:lstStyle/>
            <a:p>
              <a:endParaRPr lang="zh-TW" altLang="en-US"/>
            </a:p>
          </p:txBody>
        </p:sp>
        <p:sp>
          <p:nvSpPr>
            <p:cNvPr id="2073" name="Line 25"/>
            <p:cNvSpPr>
              <a:spLocks noChangeShapeType="1"/>
            </p:cNvSpPr>
            <p:nvPr/>
          </p:nvSpPr>
          <p:spPr bwMode="auto">
            <a:xfrm>
              <a:off x="1460" y="809"/>
              <a:ext cx="80" cy="1"/>
            </a:xfrm>
            <a:prstGeom prst="line">
              <a:avLst/>
            </a:prstGeom>
            <a:noFill/>
            <a:ln w="12700">
              <a:solidFill>
                <a:srgbClr val="000000"/>
              </a:solidFill>
              <a:round/>
              <a:headEnd/>
              <a:tailEnd/>
            </a:ln>
          </p:spPr>
          <p:txBody>
            <a:bodyPr/>
            <a:lstStyle/>
            <a:p>
              <a:endParaRPr lang="zh-TW" altLang="en-US"/>
            </a:p>
          </p:txBody>
        </p:sp>
        <p:sp>
          <p:nvSpPr>
            <p:cNvPr id="2074" name="Line 26"/>
            <p:cNvSpPr>
              <a:spLocks noChangeShapeType="1"/>
            </p:cNvSpPr>
            <p:nvPr/>
          </p:nvSpPr>
          <p:spPr bwMode="auto">
            <a:xfrm>
              <a:off x="1573" y="809"/>
              <a:ext cx="80" cy="1"/>
            </a:xfrm>
            <a:prstGeom prst="line">
              <a:avLst/>
            </a:prstGeom>
            <a:noFill/>
            <a:ln w="12700">
              <a:solidFill>
                <a:srgbClr val="000000"/>
              </a:solidFill>
              <a:round/>
              <a:headEnd/>
              <a:tailEnd/>
            </a:ln>
          </p:spPr>
          <p:txBody>
            <a:bodyPr/>
            <a:lstStyle/>
            <a:p>
              <a:endParaRPr lang="zh-TW" altLang="en-US"/>
            </a:p>
          </p:txBody>
        </p:sp>
        <p:sp>
          <p:nvSpPr>
            <p:cNvPr id="2075" name="Line 27"/>
            <p:cNvSpPr>
              <a:spLocks noChangeShapeType="1"/>
            </p:cNvSpPr>
            <p:nvPr/>
          </p:nvSpPr>
          <p:spPr bwMode="auto">
            <a:xfrm>
              <a:off x="1685" y="809"/>
              <a:ext cx="80" cy="1"/>
            </a:xfrm>
            <a:prstGeom prst="line">
              <a:avLst/>
            </a:prstGeom>
            <a:noFill/>
            <a:ln w="12700">
              <a:solidFill>
                <a:srgbClr val="000000"/>
              </a:solidFill>
              <a:round/>
              <a:headEnd/>
              <a:tailEnd/>
            </a:ln>
          </p:spPr>
          <p:txBody>
            <a:bodyPr/>
            <a:lstStyle/>
            <a:p>
              <a:endParaRPr lang="zh-TW" altLang="en-US"/>
            </a:p>
          </p:txBody>
        </p:sp>
        <p:sp>
          <p:nvSpPr>
            <p:cNvPr id="2076" name="Line 28"/>
            <p:cNvSpPr>
              <a:spLocks noChangeShapeType="1"/>
            </p:cNvSpPr>
            <p:nvPr/>
          </p:nvSpPr>
          <p:spPr bwMode="auto">
            <a:xfrm>
              <a:off x="1797" y="809"/>
              <a:ext cx="80" cy="1"/>
            </a:xfrm>
            <a:prstGeom prst="line">
              <a:avLst/>
            </a:prstGeom>
            <a:noFill/>
            <a:ln w="12700">
              <a:solidFill>
                <a:srgbClr val="000000"/>
              </a:solidFill>
              <a:round/>
              <a:headEnd/>
              <a:tailEnd/>
            </a:ln>
          </p:spPr>
          <p:txBody>
            <a:bodyPr/>
            <a:lstStyle/>
            <a:p>
              <a:endParaRPr lang="zh-TW" altLang="en-US"/>
            </a:p>
          </p:txBody>
        </p:sp>
        <p:sp>
          <p:nvSpPr>
            <p:cNvPr id="2077" name="Line 29"/>
            <p:cNvSpPr>
              <a:spLocks noChangeShapeType="1"/>
            </p:cNvSpPr>
            <p:nvPr/>
          </p:nvSpPr>
          <p:spPr bwMode="auto">
            <a:xfrm>
              <a:off x="1909" y="809"/>
              <a:ext cx="80" cy="1"/>
            </a:xfrm>
            <a:prstGeom prst="line">
              <a:avLst/>
            </a:prstGeom>
            <a:noFill/>
            <a:ln w="12700">
              <a:solidFill>
                <a:srgbClr val="000000"/>
              </a:solidFill>
              <a:round/>
              <a:headEnd/>
              <a:tailEnd/>
            </a:ln>
          </p:spPr>
          <p:txBody>
            <a:bodyPr/>
            <a:lstStyle/>
            <a:p>
              <a:endParaRPr lang="zh-TW" altLang="en-US"/>
            </a:p>
          </p:txBody>
        </p:sp>
        <p:sp>
          <p:nvSpPr>
            <p:cNvPr id="2078" name="Line 30"/>
            <p:cNvSpPr>
              <a:spLocks noChangeShapeType="1"/>
            </p:cNvSpPr>
            <p:nvPr/>
          </p:nvSpPr>
          <p:spPr bwMode="auto">
            <a:xfrm>
              <a:off x="2021" y="809"/>
              <a:ext cx="80" cy="1"/>
            </a:xfrm>
            <a:prstGeom prst="line">
              <a:avLst/>
            </a:prstGeom>
            <a:noFill/>
            <a:ln w="12700">
              <a:solidFill>
                <a:srgbClr val="000000"/>
              </a:solidFill>
              <a:round/>
              <a:headEnd/>
              <a:tailEnd/>
            </a:ln>
          </p:spPr>
          <p:txBody>
            <a:bodyPr/>
            <a:lstStyle/>
            <a:p>
              <a:endParaRPr lang="zh-TW" altLang="en-US"/>
            </a:p>
          </p:txBody>
        </p:sp>
        <p:sp>
          <p:nvSpPr>
            <p:cNvPr id="2079" name="Line 31"/>
            <p:cNvSpPr>
              <a:spLocks noChangeShapeType="1"/>
            </p:cNvSpPr>
            <p:nvPr/>
          </p:nvSpPr>
          <p:spPr bwMode="auto">
            <a:xfrm>
              <a:off x="2133" y="809"/>
              <a:ext cx="80" cy="1"/>
            </a:xfrm>
            <a:prstGeom prst="line">
              <a:avLst/>
            </a:prstGeom>
            <a:noFill/>
            <a:ln w="12700">
              <a:solidFill>
                <a:srgbClr val="000000"/>
              </a:solidFill>
              <a:round/>
              <a:headEnd/>
              <a:tailEnd/>
            </a:ln>
          </p:spPr>
          <p:txBody>
            <a:bodyPr/>
            <a:lstStyle/>
            <a:p>
              <a:endParaRPr lang="zh-TW" altLang="en-US"/>
            </a:p>
          </p:txBody>
        </p:sp>
        <p:sp>
          <p:nvSpPr>
            <p:cNvPr id="2080" name="Line 32"/>
            <p:cNvSpPr>
              <a:spLocks noChangeShapeType="1"/>
            </p:cNvSpPr>
            <p:nvPr/>
          </p:nvSpPr>
          <p:spPr bwMode="auto">
            <a:xfrm>
              <a:off x="2245" y="809"/>
              <a:ext cx="80" cy="1"/>
            </a:xfrm>
            <a:prstGeom prst="line">
              <a:avLst/>
            </a:prstGeom>
            <a:noFill/>
            <a:ln w="12700">
              <a:solidFill>
                <a:srgbClr val="000000"/>
              </a:solidFill>
              <a:round/>
              <a:headEnd/>
              <a:tailEnd/>
            </a:ln>
          </p:spPr>
          <p:txBody>
            <a:bodyPr/>
            <a:lstStyle/>
            <a:p>
              <a:endParaRPr lang="zh-TW" altLang="en-US"/>
            </a:p>
          </p:txBody>
        </p:sp>
        <p:sp>
          <p:nvSpPr>
            <p:cNvPr id="2081" name="Freeform 33"/>
            <p:cNvSpPr>
              <a:spLocks/>
            </p:cNvSpPr>
            <p:nvPr/>
          </p:nvSpPr>
          <p:spPr bwMode="auto">
            <a:xfrm>
              <a:off x="2357" y="785"/>
              <a:ext cx="56" cy="24"/>
            </a:xfrm>
            <a:custGeom>
              <a:avLst/>
              <a:gdLst/>
              <a:ahLst/>
              <a:cxnLst>
                <a:cxn ang="0">
                  <a:pos x="0" y="24"/>
                </a:cxn>
                <a:cxn ang="0">
                  <a:pos x="56" y="24"/>
                </a:cxn>
                <a:cxn ang="0">
                  <a:pos x="56" y="0"/>
                </a:cxn>
              </a:cxnLst>
              <a:rect l="0" t="0" r="r" b="b"/>
              <a:pathLst>
                <a:path w="56" h="24">
                  <a:moveTo>
                    <a:pt x="0" y="24"/>
                  </a:moveTo>
                  <a:lnTo>
                    <a:pt x="56" y="24"/>
                  </a:lnTo>
                  <a:lnTo>
                    <a:pt x="56" y="0"/>
                  </a:lnTo>
                </a:path>
              </a:pathLst>
            </a:custGeom>
            <a:noFill/>
            <a:ln w="12700">
              <a:solidFill>
                <a:srgbClr val="000000"/>
              </a:solidFill>
              <a:prstDash val="solid"/>
              <a:round/>
              <a:headEnd/>
              <a:tailEnd/>
            </a:ln>
          </p:spPr>
          <p:txBody>
            <a:bodyPr/>
            <a:lstStyle/>
            <a:p>
              <a:endParaRPr lang="zh-TW" altLang="en-US"/>
            </a:p>
          </p:txBody>
        </p:sp>
        <p:sp>
          <p:nvSpPr>
            <p:cNvPr id="2082" name="Line 34"/>
            <p:cNvSpPr>
              <a:spLocks noChangeShapeType="1"/>
            </p:cNvSpPr>
            <p:nvPr/>
          </p:nvSpPr>
          <p:spPr bwMode="auto">
            <a:xfrm flipV="1">
              <a:off x="2413" y="673"/>
              <a:ext cx="1" cy="80"/>
            </a:xfrm>
            <a:prstGeom prst="line">
              <a:avLst/>
            </a:prstGeom>
            <a:noFill/>
            <a:ln w="12700">
              <a:solidFill>
                <a:srgbClr val="000000"/>
              </a:solidFill>
              <a:round/>
              <a:headEnd/>
              <a:tailEnd/>
            </a:ln>
          </p:spPr>
          <p:txBody>
            <a:bodyPr/>
            <a:lstStyle/>
            <a:p>
              <a:endParaRPr lang="zh-TW" altLang="en-US"/>
            </a:p>
          </p:txBody>
        </p:sp>
        <p:sp>
          <p:nvSpPr>
            <p:cNvPr id="2083" name="Line 35"/>
            <p:cNvSpPr>
              <a:spLocks noChangeShapeType="1"/>
            </p:cNvSpPr>
            <p:nvPr/>
          </p:nvSpPr>
          <p:spPr bwMode="auto">
            <a:xfrm flipV="1">
              <a:off x="2413" y="561"/>
              <a:ext cx="1" cy="80"/>
            </a:xfrm>
            <a:prstGeom prst="line">
              <a:avLst/>
            </a:prstGeom>
            <a:noFill/>
            <a:ln w="12700">
              <a:solidFill>
                <a:srgbClr val="000000"/>
              </a:solidFill>
              <a:round/>
              <a:headEnd/>
              <a:tailEnd/>
            </a:ln>
          </p:spPr>
          <p:txBody>
            <a:bodyPr/>
            <a:lstStyle/>
            <a:p>
              <a:endParaRPr lang="zh-TW" altLang="en-US"/>
            </a:p>
          </p:txBody>
        </p:sp>
        <p:sp>
          <p:nvSpPr>
            <p:cNvPr id="2084" name="Line 36"/>
            <p:cNvSpPr>
              <a:spLocks noChangeShapeType="1"/>
            </p:cNvSpPr>
            <p:nvPr/>
          </p:nvSpPr>
          <p:spPr bwMode="auto">
            <a:xfrm flipV="1">
              <a:off x="2413" y="448"/>
              <a:ext cx="1" cy="81"/>
            </a:xfrm>
            <a:prstGeom prst="line">
              <a:avLst/>
            </a:prstGeom>
            <a:noFill/>
            <a:ln w="12700">
              <a:solidFill>
                <a:srgbClr val="000000"/>
              </a:solidFill>
              <a:round/>
              <a:headEnd/>
              <a:tailEnd/>
            </a:ln>
          </p:spPr>
          <p:txBody>
            <a:bodyPr/>
            <a:lstStyle/>
            <a:p>
              <a:endParaRPr lang="zh-TW" altLang="en-US"/>
            </a:p>
          </p:txBody>
        </p:sp>
        <p:sp>
          <p:nvSpPr>
            <p:cNvPr id="2085" name="Line 37"/>
            <p:cNvSpPr>
              <a:spLocks noChangeShapeType="1"/>
            </p:cNvSpPr>
            <p:nvPr/>
          </p:nvSpPr>
          <p:spPr bwMode="auto">
            <a:xfrm flipV="1">
              <a:off x="2413" y="336"/>
              <a:ext cx="1" cy="80"/>
            </a:xfrm>
            <a:prstGeom prst="line">
              <a:avLst/>
            </a:prstGeom>
            <a:noFill/>
            <a:ln w="12700">
              <a:solidFill>
                <a:srgbClr val="000000"/>
              </a:solidFill>
              <a:round/>
              <a:headEnd/>
              <a:tailEnd/>
            </a:ln>
          </p:spPr>
          <p:txBody>
            <a:bodyPr/>
            <a:lstStyle/>
            <a:p>
              <a:endParaRPr lang="zh-TW" altLang="en-US"/>
            </a:p>
          </p:txBody>
        </p:sp>
        <p:sp>
          <p:nvSpPr>
            <p:cNvPr id="2086" name="Line 38"/>
            <p:cNvSpPr>
              <a:spLocks noChangeShapeType="1"/>
            </p:cNvSpPr>
            <p:nvPr/>
          </p:nvSpPr>
          <p:spPr bwMode="auto">
            <a:xfrm>
              <a:off x="2442" y="332"/>
              <a:ext cx="80" cy="1"/>
            </a:xfrm>
            <a:prstGeom prst="line">
              <a:avLst/>
            </a:prstGeom>
            <a:noFill/>
            <a:ln w="12700">
              <a:solidFill>
                <a:srgbClr val="000000"/>
              </a:solidFill>
              <a:round/>
              <a:headEnd/>
              <a:tailEnd/>
            </a:ln>
          </p:spPr>
          <p:txBody>
            <a:bodyPr/>
            <a:lstStyle/>
            <a:p>
              <a:endParaRPr lang="zh-TW" altLang="en-US"/>
            </a:p>
          </p:txBody>
        </p:sp>
        <p:sp>
          <p:nvSpPr>
            <p:cNvPr id="2087" name="Line 39"/>
            <p:cNvSpPr>
              <a:spLocks noChangeShapeType="1"/>
            </p:cNvSpPr>
            <p:nvPr/>
          </p:nvSpPr>
          <p:spPr bwMode="auto">
            <a:xfrm>
              <a:off x="2554" y="332"/>
              <a:ext cx="80" cy="1"/>
            </a:xfrm>
            <a:prstGeom prst="line">
              <a:avLst/>
            </a:prstGeom>
            <a:noFill/>
            <a:ln w="12700">
              <a:solidFill>
                <a:srgbClr val="000000"/>
              </a:solidFill>
              <a:round/>
              <a:headEnd/>
              <a:tailEnd/>
            </a:ln>
          </p:spPr>
          <p:txBody>
            <a:bodyPr/>
            <a:lstStyle/>
            <a:p>
              <a:endParaRPr lang="zh-TW" altLang="en-US"/>
            </a:p>
          </p:txBody>
        </p:sp>
        <p:sp>
          <p:nvSpPr>
            <p:cNvPr id="2088" name="Line 40"/>
            <p:cNvSpPr>
              <a:spLocks noChangeShapeType="1"/>
            </p:cNvSpPr>
            <p:nvPr/>
          </p:nvSpPr>
          <p:spPr bwMode="auto">
            <a:xfrm>
              <a:off x="2666" y="332"/>
              <a:ext cx="80" cy="1"/>
            </a:xfrm>
            <a:prstGeom prst="line">
              <a:avLst/>
            </a:prstGeom>
            <a:noFill/>
            <a:ln w="12700">
              <a:solidFill>
                <a:srgbClr val="000000"/>
              </a:solidFill>
              <a:round/>
              <a:headEnd/>
              <a:tailEnd/>
            </a:ln>
          </p:spPr>
          <p:txBody>
            <a:bodyPr/>
            <a:lstStyle/>
            <a:p>
              <a:endParaRPr lang="zh-TW" altLang="en-US"/>
            </a:p>
          </p:txBody>
        </p:sp>
        <p:sp>
          <p:nvSpPr>
            <p:cNvPr id="2089" name="Line 41"/>
            <p:cNvSpPr>
              <a:spLocks noChangeShapeType="1"/>
            </p:cNvSpPr>
            <p:nvPr/>
          </p:nvSpPr>
          <p:spPr bwMode="auto">
            <a:xfrm>
              <a:off x="2778" y="332"/>
              <a:ext cx="80" cy="1"/>
            </a:xfrm>
            <a:prstGeom prst="line">
              <a:avLst/>
            </a:prstGeom>
            <a:noFill/>
            <a:ln w="12700">
              <a:solidFill>
                <a:srgbClr val="000000"/>
              </a:solidFill>
              <a:round/>
              <a:headEnd/>
              <a:tailEnd/>
            </a:ln>
          </p:spPr>
          <p:txBody>
            <a:bodyPr/>
            <a:lstStyle/>
            <a:p>
              <a:endParaRPr lang="zh-TW" altLang="en-US"/>
            </a:p>
          </p:txBody>
        </p:sp>
        <p:sp>
          <p:nvSpPr>
            <p:cNvPr id="2090" name="Line 42"/>
            <p:cNvSpPr>
              <a:spLocks noChangeShapeType="1"/>
            </p:cNvSpPr>
            <p:nvPr/>
          </p:nvSpPr>
          <p:spPr bwMode="auto">
            <a:xfrm>
              <a:off x="2890" y="332"/>
              <a:ext cx="80" cy="1"/>
            </a:xfrm>
            <a:prstGeom prst="line">
              <a:avLst/>
            </a:prstGeom>
            <a:noFill/>
            <a:ln w="12700">
              <a:solidFill>
                <a:srgbClr val="000000"/>
              </a:solidFill>
              <a:round/>
              <a:headEnd/>
              <a:tailEnd/>
            </a:ln>
          </p:spPr>
          <p:txBody>
            <a:bodyPr/>
            <a:lstStyle/>
            <a:p>
              <a:endParaRPr lang="zh-TW" altLang="en-US"/>
            </a:p>
          </p:txBody>
        </p:sp>
        <p:sp>
          <p:nvSpPr>
            <p:cNvPr id="2091" name="Line 43"/>
            <p:cNvSpPr>
              <a:spLocks noChangeShapeType="1"/>
            </p:cNvSpPr>
            <p:nvPr/>
          </p:nvSpPr>
          <p:spPr bwMode="auto">
            <a:xfrm>
              <a:off x="3002" y="332"/>
              <a:ext cx="80" cy="1"/>
            </a:xfrm>
            <a:prstGeom prst="line">
              <a:avLst/>
            </a:prstGeom>
            <a:noFill/>
            <a:ln w="12700">
              <a:solidFill>
                <a:srgbClr val="000000"/>
              </a:solidFill>
              <a:round/>
              <a:headEnd/>
              <a:tailEnd/>
            </a:ln>
          </p:spPr>
          <p:txBody>
            <a:bodyPr/>
            <a:lstStyle/>
            <a:p>
              <a:endParaRPr lang="zh-TW" altLang="en-US"/>
            </a:p>
          </p:txBody>
        </p:sp>
        <p:sp>
          <p:nvSpPr>
            <p:cNvPr id="2092" name="Line 44"/>
            <p:cNvSpPr>
              <a:spLocks noChangeShapeType="1"/>
            </p:cNvSpPr>
            <p:nvPr/>
          </p:nvSpPr>
          <p:spPr bwMode="auto">
            <a:xfrm>
              <a:off x="3114" y="332"/>
              <a:ext cx="80" cy="1"/>
            </a:xfrm>
            <a:prstGeom prst="line">
              <a:avLst/>
            </a:prstGeom>
            <a:noFill/>
            <a:ln w="12700">
              <a:solidFill>
                <a:srgbClr val="000000"/>
              </a:solidFill>
              <a:round/>
              <a:headEnd/>
              <a:tailEnd/>
            </a:ln>
          </p:spPr>
          <p:txBody>
            <a:bodyPr/>
            <a:lstStyle/>
            <a:p>
              <a:endParaRPr lang="zh-TW" altLang="en-US"/>
            </a:p>
          </p:txBody>
        </p:sp>
        <p:sp>
          <p:nvSpPr>
            <p:cNvPr id="2093" name="Line 45"/>
            <p:cNvSpPr>
              <a:spLocks noChangeShapeType="1"/>
            </p:cNvSpPr>
            <p:nvPr/>
          </p:nvSpPr>
          <p:spPr bwMode="auto">
            <a:xfrm>
              <a:off x="3226" y="332"/>
              <a:ext cx="80" cy="1"/>
            </a:xfrm>
            <a:prstGeom prst="line">
              <a:avLst/>
            </a:prstGeom>
            <a:noFill/>
            <a:ln w="12700">
              <a:solidFill>
                <a:srgbClr val="000000"/>
              </a:solidFill>
              <a:round/>
              <a:headEnd/>
              <a:tailEnd/>
            </a:ln>
          </p:spPr>
          <p:txBody>
            <a:bodyPr/>
            <a:lstStyle/>
            <a:p>
              <a:endParaRPr lang="zh-TW" altLang="en-US"/>
            </a:p>
          </p:txBody>
        </p:sp>
        <p:sp>
          <p:nvSpPr>
            <p:cNvPr id="2094" name="Line 46"/>
            <p:cNvSpPr>
              <a:spLocks noChangeShapeType="1"/>
            </p:cNvSpPr>
            <p:nvPr/>
          </p:nvSpPr>
          <p:spPr bwMode="auto">
            <a:xfrm>
              <a:off x="3339" y="332"/>
              <a:ext cx="80" cy="1"/>
            </a:xfrm>
            <a:prstGeom prst="line">
              <a:avLst/>
            </a:prstGeom>
            <a:noFill/>
            <a:ln w="12700">
              <a:solidFill>
                <a:srgbClr val="000000"/>
              </a:solidFill>
              <a:round/>
              <a:headEnd/>
              <a:tailEnd/>
            </a:ln>
          </p:spPr>
          <p:txBody>
            <a:bodyPr/>
            <a:lstStyle/>
            <a:p>
              <a:endParaRPr lang="zh-TW" altLang="en-US"/>
            </a:p>
          </p:txBody>
        </p:sp>
        <p:sp>
          <p:nvSpPr>
            <p:cNvPr id="2095" name="Line 47"/>
            <p:cNvSpPr>
              <a:spLocks noChangeShapeType="1"/>
            </p:cNvSpPr>
            <p:nvPr/>
          </p:nvSpPr>
          <p:spPr bwMode="auto">
            <a:xfrm>
              <a:off x="3451" y="332"/>
              <a:ext cx="80" cy="1"/>
            </a:xfrm>
            <a:prstGeom prst="line">
              <a:avLst/>
            </a:prstGeom>
            <a:noFill/>
            <a:ln w="12700">
              <a:solidFill>
                <a:srgbClr val="000000"/>
              </a:solidFill>
              <a:round/>
              <a:headEnd/>
              <a:tailEnd/>
            </a:ln>
          </p:spPr>
          <p:txBody>
            <a:bodyPr/>
            <a:lstStyle/>
            <a:p>
              <a:endParaRPr lang="zh-TW" altLang="en-US"/>
            </a:p>
          </p:txBody>
        </p:sp>
        <p:sp>
          <p:nvSpPr>
            <p:cNvPr id="2096" name="Line 48"/>
            <p:cNvSpPr>
              <a:spLocks noChangeShapeType="1"/>
            </p:cNvSpPr>
            <p:nvPr/>
          </p:nvSpPr>
          <p:spPr bwMode="auto">
            <a:xfrm flipH="1">
              <a:off x="1116" y="809"/>
              <a:ext cx="52" cy="60"/>
            </a:xfrm>
            <a:prstGeom prst="line">
              <a:avLst/>
            </a:prstGeom>
            <a:noFill/>
            <a:ln w="12700">
              <a:solidFill>
                <a:srgbClr val="000000"/>
              </a:solidFill>
              <a:round/>
              <a:headEnd/>
              <a:tailEnd/>
            </a:ln>
          </p:spPr>
          <p:txBody>
            <a:bodyPr/>
            <a:lstStyle/>
            <a:p>
              <a:endParaRPr lang="zh-TW" altLang="en-US"/>
            </a:p>
          </p:txBody>
        </p:sp>
        <p:sp>
          <p:nvSpPr>
            <p:cNvPr id="2097" name="Line 49"/>
            <p:cNvSpPr>
              <a:spLocks noChangeShapeType="1"/>
            </p:cNvSpPr>
            <p:nvPr/>
          </p:nvSpPr>
          <p:spPr bwMode="auto">
            <a:xfrm flipH="1">
              <a:off x="1040" y="893"/>
              <a:ext cx="56" cy="60"/>
            </a:xfrm>
            <a:prstGeom prst="line">
              <a:avLst/>
            </a:prstGeom>
            <a:noFill/>
            <a:ln w="12700">
              <a:solidFill>
                <a:srgbClr val="000000"/>
              </a:solidFill>
              <a:round/>
              <a:headEnd/>
              <a:tailEnd/>
            </a:ln>
          </p:spPr>
          <p:txBody>
            <a:bodyPr/>
            <a:lstStyle/>
            <a:p>
              <a:endParaRPr lang="zh-TW" altLang="en-US"/>
            </a:p>
          </p:txBody>
        </p:sp>
        <p:sp>
          <p:nvSpPr>
            <p:cNvPr id="2098" name="Line 50"/>
            <p:cNvSpPr>
              <a:spLocks noChangeShapeType="1"/>
            </p:cNvSpPr>
            <p:nvPr/>
          </p:nvSpPr>
          <p:spPr bwMode="auto">
            <a:xfrm flipH="1">
              <a:off x="968" y="977"/>
              <a:ext cx="52" cy="60"/>
            </a:xfrm>
            <a:prstGeom prst="line">
              <a:avLst/>
            </a:prstGeom>
            <a:noFill/>
            <a:ln w="12700">
              <a:solidFill>
                <a:srgbClr val="000000"/>
              </a:solidFill>
              <a:round/>
              <a:headEnd/>
              <a:tailEnd/>
            </a:ln>
          </p:spPr>
          <p:txBody>
            <a:bodyPr/>
            <a:lstStyle/>
            <a:p>
              <a:endParaRPr lang="zh-TW" altLang="en-US"/>
            </a:p>
          </p:txBody>
        </p:sp>
        <p:sp>
          <p:nvSpPr>
            <p:cNvPr id="2099" name="Line 51"/>
            <p:cNvSpPr>
              <a:spLocks noChangeShapeType="1"/>
            </p:cNvSpPr>
            <p:nvPr/>
          </p:nvSpPr>
          <p:spPr bwMode="auto">
            <a:xfrm flipH="1">
              <a:off x="916" y="1061"/>
              <a:ext cx="32" cy="32"/>
            </a:xfrm>
            <a:prstGeom prst="line">
              <a:avLst/>
            </a:prstGeom>
            <a:noFill/>
            <a:ln w="12700">
              <a:solidFill>
                <a:srgbClr val="000000"/>
              </a:solidFill>
              <a:round/>
              <a:headEnd/>
              <a:tailEnd/>
            </a:ln>
          </p:spPr>
          <p:txBody>
            <a:bodyPr/>
            <a:lstStyle/>
            <a:p>
              <a:endParaRPr lang="zh-TW" altLang="en-US"/>
            </a:p>
          </p:txBody>
        </p:sp>
        <p:sp>
          <p:nvSpPr>
            <p:cNvPr id="2100" name="Line 52"/>
            <p:cNvSpPr>
              <a:spLocks noChangeShapeType="1"/>
            </p:cNvSpPr>
            <p:nvPr/>
          </p:nvSpPr>
          <p:spPr bwMode="auto">
            <a:xfrm>
              <a:off x="4864" y="1370"/>
              <a:ext cx="613" cy="1"/>
            </a:xfrm>
            <a:prstGeom prst="line">
              <a:avLst/>
            </a:prstGeom>
            <a:noFill/>
            <a:ln w="12700">
              <a:solidFill>
                <a:srgbClr val="000000"/>
              </a:solidFill>
              <a:round/>
              <a:headEnd/>
              <a:tailEnd/>
            </a:ln>
          </p:spPr>
          <p:txBody>
            <a:bodyPr/>
            <a:lstStyle/>
            <a:p>
              <a:endParaRPr lang="zh-TW" altLang="en-US"/>
            </a:p>
          </p:txBody>
        </p:sp>
        <p:sp>
          <p:nvSpPr>
            <p:cNvPr id="2101" name="Line 53"/>
            <p:cNvSpPr>
              <a:spLocks noChangeShapeType="1"/>
            </p:cNvSpPr>
            <p:nvPr/>
          </p:nvSpPr>
          <p:spPr bwMode="auto">
            <a:xfrm>
              <a:off x="3887" y="1370"/>
              <a:ext cx="228" cy="1"/>
            </a:xfrm>
            <a:prstGeom prst="line">
              <a:avLst/>
            </a:prstGeom>
            <a:noFill/>
            <a:ln w="12700">
              <a:solidFill>
                <a:srgbClr val="000000"/>
              </a:solidFill>
              <a:round/>
              <a:headEnd/>
              <a:tailEnd/>
            </a:ln>
          </p:spPr>
          <p:txBody>
            <a:bodyPr/>
            <a:lstStyle/>
            <a:p>
              <a:endParaRPr lang="zh-TW" altLang="en-US"/>
            </a:p>
          </p:txBody>
        </p:sp>
        <p:sp>
          <p:nvSpPr>
            <p:cNvPr id="2102" name="Line 54"/>
            <p:cNvSpPr>
              <a:spLocks noChangeShapeType="1"/>
            </p:cNvSpPr>
            <p:nvPr/>
          </p:nvSpPr>
          <p:spPr bwMode="auto">
            <a:xfrm>
              <a:off x="2990" y="1370"/>
              <a:ext cx="144" cy="1"/>
            </a:xfrm>
            <a:prstGeom prst="line">
              <a:avLst/>
            </a:prstGeom>
            <a:noFill/>
            <a:ln w="12700">
              <a:solidFill>
                <a:srgbClr val="000000"/>
              </a:solidFill>
              <a:round/>
              <a:headEnd/>
              <a:tailEnd/>
            </a:ln>
          </p:spPr>
          <p:txBody>
            <a:bodyPr/>
            <a:lstStyle/>
            <a:p>
              <a:endParaRPr lang="zh-TW" altLang="en-US"/>
            </a:p>
          </p:txBody>
        </p:sp>
        <p:sp>
          <p:nvSpPr>
            <p:cNvPr id="2103" name="Line 55"/>
            <p:cNvSpPr>
              <a:spLocks noChangeShapeType="1"/>
            </p:cNvSpPr>
            <p:nvPr/>
          </p:nvSpPr>
          <p:spPr bwMode="auto">
            <a:xfrm>
              <a:off x="2077" y="1370"/>
              <a:ext cx="164" cy="1"/>
            </a:xfrm>
            <a:prstGeom prst="line">
              <a:avLst/>
            </a:prstGeom>
            <a:noFill/>
            <a:ln w="12700">
              <a:solidFill>
                <a:srgbClr val="000000"/>
              </a:solidFill>
              <a:round/>
              <a:headEnd/>
              <a:tailEnd/>
            </a:ln>
          </p:spPr>
          <p:txBody>
            <a:bodyPr/>
            <a:lstStyle/>
            <a:p>
              <a:endParaRPr lang="zh-TW" altLang="en-US"/>
            </a:p>
          </p:txBody>
        </p:sp>
        <p:sp>
          <p:nvSpPr>
            <p:cNvPr id="2104" name="Line 56"/>
            <p:cNvSpPr>
              <a:spLocks noChangeShapeType="1"/>
            </p:cNvSpPr>
            <p:nvPr/>
          </p:nvSpPr>
          <p:spPr bwMode="auto">
            <a:xfrm>
              <a:off x="1008" y="1370"/>
              <a:ext cx="316" cy="1"/>
            </a:xfrm>
            <a:prstGeom prst="line">
              <a:avLst/>
            </a:prstGeom>
            <a:noFill/>
            <a:ln w="12700">
              <a:solidFill>
                <a:srgbClr val="000000"/>
              </a:solidFill>
              <a:round/>
              <a:headEnd/>
              <a:tailEnd/>
            </a:ln>
          </p:spPr>
          <p:txBody>
            <a:bodyPr/>
            <a:lstStyle/>
            <a:p>
              <a:endParaRPr lang="zh-TW" altLang="en-US"/>
            </a:p>
          </p:txBody>
        </p:sp>
        <p:sp>
          <p:nvSpPr>
            <p:cNvPr id="2105" name="Line 57"/>
            <p:cNvSpPr>
              <a:spLocks noChangeShapeType="1"/>
            </p:cNvSpPr>
            <p:nvPr/>
          </p:nvSpPr>
          <p:spPr bwMode="auto">
            <a:xfrm>
              <a:off x="223" y="1370"/>
              <a:ext cx="156" cy="1"/>
            </a:xfrm>
            <a:prstGeom prst="line">
              <a:avLst/>
            </a:prstGeom>
            <a:noFill/>
            <a:ln w="12700">
              <a:solidFill>
                <a:srgbClr val="000000"/>
              </a:solidFill>
              <a:round/>
              <a:headEnd/>
              <a:tailEnd/>
            </a:ln>
          </p:spPr>
          <p:txBody>
            <a:bodyPr/>
            <a:lstStyle/>
            <a:p>
              <a:endParaRPr lang="zh-TW" altLang="en-US"/>
            </a:p>
          </p:txBody>
        </p:sp>
        <p:sp>
          <p:nvSpPr>
            <p:cNvPr id="2106" name="Line 58"/>
            <p:cNvSpPr>
              <a:spLocks noChangeShapeType="1"/>
            </p:cNvSpPr>
            <p:nvPr/>
          </p:nvSpPr>
          <p:spPr bwMode="auto">
            <a:xfrm flipH="1">
              <a:off x="367" y="2812"/>
              <a:ext cx="80" cy="1"/>
            </a:xfrm>
            <a:prstGeom prst="line">
              <a:avLst/>
            </a:prstGeom>
            <a:noFill/>
            <a:ln w="12700">
              <a:solidFill>
                <a:srgbClr val="000000"/>
              </a:solidFill>
              <a:round/>
              <a:headEnd/>
              <a:tailEnd/>
            </a:ln>
          </p:spPr>
          <p:txBody>
            <a:bodyPr/>
            <a:lstStyle/>
            <a:p>
              <a:endParaRPr lang="zh-TW" altLang="en-US"/>
            </a:p>
          </p:txBody>
        </p:sp>
        <p:sp>
          <p:nvSpPr>
            <p:cNvPr id="2107" name="Line 59"/>
            <p:cNvSpPr>
              <a:spLocks noChangeShapeType="1"/>
            </p:cNvSpPr>
            <p:nvPr/>
          </p:nvSpPr>
          <p:spPr bwMode="auto">
            <a:xfrm flipH="1">
              <a:off x="255" y="2812"/>
              <a:ext cx="80" cy="1"/>
            </a:xfrm>
            <a:prstGeom prst="line">
              <a:avLst/>
            </a:prstGeom>
            <a:noFill/>
            <a:ln w="12700">
              <a:solidFill>
                <a:srgbClr val="000000"/>
              </a:solidFill>
              <a:round/>
              <a:headEnd/>
              <a:tailEnd/>
            </a:ln>
          </p:spPr>
          <p:txBody>
            <a:bodyPr/>
            <a:lstStyle/>
            <a:p>
              <a:endParaRPr lang="zh-TW" altLang="en-US"/>
            </a:p>
          </p:txBody>
        </p:sp>
        <p:sp>
          <p:nvSpPr>
            <p:cNvPr id="2108" name="Freeform 60"/>
            <p:cNvSpPr>
              <a:spLocks/>
            </p:cNvSpPr>
            <p:nvPr/>
          </p:nvSpPr>
          <p:spPr bwMode="auto">
            <a:xfrm>
              <a:off x="223" y="2735"/>
              <a:ext cx="1" cy="77"/>
            </a:xfrm>
            <a:custGeom>
              <a:avLst/>
              <a:gdLst/>
              <a:ahLst/>
              <a:cxnLst>
                <a:cxn ang="0">
                  <a:pos x="0" y="77"/>
                </a:cxn>
                <a:cxn ang="0">
                  <a:pos x="0" y="77"/>
                </a:cxn>
                <a:cxn ang="0">
                  <a:pos x="0" y="0"/>
                </a:cxn>
              </a:cxnLst>
              <a:rect l="0" t="0" r="r" b="b"/>
              <a:pathLst>
                <a:path h="77">
                  <a:moveTo>
                    <a:pt x="0" y="77"/>
                  </a:moveTo>
                  <a:lnTo>
                    <a:pt x="0" y="77"/>
                  </a:lnTo>
                  <a:lnTo>
                    <a:pt x="0" y="0"/>
                  </a:lnTo>
                </a:path>
              </a:pathLst>
            </a:custGeom>
            <a:noFill/>
            <a:ln w="12700">
              <a:solidFill>
                <a:srgbClr val="000000"/>
              </a:solidFill>
              <a:prstDash val="solid"/>
              <a:round/>
              <a:headEnd/>
              <a:tailEnd/>
            </a:ln>
          </p:spPr>
          <p:txBody>
            <a:bodyPr/>
            <a:lstStyle/>
            <a:p>
              <a:endParaRPr lang="zh-TW" altLang="en-US"/>
            </a:p>
          </p:txBody>
        </p:sp>
        <p:sp>
          <p:nvSpPr>
            <p:cNvPr id="2109" name="Line 61"/>
            <p:cNvSpPr>
              <a:spLocks noChangeShapeType="1"/>
            </p:cNvSpPr>
            <p:nvPr/>
          </p:nvSpPr>
          <p:spPr bwMode="auto">
            <a:xfrm flipV="1">
              <a:off x="223" y="2623"/>
              <a:ext cx="1" cy="80"/>
            </a:xfrm>
            <a:prstGeom prst="line">
              <a:avLst/>
            </a:prstGeom>
            <a:noFill/>
            <a:ln w="12700">
              <a:solidFill>
                <a:srgbClr val="000000"/>
              </a:solidFill>
              <a:round/>
              <a:headEnd/>
              <a:tailEnd/>
            </a:ln>
          </p:spPr>
          <p:txBody>
            <a:bodyPr/>
            <a:lstStyle/>
            <a:p>
              <a:endParaRPr lang="zh-TW" altLang="en-US"/>
            </a:p>
          </p:txBody>
        </p:sp>
        <p:sp>
          <p:nvSpPr>
            <p:cNvPr id="2110" name="Line 62"/>
            <p:cNvSpPr>
              <a:spLocks noChangeShapeType="1"/>
            </p:cNvSpPr>
            <p:nvPr/>
          </p:nvSpPr>
          <p:spPr bwMode="auto">
            <a:xfrm flipV="1">
              <a:off x="223" y="2511"/>
              <a:ext cx="1" cy="80"/>
            </a:xfrm>
            <a:prstGeom prst="line">
              <a:avLst/>
            </a:prstGeom>
            <a:noFill/>
            <a:ln w="12700">
              <a:solidFill>
                <a:srgbClr val="000000"/>
              </a:solidFill>
              <a:round/>
              <a:headEnd/>
              <a:tailEnd/>
            </a:ln>
          </p:spPr>
          <p:txBody>
            <a:bodyPr/>
            <a:lstStyle/>
            <a:p>
              <a:endParaRPr lang="zh-TW" altLang="en-US"/>
            </a:p>
          </p:txBody>
        </p:sp>
        <p:sp>
          <p:nvSpPr>
            <p:cNvPr id="2111" name="Line 63"/>
            <p:cNvSpPr>
              <a:spLocks noChangeShapeType="1"/>
            </p:cNvSpPr>
            <p:nvPr/>
          </p:nvSpPr>
          <p:spPr bwMode="auto">
            <a:xfrm flipV="1">
              <a:off x="223" y="2399"/>
              <a:ext cx="1" cy="80"/>
            </a:xfrm>
            <a:prstGeom prst="line">
              <a:avLst/>
            </a:prstGeom>
            <a:noFill/>
            <a:ln w="12700">
              <a:solidFill>
                <a:srgbClr val="000000"/>
              </a:solidFill>
              <a:round/>
              <a:headEnd/>
              <a:tailEnd/>
            </a:ln>
          </p:spPr>
          <p:txBody>
            <a:bodyPr/>
            <a:lstStyle/>
            <a:p>
              <a:endParaRPr lang="zh-TW" altLang="en-US"/>
            </a:p>
          </p:txBody>
        </p:sp>
        <p:sp>
          <p:nvSpPr>
            <p:cNvPr id="2112" name="Line 64"/>
            <p:cNvSpPr>
              <a:spLocks noChangeShapeType="1"/>
            </p:cNvSpPr>
            <p:nvPr/>
          </p:nvSpPr>
          <p:spPr bwMode="auto">
            <a:xfrm flipV="1">
              <a:off x="223" y="2287"/>
              <a:ext cx="1" cy="80"/>
            </a:xfrm>
            <a:prstGeom prst="line">
              <a:avLst/>
            </a:prstGeom>
            <a:noFill/>
            <a:ln w="12700">
              <a:solidFill>
                <a:srgbClr val="000000"/>
              </a:solidFill>
              <a:round/>
              <a:headEnd/>
              <a:tailEnd/>
            </a:ln>
          </p:spPr>
          <p:txBody>
            <a:bodyPr/>
            <a:lstStyle/>
            <a:p>
              <a:endParaRPr lang="zh-TW" altLang="en-US"/>
            </a:p>
          </p:txBody>
        </p:sp>
        <p:sp>
          <p:nvSpPr>
            <p:cNvPr id="2113" name="Line 65"/>
            <p:cNvSpPr>
              <a:spLocks noChangeShapeType="1"/>
            </p:cNvSpPr>
            <p:nvPr/>
          </p:nvSpPr>
          <p:spPr bwMode="auto">
            <a:xfrm flipV="1">
              <a:off x="223" y="2175"/>
              <a:ext cx="1" cy="80"/>
            </a:xfrm>
            <a:prstGeom prst="line">
              <a:avLst/>
            </a:prstGeom>
            <a:noFill/>
            <a:ln w="12700">
              <a:solidFill>
                <a:srgbClr val="000000"/>
              </a:solidFill>
              <a:round/>
              <a:headEnd/>
              <a:tailEnd/>
            </a:ln>
          </p:spPr>
          <p:txBody>
            <a:bodyPr/>
            <a:lstStyle/>
            <a:p>
              <a:endParaRPr lang="zh-TW" altLang="en-US"/>
            </a:p>
          </p:txBody>
        </p:sp>
        <p:sp>
          <p:nvSpPr>
            <p:cNvPr id="2114" name="Line 66"/>
            <p:cNvSpPr>
              <a:spLocks noChangeShapeType="1"/>
            </p:cNvSpPr>
            <p:nvPr/>
          </p:nvSpPr>
          <p:spPr bwMode="auto">
            <a:xfrm flipV="1">
              <a:off x="223" y="2063"/>
              <a:ext cx="1" cy="80"/>
            </a:xfrm>
            <a:prstGeom prst="line">
              <a:avLst/>
            </a:prstGeom>
            <a:noFill/>
            <a:ln w="12700">
              <a:solidFill>
                <a:srgbClr val="000000"/>
              </a:solidFill>
              <a:round/>
              <a:headEnd/>
              <a:tailEnd/>
            </a:ln>
          </p:spPr>
          <p:txBody>
            <a:bodyPr/>
            <a:lstStyle/>
            <a:p>
              <a:endParaRPr lang="zh-TW" altLang="en-US"/>
            </a:p>
          </p:txBody>
        </p:sp>
        <p:sp>
          <p:nvSpPr>
            <p:cNvPr id="2115" name="Line 67"/>
            <p:cNvSpPr>
              <a:spLocks noChangeShapeType="1"/>
            </p:cNvSpPr>
            <p:nvPr/>
          </p:nvSpPr>
          <p:spPr bwMode="auto">
            <a:xfrm flipV="1">
              <a:off x="223" y="1950"/>
              <a:ext cx="1" cy="81"/>
            </a:xfrm>
            <a:prstGeom prst="line">
              <a:avLst/>
            </a:prstGeom>
            <a:noFill/>
            <a:ln w="12700">
              <a:solidFill>
                <a:srgbClr val="000000"/>
              </a:solidFill>
              <a:round/>
              <a:headEnd/>
              <a:tailEnd/>
            </a:ln>
          </p:spPr>
          <p:txBody>
            <a:bodyPr/>
            <a:lstStyle/>
            <a:p>
              <a:endParaRPr lang="zh-TW" altLang="en-US"/>
            </a:p>
          </p:txBody>
        </p:sp>
        <p:sp>
          <p:nvSpPr>
            <p:cNvPr id="2116" name="Line 68"/>
            <p:cNvSpPr>
              <a:spLocks noChangeShapeType="1"/>
            </p:cNvSpPr>
            <p:nvPr/>
          </p:nvSpPr>
          <p:spPr bwMode="auto">
            <a:xfrm flipV="1">
              <a:off x="223" y="1838"/>
              <a:ext cx="1" cy="80"/>
            </a:xfrm>
            <a:prstGeom prst="line">
              <a:avLst/>
            </a:prstGeom>
            <a:noFill/>
            <a:ln w="12700">
              <a:solidFill>
                <a:srgbClr val="000000"/>
              </a:solidFill>
              <a:round/>
              <a:headEnd/>
              <a:tailEnd/>
            </a:ln>
          </p:spPr>
          <p:txBody>
            <a:bodyPr/>
            <a:lstStyle/>
            <a:p>
              <a:endParaRPr lang="zh-TW" altLang="en-US"/>
            </a:p>
          </p:txBody>
        </p:sp>
        <p:sp>
          <p:nvSpPr>
            <p:cNvPr id="2117" name="Line 69"/>
            <p:cNvSpPr>
              <a:spLocks noChangeShapeType="1"/>
            </p:cNvSpPr>
            <p:nvPr/>
          </p:nvSpPr>
          <p:spPr bwMode="auto">
            <a:xfrm flipV="1">
              <a:off x="223" y="1726"/>
              <a:ext cx="1" cy="80"/>
            </a:xfrm>
            <a:prstGeom prst="line">
              <a:avLst/>
            </a:prstGeom>
            <a:noFill/>
            <a:ln w="12700">
              <a:solidFill>
                <a:srgbClr val="000000"/>
              </a:solidFill>
              <a:round/>
              <a:headEnd/>
              <a:tailEnd/>
            </a:ln>
          </p:spPr>
          <p:txBody>
            <a:bodyPr/>
            <a:lstStyle/>
            <a:p>
              <a:endParaRPr lang="zh-TW" altLang="en-US"/>
            </a:p>
          </p:txBody>
        </p:sp>
        <p:sp>
          <p:nvSpPr>
            <p:cNvPr id="2118" name="Line 70"/>
            <p:cNvSpPr>
              <a:spLocks noChangeShapeType="1"/>
            </p:cNvSpPr>
            <p:nvPr/>
          </p:nvSpPr>
          <p:spPr bwMode="auto">
            <a:xfrm flipV="1">
              <a:off x="223" y="1614"/>
              <a:ext cx="1" cy="80"/>
            </a:xfrm>
            <a:prstGeom prst="line">
              <a:avLst/>
            </a:prstGeom>
            <a:noFill/>
            <a:ln w="12700">
              <a:solidFill>
                <a:srgbClr val="000000"/>
              </a:solidFill>
              <a:round/>
              <a:headEnd/>
              <a:tailEnd/>
            </a:ln>
          </p:spPr>
          <p:txBody>
            <a:bodyPr/>
            <a:lstStyle/>
            <a:p>
              <a:endParaRPr lang="zh-TW" altLang="en-US"/>
            </a:p>
          </p:txBody>
        </p:sp>
        <p:sp>
          <p:nvSpPr>
            <p:cNvPr id="2119" name="Line 71"/>
            <p:cNvSpPr>
              <a:spLocks noChangeShapeType="1"/>
            </p:cNvSpPr>
            <p:nvPr/>
          </p:nvSpPr>
          <p:spPr bwMode="auto">
            <a:xfrm flipV="1">
              <a:off x="223" y="1502"/>
              <a:ext cx="1" cy="80"/>
            </a:xfrm>
            <a:prstGeom prst="line">
              <a:avLst/>
            </a:prstGeom>
            <a:noFill/>
            <a:ln w="12700">
              <a:solidFill>
                <a:srgbClr val="000000"/>
              </a:solidFill>
              <a:round/>
              <a:headEnd/>
              <a:tailEnd/>
            </a:ln>
          </p:spPr>
          <p:txBody>
            <a:bodyPr/>
            <a:lstStyle/>
            <a:p>
              <a:endParaRPr lang="zh-TW" altLang="en-US"/>
            </a:p>
          </p:txBody>
        </p:sp>
        <p:sp>
          <p:nvSpPr>
            <p:cNvPr id="2120" name="Line 72"/>
            <p:cNvSpPr>
              <a:spLocks noChangeShapeType="1"/>
            </p:cNvSpPr>
            <p:nvPr/>
          </p:nvSpPr>
          <p:spPr bwMode="auto">
            <a:xfrm flipV="1">
              <a:off x="223" y="1390"/>
              <a:ext cx="1" cy="80"/>
            </a:xfrm>
            <a:prstGeom prst="line">
              <a:avLst/>
            </a:prstGeom>
            <a:noFill/>
            <a:ln w="12700">
              <a:solidFill>
                <a:srgbClr val="000000"/>
              </a:solidFill>
              <a:round/>
              <a:headEnd/>
              <a:tailEnd/>
            </a:ln>
          </p:spPr>
          <p:txBody>
            <a:bodyPr/>
            <a:lstStyle/>
            <a:p>
              <a:endParaRPr lang="zh-TW" altLang="en-US"/>
            </a:p>
          </p:txBody>
        </p:sp>
        <p:sp>
          <p:nvSpPr>
            <p:cNvPr id="2121" name="Line 73"/>
            <p:cNvSpPr>
              <a:spLocks noChangeShapeType="1"/>
            </p:cNvSpPr>
            <p:nvPr/>
          </p:nvSpPr>
          <p:spPr bwMode="auto">
            <a:xfrm>
              <a:off x="1248" y="1430"/>
              <a:ext cx="1" cy="80"/>
            </a:xfrm>
            <a:prstGeom prst="line">
              <a:avLst/>
            </a:prstGeom>
            <a:noFill/>
            <a:ln w="12700">
              <a:solidFill>
                <a:srgbClr val="000000"/>
              </a:solidFill>
              <a:round/>
              <a:headEnd/>
              <a:tailEnd/>
            </a:ln>
          </p:spPr>
          <p:txBody>
            <a:bodyPr/>
            <a:lstStyle/>
            <a:p>
              <a:endParaRPr lang="zh-TW" altLang="en-US"/>
            </a:p>
          </p:txBody>
        </p:sp>
        <p:sp>
          <p:nvSpPr>
            <p:cNvPr id="2122" name="Line 74"/>
            <p:cNvSpPr>
              <a:spLocks noChangeShapeType="1"/>
            </p:cNvSpPr>
            <p:nvPr/>
          </p:nvSpPr>
          <p:spPr bwMode="auto">
            <a:xfrm>
              <a:off x="1248" y="1542"/>
              <a:ext cx="1" cy="80"/>
            </a:xfrm>
            <a:prstGeom prst="line">
              <a:avLst/>
            </a:prstGeom>
            <a:noFill/>
            <a:ln w="12700">
              <a:solidFill>
                <a:srgbClr val="000000"/>
              </a:solidFill>
              <a:round/>
              <a:headEnd/>
              <a:tailEnd/>
            </a:ln>
          </p:spPr>
          <p:txBody>
            <a:bodyPr/>
            <a:lstStyle/>
            <a:p>
              <a:endParaRPr lang="zh-TW" altLang="en-US"/>
            </a:p>
          </p:txBody>
        </p:sp>
        <p:sp>
          <p:nvSpPr>
            <p:cNvPr id="2123" name="Line 75"/>
            <p:cNvSpPr>
              <a:spLocks noChangeShapeType="1"/>
            </p:cNvSpPr>
            <p:nvPr/>
          </p:nvSpPr>
          <p:spPr bwMode="auto">
            <a:xfrm>
              <a:off x="1248" y="1654"/>
              <a:ext cx="1" cy="80"/>
            </a:xfrm>
            <a:prstGeom prst="line">
              <a:avLst/>
            </a:prstGeom>
            <a:noFill/>
            <a:ln w="12700">
              <a:solidFill>
                <a:srgbClr val="000000"/>
              </a:solidFill>
              <a:round/>
              <a:headEnd/>
              <a:tailEnd/>
            </a:ln>
          </p:spPr>
          <p:txBody>
            <a:bodyPr/>
            <a:lstStyle/>
            <a:p>
              <a:endParaRPr lang="zh-TW" altLang="en-US"/>
            </a:p>
          </p:txBody>
        </p:sp>
        <p:sp>
          <p:nvSpPr>
            <p:cNvPr id="2124" name="Line 76"/>
            <p:cNvSpPr>
              <a:spLocks noChangeShapeType="1"/>
            </p:cNvSpPr>
            <p:nvPr/>
          </p:nvSpPr>
          <p:spPr bwMode="auto">
            <a:xfrm>
              <a:off x="1248" y="1766"/>
              <a:ext cx="1" cy="80"/>
            </a:xfrm>
            <a:prstGeom prst="line">
              <a:avLst/>
            </a:prstGeom>
            <a:noFill/>
            <a:ln w="12700">
              <a:solidFill>
                <a:srgbClr val="000000"/>
              </a:solidFill>
              <a:round/>
              <a:headEnd/>
              <a:tailEnd/>
            </a:ln>
          </p:spPr>
          <p:txBody>
            <a:bodyPr/>
            <a:lstStyle/>
            <a:p>
              <a:endParaRPr lang="zh-TW" altLang="en-US"/>
            </a:p>
          </p:txBody>
        </p:sp>
        <p:sp>
          <p:nvSpPr>
            <p:cNvPr id="2125" name="Line 77"/>
            <p:cNvSpPr>
              <a:spLocks noChangeShapeType="1"/>
            </p:cNvSpPr>
            <p:nvPr/>
          </p:nvSpPr>
          <p:spPr bwMode="auto">
            <a:xfrm>
              <a:off x="1248" y="1878"/>
              <a:ext cx="1" cy="80"/>
            </a:xfrm>
            <a:prstGeom prst="line">
              <a:avLst/>
            </a:prstGeom>
            <a:noFill/>
            <a:ln w="12700">
              <a:solidFill>
                <a:srgbClr val="000000"/>
              </a:solidFill>
              <a:round/>
              <a:headEnd/>
              <a:tailEnd/>
            </a:ln>
          </p:spPr>
          <p:txBody>
            <a:bodyPr/>
            <a:lstStyle/>
            <a:p>
              <a:endParaRPr lang="zh-TW" altLang="en-US"/>
            </a:p>
          </p:txBody>
        </p:sp>
        <p:sp>
          <p:nvSpPr>
            <p:cNvPr id="2126" name="Line 78"/>
            <p:cNvSpPr>
              <a:spLocks noChangeShapeType="1"/>
            </p:cNvSpPr>
            <p:nvPr/>
          </p:nvSpPr>
          <p:spPr bwMode="auto">
            <a:xfrm>
              <a:off x="1248" y="1990"/>
              <a:ext cx="1" cy="81"/>
            </a:xfrm>
            <a:prstGeom prst="line">
              <a:avLst/>
            </a:prstGeom>
            <a:noFill/>
            <a:ln w="12700">
              <a:solidFill>
                <a:srgbClr val="000000"/>
              </a:solidFill>
              <a:round/>
              <a:headEnd/>
              <a:tailEnd/>
            </a:ln>
          </p:spPr>
          <p:txBody>
            <a:bodyPr/>
            <a:lstStyle/>
            <a:p>
              <a:endParaRPr lang="zh-TW" altLang="en-US"/>
            </a:p>
          </p:txBody>
        </p:sp>
        <p:sp>
          <p:nvSpPr>
            <p:cNvPr id="2127" name="Line 79"/>
            <p:cNvSpPr>
              <a:spLocks noChangeShapeType="1"/>
            </p:cNvSpPr>
            <p:nvPr/>
          </p:nvSpPr>
          <p:spPr bwMode="auto">
            <a:xfrm>
              <a:off x="1248" y="2103"/>
              <a:ext cx="1" cy="80"/>
            </a:xfrm>
            <a:prstGeom prst="line">
              <a:avLst/>
            </a:prstGeom>
            <a:noFill/>
            <a:ln w="12700">
              <a:solidFill>
                <a:srgbClr val="000000"/>
              </a:solidFill>
              <a:round/>
              <a:headEnd/>
              <a:tailEnd/>
            </a:ln>
          </p:spPr>
          <p:txBody>
            <a:bodyPr/>
            <a:lstStyle/>
            <a:p>
              <a:endParaRPr lang="zh-TW" altLang="en-US"/>
            </a:p>
          </p:txBody>
        </p:sp>
        <p:sp>
          <p:nvSpPr>
            <p:cNvPr id="2128" name="Freeform 80"/>
            <p:cNvSpPr>
              <a:spLocks/>
            </p:cNvSpPr>
            <p:nvPr/>
          </p:nvSpPr>
          <p:spPr bwMode="auto">
            <a:xfrm>
              <a:off x="1248" y="2215"/>
              <a:ext cx="60" cy="20"/>
            </a:xfrm>
            <a:custGeom>
              <a:avLst/>
              <a:gdLst/>
              <a:ahLst/>
              <a:cxnLst>
                <a:cxn ang="0">
                  <a:pos x="0" y="0"/>
                </a:cxn>
                <a:cxn ang="0">
                  <a:pos x="0" y="20"/>
                </a:cxn>
                <a:cxn ang="0">
                  <a:pos x="60" y="20"/>
                </a:cxn>
              </a:cxnLst>
              <a:rect l="0" t="0" r="r" b="b"/>
              <a:pathLst>
                <a:path w="60" h="20">
                  <a:moveTo>
                    <a:pt x="0" y="0"/>
                  </a:moveTo>
                  <a:lnTo>
                    <a:pt x="0" y="20"/>
                  </a:lnTo>
                  <a:lnTo>
                    <a:pt x="60" y="20"/>
                  </a:lnTo>
                </a:path>
              </a:pathLst>
            </a:custGeom>
            <a:noFill/>
            <a:ln w="12700">
              <a:solidFill>
                <a:srgbClr val="000000"/>
              </a:solidFill>
              <a:prstDash val="solid"/>
              <a:round/>
              <a:headEnd/>
              <a:tailEnd/>
            </a:ln>
          </p:spPr>
          <p:txBody>
            <a:bodyPr/>
            <a:lstStyle/>
            <a:p>
              <a:endParaRPr lang="zh-TW" altLang="en-US"/>
            </a:p>
          </p:txBody>
        </p:sp>
        <p:sp>
          <p:nvSpPr>
            <p:cNvPr id="2129" name="Line 81"/>
            <p:cNvSpPr>
              <a:spLocks noChangeShapeType="1"/>
            </p:cNvSpPr>
            <p:nvPr/>
          </p:nvSpPr>
          <p:spPr bwMode="auto">
            <a:xfrm>
              <a:off x="1340" y="2235"/>
              <a:ext cx="40" cy="1"/>
            </a:xfrm>
            <a:prstGeom prst="line">
              <a:avLst/>
            </a:prstGeom>
            <a:noFill/>
            <a:ln w="12700">
              <a:solidFill>
                <a:srgbClr val="000000"/>
              </a:solidFill>
              <a:round/>
              <a:headEnd/>
              <a:tailEnd/>
            </a:ln>
          </p:spPr>
          <p:txBody>
            <a:bodyPr/>
            <a:lstStyle/>
            <a:p>
              <a:endParaRPr lang="zh-TW" altLang="en-US"/>
            </a:p>
          </p:txBody>
        </p:sp>
        <p:sp>
          <p:nvSpPr>
            <p:cNvPr id="2130" name="Line 82"/>
            <p:cNvSpPr>
              <a:spLocks noChangeShapeType="1"/>
            </p:cNvSpPr>
            <p:nvPr/>
          </p:nvSpPr>
          <p:spPr bwMode="auto">
            <a:xfrm>
              <a:off x="3070" y="1434"/>
              <a:ext cx="1" cy="80"/>
            </a:xfrm>
            <a:prstGeom prst="line">
              <a:avLst/>
            </a:prstGeom>
            <a:noFill/>
            <a:ln w="12700">
              <a:solidFill>
                <a:srgbClr val="000000"/>
              </a:solidFill>
              <a:round/>
              <a:headEnd/>
              <a:tailEnd/>
            </a:ln>
          </p:spPr>
          <p:txBody>
            <a:bodyPr/>
            <a:lstStyle/>
            <a:p>
              <a:endParaRPr lang="zh-TW" altLang="en-US"/>
            </a:p>
          </p:txBody>
        </p:sp>
        <p:sp>
          <p:nvSpPr>
            <p:cNvPr id="2131" name="Line 83"/>
            <p:cNvSpPr>
              <a:spLocks noChangeShapeType="1"/>
            </p:cNvSpPr>
            <p:nvPr/>
          </p:nvSpPr>
          <p:spPr bwMode="auto">
            <a:xfrm>
              <a:off x="3070" y="1546"/>
              <a:ext cx="1" cy="80"/>
            </a:xfrm>
            <a:prstGeom prst="line">
              <a:avLst/>
            </a:prstGeom>
            <a:noFill/>
            <a:ln w="12700">
              <a:solidFill>
                <a:srgbClr val="000000"/>
              </a:solidFill>
              <a:round/>
              <a:headEnd/>
              <a:tailEnd/>
            </a:ln>
          </p:spPr>
          <p:txBody>
            <a:bodyPr/>
            <a:lstStyle/>
            <a:p>
              <a:endParaRPr lang="zh-TW" altLang="en-US"/>
            </a:p>
          </p:txBody>
        </p:sp>
        <p:sp>
          <p:nvSpPr>
            <p:cNvPr id="2132" name="Line 84"/>
            <p:cNvSpPr>
              <a:spLocks noChangeShapeType="1"/>
            </p:cNvSpPr>
            <p:nvPr/>
          </p:nvSpPr>
          <p:spPr bwMode="auto">
            <a:xfrm>
              <a:off x="3070" y="1658"/>
              <a:ext cx="1" cy="80"/>
            </a:xfrm>
            <a:prstGeom prst="line">
              <a:avLst/>
            </a:prstGeom>
            <a:noFill/>
            <a:ln w="12700">
              <a:solidFill>
                <a:srgbClr val="000000"/>
              </a:solidFill>
              <a:round/>
              <a:headEnd/>
              <a:tailEnd/>
            </a:ln>
          </p:spPr>
          <p:txBody>
            <a:bodyPr/>
            <a:lstStyle/>
            <a:p>
              <a:endParaRPr lang="zh-TW" altLang="en-US"/>
            </a:p>
          </p:txBody>
        </p:sp>
        <p:sp>
          <p:nvSpPr>
            <p:cNvPr id="2133" name="Line 85"/>
            <p:cNvSpPr>
              <a:spLocks noChangeShapeType="1"/>
            </p:cNvSpPr>
            <p:nvPr/>
          </p:nvSpPr>
          <p:spPr bwMode="auto">
            <a:xfrm>
              <a:off x="3070" y="1770"/>
              <a:ext cx="1" cy="80"/>
            </a:xfrm>
            <a:prstGeom prst="line">
              <a:avLst/>
            </a:prstGeom>
            <a:noFill/>
            <a:ln w="12700">
              <a:solidFill>
                <a:srgbClr val="000000"/>
              </a:solidFill>
              <a:round/>
              <a:headEnd/>
              <a:tailEnd/>
            </a:ln>
          </p:spPr>
          <p:txBody>
            <a:bodyPr/>
            <a:lstStyle/>
            <a:p>
              <a:endParaRPr lang="zh-TW" altLang="en-US"/>
            </a:p>
          </p:txBody>
        </p:sp>
        <p:sp>
          <p:nvSpPr>
            <p:cNvPr id="2134" name="Line 86"/>
            <p:cNvSpPr>
              <a:spLocks noChangeShapeType="1"/>
            </p:cNvSpPr>
            <p:nvPr/>
          </p:nvSpPr>
          <p:spPr bwMode="auto">
            <a:xfrm>
              <a:off x="3070" y="1882"/>
              <a:ext cx="1" cy="80"/>
            </a:xfrm>
            <a:prstGeom prst="line">
              <a:avLst/>
            </a:prstGeom>
            <a:noFill/>
            <a:ln w="12700">
              <a:solidFill>
                <a:srgbClr val="000000"/>
              </a:solidFill>
              <a:round/>
              <a:headEnd/>
              <a:tailEnd/>
            </a:ln>
          </p:spPr>
          <p:txBody>
            <a:bodyPr/>
            <a:lstStyle/>
            <a:p>
              <a:endParaRPr lang="zh-TW" altLang="en-US"/>
            </a:p>
          </p:txBody>
        </p:sp>
        <p:sp>
          <p:nvSpPr>
            <p:cNvPr id="2135" name="Line 87"/>
            <p:cNvSpPr>
              <a:spLocks noChangeShapeType="1"/>
            </p:cNvSpPr>
            <p:nvPr/>
          </p:nvSpPr>
          <p:spPr bwMode="auto">
            <a:xfrm>
              <a:off x="3070" y="1994"/>
              <a:ext cx="1" cy="81"/>
            </a:xfrm>
            <a:prstGeom prst="line">
              <a:avLst/>
            </a:prstGeom>
            <a:noFill/>
            <a:ln w="12700">
              <a:solidFill>
                <a:srgbClr val="000000"/>
              </a:solidFill>
              <a:round/>
              <a:headEnd/>
              <a:tailEnd/>
            </a:ln>
          </p:spPr>
          <p:txBody>
            <a:bodyPr/>
            <a:lstStyle/>
            <a:p>
              <a:endParaRPr lang="zh-TW" altLang="en-US"/>
            </a:p>
          </p:txBody>
        </p:sp>
        <p:sp>
          <p:nvSpPr>
            <p:cNvPr id="2136" name="Line 88"/>
            <p:cNvSpPr>
              <a:spLocks noChangeShapeType="1"/>
            </p:cNvSpPr>
            <p:nvPr/>
          </p:nvSpPr>
          <p:spPr bwMode="auto">
            <a:xfrm>
              <a:off x="3070" y="2107"/>
              <a:ext cx="1" cy="80"/>
            </a:xfrm>
            <a:prstGeom prst="line">
              <a:avLst/>
            </a:prstGeom>
            <a:noFill/>
            <a:ln w="12700">
              <a:solidFill>
                <a:srgbClr val="000000"/>
              </a:solidFill>
              <a:round/>
              <a:headEnd/>
              <a:tailEnd/>
            </a:ln>
          </p:spPr>
          <p:txBody>
            <a:bodyPr/>
            <a:lstStyle/>
            <a:p>
              <a:endParaRPr lang="zh-TW" altLang="en-US"/>
            </a:p>
          </p:txBody>
        </p:sp>
        <p:sp>
          <p:nvSpPr>
            <p:cNvPr id="2137" name="Freeform 89"/>
            <p:cNvSpPr>
              <a:spLocks/>
            </p:cNvSpPr>
            <p:nvPr/>
          </p:nvSpPr>
          <p:spPr bwMode="auto">
            <a:xfrm>
              <a:off x="3070" y="2219"/>
              <a:ext cx="60" cy="16"/>
            </a:xfrm>
            <a:custGeom>
              <a:avLst/>
              <a:gdLst/>
              <a:ahLst/>
              <a:cxnLst>
                <a:cxn ang="0">
                  <a:pos x="0" y="0"/>
                </a:cxn>
                <a:cxn ang="0">
                  <a:pos x="0" y="16"/>
                </a:cxn>
                <a:cxn ang="0">
                  <a:pos x="60" y="16"/>
                </a:cxn>
              </a:cxnLst>
              <a:rect l="0" t="0" r="r" b="b"/>
              <a:pathLst>
                <a:path w="60" h="16">
                  <a:moveTo>
                    <a:pt x="0" y="0"/>
                  </a:moveTo>
                  <a:lnTo>
                    <a:pt x="0" y="16"/>
                  </a:lnTo>
                  <a:lnTo>
                    <a:pt x="60" y="16"/>
                  </a:lnTo>
                </a:path>
              </a:pathLst>
            </a:custGeom>
            <a:noFill/>
            <a:ln w="12700">
              <a:solidFill>
                <a:srgbClr val="000000"/>
              </a:solidFill>
              <a:prstDash val="solid"/>
              <a:round/>
              <a:headEnd/>
              <a:tailEnd/>
            </a:ln>
          </p:spPr>
          <p:txBody>
            <a:bodyPr/>
            <a:lstStyle/>
            <a:p>
              <a:endParaRPr lang="zh-TW" altLang="en-US"/>
            </a:p>
          </p:txBody>
        </p:sp>
        <p:sp>
          <p:nvSpPr>
            <p:cNvPr id="2138" name="Line 90"/>
            <p:cNvSpPr>
              <a:spLocks noChangeShapeType="1"/>
            </p:cNvSpPr>
            <p:nvPr/>
          </p:nvSpPr>
          <p:spPr bwMode="auto">
            <a:xfrm>
              <a:off x="3947" y="2235"/>
              <a:ext cx="160" cy="1"/>
            </a:xfrm>
            <a:prstGeom prst="line">
              <a:avLst/>
            </a:prstGeom>
            <a:noFill/>
            <a:ln w="12700">
              <a:solidFill>
                <a:srgbClr val="000000"/>
              </a:solidFill>
              <a:round/>
              <a:headEnd/>
              <a:tailEnd/>
            </a:ln>
          </p:spPr>
          <p:txBody>
            <a:bodyPr/>
            <a:lstStyle/>
            <a:p>
              <a:endParaRPr lang="zh-TW" altLang="en-US"/>
            </a:p>
          </p:txBody>
        </p:sp>
        <p:sp>
          <p:nvSpPr>
            <p:cNvPr id="2139" name="Line 91"/>
            <p:cNvSpPr>
              <a:spLocks noChangeShapeType="1"/>
            </p:cNvSpPr>
            <p:nvPr/>
          </p:nvSpPr>
          <p:spPr bwMode="auto">
            <a:xfrm>
              <a:off x="4059" y="861"/>
              <a:ext cx="80" cy="1"/>
            </a:xfrm>
            <a:prstGeom prst="line">
              <a:avLst/>
            </a:prstGeom>
            <a:noFill/>
            <a:ln w="12700">
              <a:solidFill>
                <a:srgbClr val="000000"/>
              </a:solidFill>
              <a:round/>
              <a:headEnd/>
              <a:tailEnd/>
            </a:ln>
          </p:spPr>
          <p:txBody>
            <a:bodyPr/>
            <a:lstStyle/>
            <a:p>
              <a:endParaRPr lang="zh-TW" altLang="en-US"/>
            </a:p>
          </p:txBody>
        </p:sp>
        <p:sp>
          <p:nvSpPr>
            <p:cNvPr id="2140" name="Line 92"/>
            <p:cNvSpPr>
              <a:spLocks noChangeShapeType="1"/>
            </p:cNvSpPr>
            <p:nvPr/>
          </p:nvSpPr>
          <p:spPr bwMode="auto">
            <a:xfrm>
              <a:off x="4171" y="861"/>
              <a:ext cx="81" cy="1"/>
            </a:xfrm>
            <a:prstGeom prst="line">
              <a:avLst/>
            </a:prstGeom>
            <a:noFill/>
            <a:ln w="12700">
              <a:solidFill>
                <a:srgbClr val="000000"/>
              </a:solidFill>
              <a:round/>
              <a:headEnd/>
              <a:tailEnd/>
            </a:ln>
          </p:spPr>
          <p:txBody>
            <a:bodyPr/>
            <a:lstStyle/>
            <a:p>
              <a:endParaRPr lang="zh-TW" altLang="en-US"/>
            </a:p>
          </p:txBody>
        </p:sp>
        <p:sp>
          <p:nvSpPr>
            <p:cNvPr id="2141" name="Line 93"/>
            <p:cNvSpPr>
              <a:spLocks noChangeShapeType="1"/>
            </p:cNvSpPr>
            <p:nvPr/>
          </p:nvSpPr>
          <p:spPr bwMode="auto">
            <a:xfrm>
              <a:off x="4284" y="861"/>
              <a:ext cx="80" cy="1"/>
            </a:xfrm>
            <a:prstGeom prst="line">
              <a:avLst/>
            </a:prstGeom>
            <a:noFill/>
            <a:ln w="12700">
              <a:solidFill>
                <a:srgbClr val="000000"/>
              </a:solidFill>
              <a:round/>
              <a:headEnd/>
              <a:tailEnd/>
            </a:ln>
          </p:spPr>
          <p:txBody>
            <a:bodyPr/>
            <a:lstStyle/>
            <a:p>
              <a:endParaRPr lang="zh-TW" altLang="en-US"/>
            </a:p>
          </p:txBody>
        </p:sp>
        <p:sp>
          <p:nvSpPr>
            <p:cNvPr id="2142" name="Line 94"/>
            <p:cNvSpPr>
              <a:spLocks noChangeShapeType="1"/>
            </p:cNvSpPr>
            <p:nvPr/>
          </p:nvSpPr>
          <p:spPr bwMode="auto">
            <a:xfrm>
              <a:off x="4396" y="861"/>
              <a:ext cx="80" cy="1"/>
            </a:xfrm>
            <a:prstGeom prst="line">
              <a:avLst/>
            </a:prstGeom>
            <a:noFill/>
            <a:ln w="12700">
              <a:solidFill>
                <a:srgbClr val="000000"/>
              </a:solidFill>
              <a:round/>
              <a:headEnd/>
              <a:tailEnd/>
            </a:ln>
          </p:spPr>
          <p:txBody>
            <a:bodyPr/>
            <a:lstStyle/>
            <a:p>
              <a:endParaRPr lang="zh-TW" altLang="en-US"/>
            </a:p>
          </p:txBody>
        </p:sp>
        <p:sp>
          <p:nvSpPr>
            <p:cNvPr id="2143" name="Freeform 95"/>
            <p:cNvSpPr>
              <a:spLocks/>
            </p:cNvSpPr>
            <p:nvPr/>
          </p:nvSpPr>
          <p:spPr bwMode="auto">
            <a:xfrm>
              <a:off x="4508" y="861"/>
              <a:ext cx="8" cy="72"/>
            </a:xfrm>
            <a:custGeom>
              <a:avLst/>
              <a:gdLst/>
              <a:ahLst/>
              <a:cxnLst>
                <a:cxn ang="0">
                  <a:pos x="0" y="0"/>
                </a:cxn>
                <a:cxn ang="0">
                  <a:pos x="8" y="0"/>
                </a:cxn>
                <a:cxn ang="0">
                  <a:pos x="8" y="72"/>
                </a:cxn>
              </a:cxnLst>
              <a:rect l="0" t="0" r="r" b="b"/>
              <a:pathLst>
                <a:path w="8" h="72">
                  <a:moveTo>
                    <a:pt x="0" y="0"/>
                  </a:moveTo>
                  <a:lnTo>
                    <a:pt x="8" y="0"/>
                  </a:lnTo>
                  <a:lnTo>
                    <a:pt x="8" y="72"/>
                  </a:lnTo>
                </a:path>
              </a:pathLst>
            </a:custGeom>
            <a:noFill/>
            <a:ln w="12700">
              <a:solidFill>
                <a:srgbClr val="000000"/>
              </a:solidFill>
              <a:prstDash val="solid"/>
              <a:round/>
              <a:headEnd/>
              <a:tailEnd/>
            </a:ln>
          </p:spPr>
          <p:txBody>
            <a:bodyPr/>
            <a:lstStyle/>
            <a:p>
              <a:endParaRPr lang="zh-TW" altLang="en-US"/>
            </a:p>
          </p:txBody>
        </p:sp>
        <p:sp>
          <p:nvSpPr>
            <p:cNvPr id="2144" name="Line 96"/>
            <p:cNvSpPr>
              <a:spLocks noChangeShapeType="1"/>
            </p:cNvSpPr>
            <p:nvPr/>
          </p:nvSpPr>
          <p:spPr bwMode="auto">
            <a:xfrm>
              <a:off x="4516" y="965"/>
              <a:ext cx="1" cy="80"/>
            </a:xfrm>
            <a:prstGeom prst="line">
              <a:avLst/>
            </a:prstGeom>
            <a:noFill/>
            <a:ln w="12700">
              <a:solidFill>
                <a:srgbClr val="000000"/>
              </a:solidFill>
              <a:round/>
              <a:headEnd/>
              <a:tailEnd/>
            </a:ln>
          </p:spPr>
          <p:txBody>
            <a:bodyPr/>
            <a:lstStyle/>
            <a:p>
              <a:endParaRPr lang="zh-TW" altLang="en-US"/>
            </a:p>
          </p:txBody>
        </p:sp>
        <p:sp>
          <p:nvSpPr>
            <p:cNvPr id="2145" name="Line 97"/>
            <p:cNvSpPr>
              <a:spLocks noChangeShapeType="1"/>
            </p:cNvSpPr>
            <p:nvPr/>
          </p:nvSpPr>
          <p:spPr bwMode="auto">
            <a:xfrm>
              <a:off x="4516" y="1077"/>
              <a:ext cx="1" cy="4"/>
            </a:xfrm>
            <a:prstGeom prst="line">
              <a:avLst/>
            </a:prstGeom>
            <a:noFill/>
            <a:ln w="12700">
              <a:solidFill>
                <a:srgbClr val="000000"/>
              </a:solidFill>
              <a:round/>
              <a:headEnd/>
              <a:tailEnd/>
            </a:ln>
          </p:spPr>
          <p:txBody>
            <a:bodyPr/>
            <a:lstStyle/>
            <a:p>
              <a:endParaRPr lang="zh-TW" altLang="en-US"/>
            </a:p>
          </p:txBody>
        </p:sp>
        <p:sp>
          <p:nvSpPr>
            <p:cNvPr id="2146" name="Line 98"/>
            <p:cNvSpPr>
              <a:spLocks noChangeShapeType="1"/>
            </p:cNvSpPr>
            <p:nvPr/>
          </p:nvSpPr>
          <p:spPr bwMode="auto">
            <a:xfrm>
              <a:off x="3887" y="861"/>
              <a:ext cx="80" cy="1"/>
            </a:xfrm>
            <a:prstGeom prst="line">
              <a:avLst/>
            </a:prstGeom>
            <a:noFill/>
            <a:ln w="12700">
              <a:solidFill>
                <a:srgbClr val="000000"/>
              </a:solidFill>
              <a:round/>
              <a:headEnd/>
              <a:tailEnd/>
            </a:ln>
          </p:spPr>
          <p:txBody>
            <a:bodyPr/>
            <a:lstStyle/>
            <a:p>
              <a:endParaRPr lang="zh-TW" altLang="en-US"/>
            </a:p>
          </p:txBody>
        </p:sp>
        <p:sp>
          <p:nvSpPr>
            <p:cNvPr id="2147" name="Line 99"/>
            <p:cNvSpPr>
              <a:spLocks noChangeShapeType="1"/>
            </p:cNvSpPr>
            <p:nvPr/>
          </p:nvSpPr>
          <p:spPr bwMode="auto">
            <a:xfrm flipV="1">
              <a:off x="2646" y="1005"/>
              <a:ext cx="1" cy="80"/>
            </a:xfrm>
            <a:prstGeom prst="line">
              <a:avLst/>
            </a:prstGeom>
            <a:noFill/>
            <a:ln w="12700">
              <a:solidFill>
                <a:srgbClr val="000000"/>
              </a:solidFill>
              <a:round/>
              <a:headEnd/>
              <a:tailEnd/>
            </a:ln>
          </p:spPr>
          <p:txBody>
            <a:bodyPr/>
            <a:lstStyle/>
            <a:p>
              <a:endParaRPr lang="zh-TW" altLang="en-US"/>
            </a:p>
          </p:txBody>
        </p:sp>
        <p:sp>
          <p:nvSpPr>
            <p:cNvPr id="2148" name="Line 100"/>
            <p:cNvSpPr>
              <a:spLocks noChangeShapeType="1"/>
            </p:cNvSpPr>
            <p:nvPr/>
          </p:nvSpPr>
          <p:spPr bwMode="auto">
            <a:xfrm flipV="1">
              <a:off x="2646" y="893"/>
              <a:ext cx="1" cy="80"/>
            </a:xfrm>
            <a:prstGeom prst="line">
              <a:avLst/>
            </a:prstGeom>
            <a:noFill/>
            <a:ln w="12700">
              <a:solidFill>
                <a:srgbClr val="000000"/>
              </a:solidFill>
              <a:round/>
              <a:headEnd/>
              <a:tailEnd/>
            </a:ln>
          </p:spPr>
          <p:txBody>
            <a:bodyPr/>
            <a:lstStyle/>
            <a:p>
              <a:endParaRPr lang="zh-TW" altLang="en-US"/>
            </a:p>
          </p:txBody>
        </p:sp>
        <p:sp>
          <p:nvSpPr>
            <p:cNvPr id="2149" name="Line 101"/>
            <p:cNvSpPr>
              <a:spLocks noChangeShapeType="1"/>
            </p:cNvSpPr>
            <p:nvPr/>
          </p:nvSpPr>
          <p:spPr bwMode="auto">
            <a:xfrm>
              <a:off x="2646" y="861"/>
              <a:ext cx="80" cy="1"/>
            </a:xfrm>
            <a:prstGeom prst="line">
              <a:avLst/>
            </a:prstGeom>
            <a:noFill/>
            <a:ln w="12700">
              <a:solidFill>
                <a:srgbClr val="000000"/>
              </a:solidFill>
              <a:round/>
              <a:headEnd/>
              <a:tailEnd/>
            </a:ln>
          </p:spPr>
          <p:txBody>
            <a:bodyPr/>
            <a:lstStyle/>
            <a:p>
              <a:endParaRPr lang="zh-TW" altLang="en-US"/>
            </a:p>
          </p:txBody>
        </p:sp>
        <p:sp>
          <p:nvSpPr>
            <p:cNvPr id="2150" name="Line 102"/>
            <p:cNvSpPr>
              <a:spLocks noChangeShapeType="1"/>
            </p:cNvSpPr>
            <p:nvPr/>
          </p:nvSpPr>
          <p:spPr bwMode="auto">
            <a:xfrm>
              <a:off x="2758" y="861"/>
              <a:ext cx="80" cy="1"/>
            </a:xfrm>
            <a:prstGeom prst="line">
              <a:avLst/>
            </a:prstGeom>
            <a:noFill/>
            <a:ln w="12700">
              <a:solidFill>
                <a:srgbClr val="000000"/>
              </a:solidFill>
              <a:round/>
              <a:headEnd/>
              <a:tailEnd/>
            </a:ln>
          </p:spPr>
          <p:txBody>
            <a:bodyPr/>
            <a:lstStyle/>
            <a:p>
              <a:endParaRPr lang="zh-TW" altLang="en-US"/>
            </a:p>
          </p:txBody>
        </p:sp>
        <p:sp>
          <p:nvSpPr>
            <p:cNvPr id="2151" name="Line 103"/>
            <p:cNvSpPr>
              <a:spLocks noChangeShapeType="1"/>
            </p:cNvSpPr>
            <p:nvPr/>
          </p:nvSpPr>
          <p:spPr bwMode="auto">
            <a:xfrm>
              <a:off x="2870" y="861"/>
              <a:ext cx="80" cy="1"/>
            </a:xfrm>
            <a:prstGeom prst="line">
              <a:avLst/>
            </a:prstGeom>
            <a:noFill/>
            <a:ln w="12700">
              <a:solidFill>
                <a:srgbClr val="000000"/>
              </a:solidFill>
              <a:round/>
              <a:headEnd/>
              <a:tailEnd/>
            </a:ln>
          </p:spPr>
          <p:txBody>
            <a:bodyPr/>
            <a:lstStyle/>
            <a:p>
              <a:endParaRPr lang="zh-TW" altLang="en-US"/>
            </a:p>
          </p:txBody>
        </p:sp>
        <p:sp>
          <p:nvSpPr>
            <p:cNvPr id="2152" name="Line 104"/>
            <p:cNvSpPr>
              <a:spLocks noChangeShapeType="1"/>
            </p:cNvSpPr>
            <p:nvPr/>
          </p:nvSpPr>
          <p:spPr bwMode="auto">
            <a:xfrm>
              <a:off x="2982" y="861"/>
              <a:ext cx="80" cy="1"/>
            </a:xfrm>
            <a:prstGeom prst="line">
              <a:avLst/>
            </a:prstGeom>
            <a:noFill/>
            <a:ln w="12700">
              <a:solidFill>
                <a:srgbClr val="000000"/>
              </a:solidFill>
              <a:round/>
              <a:headEnd/>
              <a:tailEnd/>
            </a:ln>
          </p:spPr>
          <p:txBody>
            <a:bodyPr/>
            <a:lstStyle/>
            <a:p>
              <a:endParaRPr lang="zh-TW" altLang="en-US"/>
            </a:p>
          </p:txBody>
        </p:sp>
        <p:sp>
          <p:nvSpPr>
            <p:cNvPr id="2153" name="Line 105"/>
            <p:cNvSpPr>
              <a:spLocks noChangeShapeType="1"/>
            </p:cNvSpPr>
            <p:nvPr/>
          </p:nvSpPr>
          <p:spPr bwMode="auto">
            <a:xfrm>
              <a:off x="3094" y="861"/>
              <a:ext cx="80" cy="1"/>
            </a:xfrm>
            <a:prstGeom prst="line">
              <a:avLst/>
            </a:prstGeom>
            <a:noFill/>
            <a:ln w="12700">
              <a:solidFill>
                <a:srgbClr val="000000"/>
              </a:solidFill>
              <a:round/>
              <a:headEnd/>
              <a:tailEnd/>
            </a:ln>
          </p:spPr>
          <p:txBody>
            <a:bodyPr/>
            <a:lstStyle/>
            <a:p>
              <a:endParaRPr lang="zh-TW" altLang="en-US"/>
            </a:p>
          </p:txBody>
        </p:sp>
        <p:sp>
          <p:nvSpPr>
            <p:cNvPr id="2154" name="Line 106"/>
            <p:cNvSpPr>
              <a:spLocks noChangeShapeType="1"/>
            </p:cNvSpPr>
            <p:nvPr/>
          </p:nvSpPr>
          <p:spPr bwMode="auto">
            <a:xfrm>
              <a:off x="4011" y="1426"/>
              <a:ext cx="1" cy="96"/>
            </a:xfrm>
            <a:prstGeom prst="line">
              <a:avLst/>
            </a:prstGeom>
            <a:noFill/>
            <a:ln w="12700">
              <a:solidFill>
                <a:srgbClr val="000000"/>
              </a:solidFill>
              <a:round/>
              <a:headEnd/>
              <a:tailEnd/>
            </a:ln>
          </p:spPr>
          <p:txBody>
            <a:bodyPr/>
            <a:lstStyle/>
            <a:p>
              <a:endParaRPr lang="zh-TW" altLang="en-US"/>
            </a:p>
          </p:txBody>
        </p:sp>
        <p:sp>
          <p:nvSpPr>
            <p:cNvPr id="2155" name="Line 107"/>
            <p:cNvSpPr>
              <a:spLocks noChangeShapeType="1"/>
            </p:cNvSpPr>
            <p:nvPr/>
          </p:nvSpPr>
          <p:spPr bwMode="auto">
            <a:xfrm>
              <a:off x="4011" y="1554"/>
              <a:ext cx="1" cy="96"/>
            </a:xfrm>
            <a:prstGeom prst="line">
              <a:avLst/>
            </a:prstGeom>
            <a:noFill/>
            <a:ln w="12700">
              <a:solidFill>
                <a:srgbClr val="000000"/>
              </a:solidFill>
              <a:round/>
              <a:headEnd/>
              <a:tailEnd/>
            </a:ln>
          </p:spPr>
          <p:txBody>
            <a:bodyPr/>
            <a:lstStyle/>
            <a:p>
              <a:endParaRPr lang="zh-TW" altLang="en-US"/>
            </a:p>
          </p:txBody>
        </p:sp>
        <p:sp>
          <p:nvSpPr>
            <p:cNvPr id="2156" name="Line 108"/>
            <p:cNvSpPr>
              <a:spLocks noChangeShapeType="1"/>
            </p:cNvSpPr>
            <p:nvPr/>
          </p:nvSpPr>
          <p:spPr bwMode="auto">
            <a:xfrm>
              <a:off x="4011" y="1682"/>
              <a:ext cx="1" cy="96"/>
            </a:xfrm>
            <a:prstGeom prst="line">
              <a:avLst/>
            </a:prstGeom>
            <a:noFill/>
            <a:ln w="12700">
              <a:solidFill>
                <a:srgbClr val="000000"/>
              </a:solidFill>
              <a:round/>
              <a:headEnd/>
              <a:tailEnd/>
            </a:ln>
          </p:spPr>
          <p:txBody>
            <a:bodyPr/>
            <a:lstStyle/>
            <a:p>
              <a:endParaRPr lang="zh-TW" altLang="en-US"/>
            </a:p>
          </p:txBody>
        </p:sp>
        <p:sp>
          <p:nvSpPr>
            <p:cNvPr id="2157" name="Line 109"/>
            <p:cNvSpPr>
              <a:spLocks noChangeShapeType="1"/>
            </p:cNvSpPr>
            <p:nvPr/>
          </p:nvSpPr>
          <p:spPr bwMode="auto">
            <a:xfrm>
              <a:off x="4011" y="1810"/>
              <a:ext cx="1" cy="96"/>
            </a:xfrm>
            <a:prstGeom prst="line">
              <a:avLst/>
            </a:prstGeom>
            <a:noFill/>
            <a:ln w="12700">
              <a:solidFill>
                <a:srgbClr val="000000"/>
              </a:solidFill>
              <a:round/>
              <a:headEnd/>
              <a:tailEnd/>
            </a:ln>
          </p:spPr>
          <p:txBody>
            <a:bodyPr/>
            <a:lstStyle/>
            <a:p>
              <a:endParaRPr lang="zh-TW" altLang="en-US"/>
            </a:p>
          </p:txBody>
        </p:sp>
        <p:sp>
          <p:nvSpPr>
            <p:cNvPr id="2158" name="Line 110"/>
            <p:cNvSpPr>
              <a:spLocks noChangeShapeType="1"/>
            </p:cNvSpPr>
            <p:nvPr/>
          </p:nvSpPr>
          <p:spPr bwMode="auto">
            <a:xfrm>
              <a:off x="4011" y="1938"/>
              <a:ext cx="1" cy="97"/>
            </a:xfrm>
            <a:prstGeom prst="line">
              <a:avLst/>
            </a:prstGeom>
            <a:noFill/>
            <a:ln w="12700">
              <a:solidFill>
                <a:srgbClr val="000000"/>
              </a:solidFill>
              <a:round/>
              <a:headEnd/>
              <a:tailEnd/>
            </a:ln>
          </p:spPr>
          <p:txBody>
            <a:bodyPr/>
            <a:lstStyle/>
            <a:p>
              <a:endParaRPr lang="zh-TW" altLang="en-US"/>
            </a:p>
          </p:txBody>
        </p:sp>
        <p:sp>
          <p:nvSpPr>
            <p:cNvPr id="2159" name="Line 111"/>
            <p:cNvSpPr>
              <a:spLocks noChangeShapeType="1"/>
            </p:cNvSpPr>
            <p:nvPr/>
          </p:nvSpPr>
          <p:spPr bwMode="auto">
            <a:xfrm>
              <a:off x="4011" y="2067"/>
              <a:ext cx="1" cy="96"/>
            </a:xfrm>
            <a:prstGeom prst="line">
              <a:avLst/>
            </a:prstGeom>
            <a:noFill/>
            <a:ln w="12700">
              <a:solidFill>
                <a:srgbClr val="000000"/>
              </a:solidFill>
              <a:round/>
              <a:headEnd/>
              <a:tailEnd/>
            </a:ln>
          </p:spPr>
          <p:txBody>
            <a:bodyPr/>
            <a:lstStyle/>
            <a:p>
              <a:endParaRPr lang="zh-TW" altLang="en-US"/>
            </a:p>
          </p:txBody>
        </p:sp>
        <p:sp>
          <p:nvSpPr>
            <p:cNvPr id="2160" name="Line 112"/>
            <p:cNvSpPr>
              <a:spLocks noChangeShapeType="1"/>
            </p:cNvSpPr>
            <p:nvPr/>
          </p:nvSpPr>
          <p:spPr bwMode="auto">
            <a:xfrm>
              <a:off x="4011" y="2195"/>
              <a:ext cx="1" cy="40"/>
            </a:xfrm>
            <a:prstGeom prst="line">
              <a:avLst/>
            </a:prstGeom>
            <a:noFill/>
            <a:ln w="12700">
              <a:solidFill>
                <a:srgbClr val="000000"/>
              </a:solidFill>
              <a:round/>
              <a:headEnd/>
              <a:tailEnd/>
            </a:ln>
          </p:spPr>
          <p:txBody>
            <a:bodyPr/>
            <a:lstStyle/>
            <a:p>
              <a:endParaRPr lang="zh-TW" altLang="en-US"/>
            </a:p>
          </p:txBody>
        </p:sp>
        <p:sp>
          <p:nvSpPr>
            <p:cNvPr id="2161" name="Line 113"/>
            <p:cNvSpPr>
              <a:spLocks noChangeShapeType="1"/>
            </p:cNvSpPr>
            <p:nvPr/>
          </p:nvSpPr>
          <p:spPr bwMode="auto">
            <a:xfrm>
              <a:off x="4011" y="617"/>
              <a:ext cx="1" cy="96"/>
            </a:xfrm>
            <a:prstGeom prst="line">
              <a:avLst/>
            </a:prstGeom>
            <a:noFill/>
            <a:ln w="12700">
              <a:solidFill>
                <a:srgbClr val="000000"/>
              </a:solidFill>
              <a:round/>
              <a:headEnd/>
              <a:tailEnd/>
            </a:ln>
          </p:spPr>
          <p:txBody>
            <a:bodyPr/>
            <a:lstStyle/>
            <a:p>
              <a:endParaRPr lang="zh-TW" altLang="en-US"/>
            </a:p>
          </p:txBody>
        </p:sp>
        <p:sp>
          <p:nvSpPr>
            <p:cNvPr id="2162" name="Line 114"/>
            <p:cNvSpPr>
              <a:spLocks noChangeShapeType="1"/>
            </p:cNvSpPr>
            <p:nvPr/>
          </p:nvSpPr>
          <p:spPr bwMode="auto">
            <a:xfrm>
              <a:off x="4011" y="745"/>
              <a:ext cx="1" cy="96"/>
            </a:xfrm>
            <a:prstGeom prst="line">
              <a:avLst/>
            </a:prstGeom>
            <a:noFill/>
            <a:ln w="12700">
              <a:solidFill>
                <a:srgbClr val="000000"/>
              </a:solidFill>
              <a:round/>
              <a:headEnd/>
              <a:tailEnd/>
            </a:ln>
          </p:spPr>
          <p:txBody>
            <a:bodyPr/>
            <a:lstStyle/>
            <a:p>
              <a:endParaRPr lang="zh-TW" altLang="en-US"/>
            </a:p>
          </p:txBody>
        </p:sp>
        <p:sp>
          <p:nvSpPr>
            <p:cNvPr id="2163" name="Line 115"/>
            <p:cNvSpPr>
              <a:spLocks noChangeShapeType="1"/>
            </p:cNvSpPr>
            <p:nvPr/>
          </p:nvSpPr>
          <p:spPr bwMode="auto">
            <a:xfrm>
              <a:off x="4011" y="873"/>
              <a:ext cx="1" cy="96"/>
            </a:xfrm>
            <a:prstGeom prst="line">
              <a:avLst/>
            </a:prstGeom>
            <a:noFill/>
            <a:ln w="12700">
              <a:solidFill>
                <a:srgbClr val="000000"/>
              </a:solidFill>
              <a:round/>
              <a:headEnd/>
              <a:tailEnd/>
            </a:ln>
          </p:spPr>
          <p:txBody>
            <a:bodyPr/>
            <a:lstStyle/>
            <a:p>
              <a:endParaRPr lang="zh-TW" altLang="en-US"/>
            </a:p>
          </p:txBody>
        </p:sp>
        <p:sp>
          <p:nvSpPr>
            <p:cNvPr id="2164" name="Line 116"/>
            <p:cNvSpPr>
              <a:spLocks noChangeShapeType="1"/>
            </p:cNvSpPr>
            <p:nvPr/>
          </p:nvSpPr>
          <p:spPr bwMode="auto">
            <a:xfrm>
              <a:off x="4011" y="1001"/>
              <a:ext cx="1" cy="96"/>
            </a:xfrm>
            <a:prstGeom prst="line">
              <a:avLst/>
            </a:prstGeom>
            <a:noFill/>
            <a:ln w="12700">
              <a:solidFill>
                <a:srgbClr val="000000"/>
              </a:solidFill>
              <a:round/>
              <a:headEnd/>
              <a:tailEnd/>
            </a:ln>
          </p:spPr>
          <p:txBody>
            <a:bodyPr/>
            <a:lstStyle/>
            <a:p>
              <a:endParaRPr lang="zh-TW" altLang="en-US"/>
            </a:p>
          </p:txBody>
        </p:sp>
        <p:sp>
          <p:nvSpPr>
            <p:cNvPr id="2165" name="Line 117"/>
            <p:cNvSpPr>
              <a:spLocks noChangeShapeType="1"/>
            </p:cNvSpPr>
            <p:nvPr/>
          </p:nvSpPr>
          <p:spPr bwMode="auto">
            <a:xfrm>
              <a:off x="4011" y="1129"/>
              <a:ext cx="1" cy="96"/>
            </a:xfrm>
            <a:prstGeom prst="line">
              <a:avLst/>
            </a:prstGeom>
            <a:noFill/>
            <a:ln w="12700">
              <a:solidFill>
                <a:srgbClr val="000000"/>
              </a:solidFill>
              <a:round/>
              <a:headEnd/>
              <a:tailEnd/>
            </a:ln>
          </p:spPr>
          <p:txBody>
            <a:bodyPr/>
            <a:lstStyle/>
            <a:p>
              <a:endParaRPr lang="zh-TW" altLang="en-US"/>
            </a:p>
          </p:txBody>
        </p:sp>
        <p:sp>
          <p:nvSpPr>
            <p:cNvPr id="2166" name="Line 118"/>
            <p:cNvSpPr>
              <a:spLocks noChangeShapeType="1"/>
            </p:cNvSpPr>
            <p:nvPr/>
          </p:nvSpPr>
          <p:spPr bwMode="auto">
            <a:xfrm>
              <a:off x="4011" y="1258"/>
              <a:ext cx="1" cy="60"/>
            </a:xfrm>
            <a:prstGeom prst="line">
              <a:avLst/>
            </a:prstGeom>
            <a:noFill/>
            <a:ln w="12700">
              <a:solidFill>
                <a:srgbClr val="000000"/>
              </a:solidFill>
              <a:round/>
              <a:headEnd/>
              <a:tailEnd/>
            </a:ln>
          </p:spPr>
          <p:txBody>
            <a:bodyPr/>
            <a:lstStyle/>
            <a:p>
              <a:endParaRPr lang="zh-TW" altLang="en-US"/>
            </a:p>
          </p:txBody>
        </p:sp>
        <p:sp>
          <p:nvSpPr>
            <p:cNvPr id="2167" name="Line 119"/>
            <p:cNvSpPr>
              <a:spLocks noChangeShapeType="1"/>
            </p:cNvSpPr>
            <p:nvPr/>
          </p:nvSpPr>
          <p:spPr bwMode="auto">
            <a:xfrm>
              <a:off x="2209" y="805"/>
              <a:ext cx="1" cy="52"/>
            </a:xfrm>
            <a:prstGeom prst="line">
              <a:avLst/>
            </a:prstGeom>
            <a:noFill/>
            <a:ln w="12700">
              <a:solidFill>
                <a:srgbClr val="000000"/>
              </a:solidFill>
              <a:round/>
              <a:headEnd/>
              <a:tailEnd/>
            </a:ln>
          </p:spPr>
          <p:txBody>
            <a:bodyPr/>
            <a:lstStyle/>
            <a:p>
              <a:endParaRPr lang="zh-TW" altLang="en-US"/>
            </a:p>
          </p:txBody>
        </p:sp>
        <p:sp>
          <p:nvSpPr>
            <p:cNvPr id="2168" name="Freeform 120"/>
            <p:cNvSpPr>
              <a:spLocks/>
            </p:cNvSpPr>
            <p:nvPr/>
          </p:nvSpPr>
          <p:spPr bwMode="auto">
            <a:xfrm>
              <a:off x="315" y="1025"/>
              <a:ext cx="349" cy="637"/>
            </a:xfrm>
            <a:custGeom>
              <a:avLst/>
              <a:gdLst/>
              <a:ahLst/>
              <a:cxnLst>
                <a:cxn ang="0">
                  <a:pos x="0" y="637"/>
                </a:cxn>
                <a:cxn ang="0">
                  <a:pos x="0" y="637"/>
                </a:cxn>
                <a:cxn ang="0">
                  <a:pos x="12" y="513"/>
                </a:cxn>
                <a:cxn ang="0">
                  <a:pos x="32" y="417"/>
                </a:cxn>
                <a:cxn ang="0">
                  <a:pos x="52" y="337"/>
                </a:cxn>
                <a:cxn ang="0">
                  <a:pos x="76" y="273"/>
                </a:cxn>
                <a:cxn ang="0">
                  <a:pos x="76" y="273"/>
                </a:cxn>
                <a:cxn ang="0">
                  <a:pos x="88" y="241"/>
                </a:cxn>
                <a:cxn ang="0">
                  <a:pos x="104" y="208"/>
                </a:cxn>
                <a:cxn ang="0">
                  <a:pos x="116" y="188"/>
                </a:cxn>
                <a:cxn ang="0">
                  <a:pos x="132" y="168"/>
                </a:cxn>
                <a:cxn ang="0">
                  <a:pos x="148" y="156"/>
                </a:cxn>
                <a:cxn ang="0">
                  <a:pos x="164" y="148"/>
                </a:cxn>
                <a:cxn ang="0">
                  <a:pos x="176" y="140"/>
                </a:cxn>
                <a:cxn ang="0">
                  <a:pos x="192" y="140"/>
                </a:cxn>
                <a:cxn ang="0">
                  <a:pos x="192" y="140"/>
                </a:cxn>
                <a:cxn ang="0">
                  <a:pos x="256" y="116"/>
                </a:cxn>
                <a:cxn ang="0">
                  <a:pos x="296" y="92"/>
                </a:cxn>
                <a:cxn ang="0">
                  <a:pos x="324" y="76"/>
                </a:cxn>
                <a:cxn ang="0">
                  <a:pos x="340" y="60"/>
                </a:cxn>
                <a:cxn ang="0">
                  <a:pos x="345" y="48"/>
                </a:cxn>
                <a:cxn ang="0">
                  <a:pos x="349" y="32"/>
                </a:cxn>
                <a:cxn ang="0">
                  <a:pos x="345" y="16"/>
                </a:cxn>
                <a:cxn ang="0">
                  <a:pos x="345" y="0"/>
                </a:cxn>
              </a:cxnLst>
              <a:rect l="0" t="0" r="r" b="b"/>
              <a:pathLst>
                <a:path w="349" h="637">
                  <a:moveTo>
                    <a:pt x="0" y="637"/>
                  </a:moveTo>
                  <a:lnTo>
                    <a:pt x="0" y="637"/>
                  </a:lnTo>
                  <a:lnTo>
                    <a:pt x="12" y="513"/>
                  </a:lnTo>
                  <a:lnTo>
                    <a:pt x="32" y="417"/>
                  </a:lnTo>
                  <a:lnTo>
                    <a:pt x="52" y="337"/>
                  </a:lnTo>
                  <a:lnTo>
                    <a:pt x="76" y="273"/>
                  </a:lnTo>
                  <a:lnTo>
                    <a:pt x="76" y="273"/>
                  </a:lnTo>
                  <a:lnTo>
                    <a:pt x="88" y="241"/>
                  </a:lnTo>
                  <a:lnTo>
                    <a:pt x="104" y="208"/>
                  </a:lnTo>
                  <a:lnTo>
                    <a:pt x="116" y="188"/>
                  </a:lnTo>
                  <a:lnTo>
                    <a:pt x="132" y="168"/>
                  </a:lnTo>
                  <a:lnTo>
                    <a:pt x="148" y="156"/>
                  </a:lnTo>
                  <a:lnTo>
                    <a:pt x="164" y="148"/>
                  </a:lnTo>
                  <a:lnTo>
                    <a:pt x="176" y="140"/>
                  </a:lnTo>
                  <a:lnTo>
                    <a:pt x="192" y="140"/>
                  </a:lnTo>
                  <a:lnTo>
                    <a:pt x="192" y="140"/>
                  </a:lnTo>
                  <a:lnTo>
                    <a:pt x="256" y="116"/>
                  </a:lnTo>
                  <a:lnTo>
                    <a:pt x="296" y="92"/>
                  </a:lnTo>
                  <a:lnTo>
                    <a:pt x="324" y="76"/>
                  </a:lnTo>
                  <a:lnTo>
                    <a:pt x="340" y="60"/>
                  </a:lnTo>
                  <a:lnTo>
                    <a:pt x="345" y="48"/>
                  </a:lnTo>
                  <a:lnTo>
                    <a:pt x="349" y="32"/>
                  </a:lnTo>
                  <a:lnTo>
                    <a:pt x="345" y="16"/>
                  </a:lnTo>
                  <a:lnTo>
                    <a:pt x="345" y="0"/>
                  </a:lnTo>
                </a:path>
              </a:pathLst>
            </a:custGeom>
            <a:noFill/>
            <a:ln w="19050">
              <a:solidFill>
                <a:srgbClr val="000000"/>
              </a:solidFill>
              <a:prstDash val="solid"/>
              <a:round/>
              <a:headEnd/>
              <a:tailEnd/>
            </a:ln>
          </p:spPr>
          <p:txBody>
            <a:bodyPr/>
            <a:lstStyle/>
            <a:p>
              <a:endParaRPr lang="zh-TW" altLang="en-US"/>
            </a:p>
          </p:txBody>
        </p:sp>
        <p:sp>
          <p:nvSpPr>
            <p:cNvPr id="2169" name="Freeform 121"/>
            <p:cNvSpPr>
              <a:spLocks/>
            </p:cNvSpPr>
            <p:nvPr/>
          </p:nvSpPr>
          <p:spPr bwMode="auto">
            <a:xfrm>
              <a:off x="423" y="1538"/>
              <a:ext cx="92" cy="224"/>
            </a:xfrm>
            <a:custGeom>
              <a:avLst/>
              <a:gdLst/>
              <a:ahLst/>
              <a:cxnLst>
                <a:cxn ang="0">
                  <a:pos x="92" y="224"/>
                </a:cxn>
                <a:cxn ang="0">
                  <a:pos x="92" y="224"/>
                </a:cxn>
                <a:cxn ang="0">
                  <a:pos x="92" y="164"/>
                </a:cxn>
                <a:cxn ang="0">
                  <a:pos x="84" y="108"/>
                </a:cxn>
                <a:cxn ang="0">
                  <a:pos x="76" y="56"/>
                </a:cxn>
                <a:cxn ang="0">
                  <a:pos x="60" y="0"/>
                </a:cxn>
                <a:cxn ang="0">
                  <a:pos x="60" y="0"/>
                </a:cxn>
                <a:cxn ang="0">
                  <a:pos x="52" y="24"/>
                </a:cxn>
                <a:cxn ang="0">
                  <a:pos x="36" y="52"/>
                </a:cxn>
                <a:cxn ang="0">
                  <a:pos x="20" y="92"/>
                </a:cxn>
                <a:cxn ang="0">
                  <a:pos x="0" y="152"/>
                </a:cxn>
              </a:cxnLst>
              <a:rect l="0" t="0" r="r" b="b"/>
              <a:pathLst>
                <a:path w="92" h="224">
                  <a:moveTo>
                    <a:pt x="92" y="224"/>
                  </a:moveTo>
                  <a:lnTo>
                    <a:pt x="92" y="224"/>
                  </a:lnTo>
                  <a:lnTo>
                    <a:pt x="92" y="164"/>
                  </a:lnTo>
                  <a:lnTo>
                    <a:pt x="84" y="108"/>
                  </a:lnTo>
                  <a:lnTo>
                    <a:pt x="76" y="56"/>
                  </a:lnTo>
                  <a:lnTo>
                    <a:pt x="60" y="0"/>
                  </a:lnTo>
                  <a:lnTo>
                    <a:pt x="60" y="0"/>
                  </a:lnTo>
                  <a:lnTo>
                    <a:pt x="52" y="24"/>
                  </a:lnTo>
                  <a:lnTo>
                    <a:pt x="36" y="52"/>
                  </a:lnTo>
                  <a:lnTo>
                    <a:pt x="20" y="92"/>
                  </a:lnTo>
                  <a:lnTo>
                    <a:pt x="0" y="152"/>
                  </a:lnTo>
                </a:path>
              </a:pathLst>
            </a:custGeom>
            <a:noFill/>
            <a:ln w="19050">
              <a:solidFill>
                <a:srgbClr val="000000"/>
              </a:solidFill>
              <a:prstDash val="solid"/>
              <a:round/>
              <a:headEnd/>
              <a:tailEnd/>
            </a:ln>
          </p:spPr>
          <p:txBody>
            <a:bodyPr/>
            <a:lstStyle/>
            <a:p>
              <a:endParaRPr lang="zh-TW" altLang="en-US"/>
            </a:p>
          </p:txBody>
        </p:sp>
        <p:sp>
          <p:nvSpPr>
            <p:cNvPr id="2170" name="Freeform 122"/>
            <p:cNvSpPr>
              <a:spLocks/>
            </p:cNvSpPr>
            <p:nvPr/>
          </p:nvSpPr>
          <p:spPr bwMode="auto">
            <a:xfrm>
              <a:off x="932" y="1538"/>
              <a:ext cx="92" cy="224"/>
            </a:xfrm>
            <a:custGeom>
              <a:avLst/>
              <a:gdLst/>
              <a:ahLst/>
              <a:cxnLst>
                <a:cxn ang="0">
                  <a:pos x="92" y="152"/>
                </a:cxn>
                <a:cxn ang="0">
                  <a:pos x="92" y="152"/>
                </a:cxn>
                <a:cxn ang="0">
                  <a:pos x="72" y="92"/>
                </a:cxn>
                <a:cxn ang="0">
                  <a:pos x="56" y="52"/>
                </a:cxn>
                <a:cxn ang="0">
                  <a:pos x="40" y="24"/>
                </a:cxn>
                <a:cxn ang="0">
                  <a:pos x="32" y="0"/>
                </a:cxn>
                <a:cxn ang="0">
                  <a:pos x="32" y="0"/>
                </a:cxn>
                <a:cxn ang="0">
                  <a:pos x="16" y="56"/>
                </a:cxn>
                <a:cxn ang="0">
                  <a:pos x="8" y="108"/>
                </a:cxn>
                <a:cxn ang="0">
                  <a:pos x="0" y="164"/>
                </a:cxn>
                <a:cxn ang="0">
                  <a:pos x="0" y="224"/>
                </a:cxn>
              </a:cxnLst>
              <a:rect l="0" t="0" r="r" b="b"/>
              <a:pathLst>
                <a:path w="92" h="224">
                  <a:moveTo>
                    <a:pt x="92" y="152"/>
                  </a:moveTo>
                  <a:lnTo>
                    <a:pt x="92" y="152"/>
                  </a:lnTo>
                  <a:lnTo>
                    <a:pt x="72" y="92"/>
                  </a:lnTo>
                  <a:lnTo>
                    <a:pt x="56" y="52"/>
                  </a:lnTo>
                  <a:lnTo>
                    <a:pt x="40" y="24"/>
                  </a:lnTo>
                  <a:lnTo>
                    <a:pt x="32" y="0"/>
                  </a:lnTo>
                  <a:lnTo>
                    <a:pt x="32" y="0"/>
                  </a:lnTo>
                  <a:lnTo>
                    <a:pt x="16" y="56"/>
                  </a:lnTo>
                  <a:lnTo>
                    <a:pt x="8" y="108"/>
                  </a:lnTo>
                  <a:lnTo>
                    <a:pt x="0" y="164"/>
                  </a:lnTo>
                  <a:lnTo>
                    <a:pt x="0" y="224"/>
                  </a:lnTo>
                </a:path>
              </a:pathLst>
            </a:custGeom>
            <a:noFill/>
            <a:ln w="19050">
              <a:solidFill>
                <a:srgbClr val="000000"/>
              </a:solidFill>
              <a:prstDash val="solid"/>
              <a:round/>
              <a:headEnd/>
              <a:tailEnd/>
            </a:ln>
          </p:spPr>
          <p:txBody>
            <a:bodyPr/>
            <a:lstStyle/>
            <a:p>
              <a:endParaRPr lang="zh-TW" altLang="en-US"/>
            </a:p>
          </p:txBody>
        </p:sp>
        <p:sp>
          <p:nvSpPr>
            <p:cNvPr id="2171" name="Freeform 123"/>
            <p:cNvSpPr>
              <a:spLocks/>
            </p:cNvSpPr>
            <p:nvPr/>
          </p:nvSpPr>
          <p:spPr bwMode="auto">
            <a:xfrm>
              <a:off x="784" y="1025"/>
              <a:ext cx="348" cy="637"/>
            </a:xfrm>
            <a:custGeom>
              <a:avLst/>
              <a:gdLst/>
              <a:ahLst/>
              <a:cxnLst>
                <a:cxn ang="0">
                  <a:pos x="4" y="0"/>
                </a:cxn>
                <a:cxn ang="0">
                  <a:pos x="4" y="0"/>
                </a:cxn>
                <a:cxn ang="0">
                  <a:pos x="4" y="16"/>
                </a:cxn>
                <a:cxn ang="0">
                  <a:pos x="0" y="32"/>
                </a:cxn>
                <a:cxn ang="0">
                  <a:pos x="4" y="48"/>
                </a:cxn>
                <a:cxn ang="0">
                  <a:pos x="8" y="60"/>
                </a:cxn>
                <a:cxn ang="0">
                  <a:pos x="24" y="76"/>
                </a:cxn>
                <a:cxn ang="0">
                  <a:pos x="52" y="92"/>
                </a:cxn>
                <a:cxn ang="0">
                  <a:pos x="96" y="116"/>
                </a:cxn>
                <a:cxn ang="0">
                  <a:pos x="156" y="140"/>
                </a:cxn>
                <a:cxn ang="0">
                  <a:pos x="156" y="140"/>
                </a:cxn>
                <a:cxn ang="0">
                  <a:pos x="172" y="140"/>
                </a:cxn>
                <a:cxn ang="0">
                  <a:pos x="184" y="148"/>
                </a:cxn>
                <a:cxn ang="0">
                  <a:pos x="200" y="156"/>
                </a:cxn>
                <a:cxn ang="0">
                  <a:pos x="216" y="168"/>
                </a:cxn>
                <a:cxn ang="0">
                  <a:pos x="232" y="188"/>
                </a:cxn>
                <a:cxn ang="0">
                  <a:pos x="248" y="208"/>
                </a:cxn>
                <a:cxn ang="0">
                  <a:pos x="260" y="241"/>
                </a:cxn>
                <a:cxn ang="0">
                  <a:pos x="272" y="273"/>
                </a:cxn>
                <a:cxn ang="0">
                  <a:pos x="272" y="273"/>
                </a:cxn>
                <a:cxn ang="0">
                  <a:pos x="296" y="337"/>
                </a:cxn>
                <a:cxn ang="0">
                  <a:pos x="320" y="417"/>
                </a:cxn>
                <a:cxn ang="0">
                  <a:pos x="336" y="513"/>
                </a:cxn>
                <a:cxn ang="0">
                  <a:pos x="348" y="637"/>
                </a:cxn>
              </a:cxnLst>
              <a:rect l="0" t="0" r="r" b="b"/>
              <a:pathLst>
                <a:path w="348" h="637">
                  <a:moveTo>
                    <a:pt x="4" y="0"/>
                  </a:moveTo>
                  <a:lnTo>
                    <a:pt x="4" y="0"/>
                  </a:lnTo>
                  <a:lnTo>
                    <a:pt x="4" y="16"/>
                  </a:lnTo>
                  <a:lnTo>
                    <a:pt x="0" y="32"/>
                  </a:lnTo>
                  <a:lnTo>
                    <a:pt x="4" y="48"/>
                  </a:lnTo>
                  <a:lnTo>
                    <a:pt x="8" y="60"/>
                  </a:lnTo>
                  <a:lnTo>
                    <a:pt x="24" y="76"/>
                  </a:lnTo>
                  <a:lnTo>
                    <a:pt x="52" y="92"/>
                  </a:lnTo>
                  <a:lnTo>
                    <a:pt x="96" y="116"/>
                  </a:lnTo>
                  <a:lnTo>
                    <a:pt x="156" y="140"/>
                  </a:lnTo>
                  <a:lnTo>
                    <a:pt x="156" y="140"/>
                  </a:lnTo>
                  <a:lnTo>
                    <a:pt x="172" y="140"/>
                  </a:lnTo>
                  <a:lnTo>
                    <a:pt x="184" y="148"/>
                  </a:lnTo>
                  <a:lnTo>
                    <a:pt x="200" y="156"/>
                  </a:lnTo>
                  <a:lnTo>
                    <a:pt x="216" y="168"/>
                  </a:lnTo>
                  <a:lnTo>
                    <a:pt x="232" y="188"/>
                  </a:lnTo>
                  <a:lnTo>
                    <a:pt x="248" y="208"/>
                  </a:lnTo>
                  <a:lnTo>
                    <a:pt x="260" y="241"/>
                  </a:lnTo>
                  <a:lnTo>
                    <a:pt x="272" y="273"/>
                  </a:lnTo>
                  <a:lnTo>
                    <a:pt x="272" y="273"/>
                  </a:lnTo>
                  <a:lnTo>
                    <a:pt x="296" y="337"/>
                  </a:lnTo>
                  <a:lnTo>
                    <a:pt x="320" y="417"/>
                  </a:lnTo>
                  <a:lnTo>
                    <a:pt x="336" y="513"/>
                  </a:lnTo>
                  <a:lnTo>
                    <a:pt x="348" y="637"/>
                  </a:lnTo>
                </a:path>
              </a:pathLst>
            </a:custGeom>
            <a:noFill/>
            <a:ln w="19050">
              <a:solidFill>
                <a:srgbClr val="000000"/>
              </a:solidFill>
              <a:prstDash val="solid"/>
              <a:round/>
              <a:headEnd/>
              <a:tailEnd/>
            </a:ln>
          </p:spPr>
          <p:txBody>
            <a:bodyPr/>
            <a:lstStyle/>
            <a:p>
              <a:endParaRPr lang="zh-TW" altLang="en-US"/>
            </a:p>
          </p:txBody>
        </p:sp>
        <p:sp>
          <p:nvSpPr>
            <p:cNvPr id="2172" name="Freeform 124"/>
            <p:cNvSpPr>
              <a:spLocks/>
            </p:cNvSpPr>
            <p:nvPr/>
          </p:nvSpPr>
          <p:spPr bwMode="auto">
            <a:xfrm>
              <a:off x="475" y="1350"/>
              <a:ext cx="8" cy="188"/>
            </a:xfrm>
            <a:custGeom>
              <a:avLst/>
              <a:gdLst/>
              <a:ahLst/>
              <a:cxnLst>
                <a:cxn ang="0">
                  <a:pos x="0" y="0"/>
                </a:cxn>
                <a:cxn ang="0">
                  <a:pos x="0" y="0"/>
                </a:cxn>
                <a:cxn ang="0">
                  <a:pos x="8" y="36"/>
                </a:cxn>
                <a:cxn ang="0">
                  <a:pos x="8" y="72"/>
                </a:cxn>
                <a:cxn ang="0">
                  <a:pos x="8" y="72"/>
                </a:cxn>
                <a:cxn ang="0">
                  <a:pos x="4" y="132"/>
                </a:cxn>
                <a:cxn ang="0">
                  <a:pos x="4" y="164"/>
                </a:cxn>
                <a:cxn ang="0">
                  <a:pos x="8" y="188"/>
                </a:cxn>
              </a:cxnLst>
              <a:rect l="0" t="0" r="r" b="b"/>
              <a:pathLst>
                <a:path w="8" h="188">
                  <a:moveTo>
                    <a:pt x="0" y="0"/>
                  </a:moveTo>
                  <a:lnTo>
                    <a:pt x="0" y="0"/>
                  </a:lnTo>
                  <a:lnTo>
                    <a:pt x="8" y="36"/>
                  </a:lnTo>
                  <a:lnTo>
                    <a:pt x="8" y="72"/>
                  </a:lnTo>
                  <a:lnTo>
                    <a:pt x="8" y="72"/>
                  </a:lnTo>
                  <a:lnTo>
                    <a:pt x="4" y="132"/>
                  </a:lnTo>
                  <a:lnTo>
                    <a:pt x="4" y="164"/>
                  </a:lnTo>
                  <a:lnTo>
                    <a:pt x="8" y="188"/>
                  </a:lnTo>
                </a:path>
              </a:pathLst>
            </a:custGeom>
            <a:noFill/>
            <a:ln w="19050">
              <a:solidFill>
                <a:srgbClr val="000000"/>
              </a:solidFill>
              <a:prstDash val="solid"/>
              <a:round/>
              <a:headEnd/>
              <a:tailEnd/>
            </a:ln>
          </p:spPr>
          <p:txBody>
            <a:bodyPr/>
            <a:lstStyle/>
            <a:p>
              <a:endParaRPr lang="zh-TW" altLang="en-US"/>
            </a:p>
          </p:txBody>
        </p:sp>
        <p:sp>
          <p:nvSpPr>
            <p:cNvPr id="2173" name="Freeform 125"/>
            <p:cNvSpPr>
              <a:spLocks/>
            </p:cNvSpPr>
            <p:nvPr/>
          </p:nvSpPr>
          <p:spPr bwMode="auto">
            <a:xfrm>
              <a:off x="964" y="1350"/>
              <a:ext cx="8" cy="188"/>
            </a:xfrm>
            <a:custGeom>
              <a:avLst/>
              <a:gdLst/>
              <a:ahLst/>
              <a:cxnLst>
                <a:cxn ang="0">
                  <a:pos x="8" y="0"/>
                </a:cxn>
                <a:cxn ang="0">
                  <a:pos x="8" y="0"/>
                </a:cxn>
                <a:cxn ang="0">
                  <a:pos x="0" y="36"/>
                </a:cxn>
                <a:cxn ang="0">
                  <a:pos x="0" y="72"/>
                </a:cxn>
                <a:cxn ang="0">
                  <a:pos x="0" y="72"/>
                </a:cxn>
                <a:cxn ang="0">
                  <a:pos x="4" y="132"/>
                </a:cxn>
                <a:cxn ang="0">
                  <a:pos x="4" y="164"/>
                </a:cxn>
                <a:cxn ang="0">
                  <a:pos x="0" y="188"/>
                </a:cxn>
              </a:cxnLst>
              <a:rect l="0" t="0" r="r" b="b"/>
              <a:pathLst>
                <a:path w="8" h="188">
                  <a:moveTo>
                    <a:pt x="8" y="0"/>
                  </a:moveTo>
                  <a:lnTo>
                    <a:pt x="8" y="0"/>
                  </a:lnTo>
                  <a:lnTo>
                    <a:pt x="0" y="36"/>
                  </a:lnTo>
                  <a:lnTo>
                    <a:pt x="0" y="72"/>
                  </a:lnTo>
                  <a:lnTo>
                    <a:pt x="0" y="72"/>
                  </a:lnTo>
                  <a:lnTo>
                    <a:pt x="4" y="132"/>
                  </a:lnTo>
                  <a:lnTo>
                    <a:pt x="4" y="164"/>
                  </a:lnTo>
                  <a:lnTo>
                    <a:pt x="0" y="188"/>
                  </a:lnTo>
                </a:path>
              </a:pathLst>
            </a:custGeom>
            <a:noFill/>
            <a:ln w="19050">
              <a:solidFill>
                <a:srgbClr val="000000"/>
              </a:solidFill>
              <a:prstDash val="solid"/>
              <a:round/>
              <a:headEnd/>
              <a:tailEnd/>
            </a:ln>
          </p:spPr>
          <p:txBody>
            <a:bodyPr/>
            <a:lstStyle/>
            <a:p>
              <a:endParaRPr lang="zh-TW" altLang="en-US"/>
            </a:p>
          </p:txBody>
        </p:sp>
        <p:sp>
          <p:nvSpPr>
            <p:cNvPr id="2174" name="Freeform 126"/>
            <p:cNvSpPr>
              <a:spLocks/>
            </p:cNvSpPr>
            <p:nvPr/>
          </p:nvSpPr>
          <p:spPr bwMode="auto">
            <a:xfrm>
              <a:off x="591" y="681"/>
              <a:ext cx="265" cy="400"/>
            </a:xfrm>
            <a:custGeom>
              <a:avLst/>
              <a:gdLst/>
              <a:ahLst/>
              <a:cxnLst>
                <a:cxn ang="0">
                  <a:pos x="133" y="400"/>
                </a:cxn>
                <a:cxn ang="0">
                  <a:pos x="101" y="392"/>
                </a:cxn>
                <a:cxn ang="0">
                  <a:pos x="93" y="388"/>
                </a:cxn>
                <a:cxn ang="0">
                  <a:pos x="44" y="316"/>
                </a:cxn>
                <a:cxn ang="0">
                  <a:pos x="32" y="272"/>
                </a:cxn>
                <a:cxn ang="0">
                  <a:pos x="24" y="272"/>
                </a:cxn>
                <a:cxn ang="0">
                  <a:pos x="12" y="252"/>
                </a:cxn>
                <a:cxn ang="0">
                  <a:pos x="8" y="240"/>
                </a:cxn>
                <a:cxn ang="0">
                  <a:pos x="0" y="200"/>
                </a:cxn>
                <a:cxn ang="0">
                  <a:pos x="8" y="192"/>
                </a:cxn>
                <a:cxn ang="0">
                  <a:pos x="20" y="196"/>
                </a:cxn>
                <a:cxn ang="0">
                  <a:pos x="12" y="160"/>
                </a:cxn>
                <a:cxn ang="0">
                  <a:pos x="16" y="100"/>
                </a:cxn>
                <a:cxn ang="0">
                  <a:pos x="32" y="60"/>
                </a:cxn>
                <a:cxn ang="0">
                  <a:pos x="44" y="40"/>
                </a:cxn>
                <a:cxn ang="0">
                  <a:pos x="81" y="12"/>
                </a:cxn>
                <a:cxn ang="0">
                  <a:pos x="133" y="0"/>
                </a:cxn>
                <a:cxn ang="0">
                  <a:pos x="161" y="4"/>
                </a:cxn>
                <a:cxn ang="0">
                  <a:pos x="205" y="24"/>
                </a:cxn>
                <a:cxn ang="0">
                  <a:pos x="221" y="40"/>
                </a:cxn>
                <a:cxn ang="0">
                  <a:pos x="241" y="80"/>
                </a:cxn>
                <a:cxn ang="0">
                  <a:pos x="253" y="120"/>
                </a:cxn>
                <a:cxn ang="0">
                  <a:pos x="245" y="196"/>
                </a:cxn>
                <a:cxn ang="0">
                  <a:pos x="253" y="192"/>
                </a:cxn>
                <a:cxn ang="0">
                  <a:pos x="261" y="196"/>
                </a:cxn>
                <a:cxn ang="0">
                  <a:pos x="265" y="216"/>
                </a:cxn>
                <a:cxn ang="0">
                  <a:pos x="257" y="240"/>
                </a:cxn>
                <a:cxn ang="0">
                  <a:pos x="249" y="264"/>
                </a:cxn>
                <a:cxn ang="0">
                  <a:pos x="233" y="272"/>
                </a:cxn>
                <a:cxn ang="0">
                  <a:pos x="229" y="296"/>
                </a:cxn>
                <a:cxn ang="0">
                  <a:pos x="205" y="344"/>
                </a:cxn>
                <a:cxn ang="0">
                  <a:pos x="173" y="388"/>
                </a:cxn>
                <a:cxn ang="0">
                  <a:pos x="157" y="396"/>
                </a:cxn>
                <a:cxn ang="0">
                  <a:pos x="133" y="400"/>
                </a:cxn>
              </a:cxnLst>
              <a:rect l="0" t="0" r="r" b="b"/>
              <a:pathLst>
                <a:path w="265" h="400">
                  <a:moveTo>
                    <a:pt x="133" y="400"/>
                  </a:moveTo>
                  <a:lnTo>
                    <a:pt x="133" y="400"/>
                  </a:lnTo>
                  <a:lnTo>
                    <a:pt x="113" y="396"/>
                  </a:lnTo>
                  <a:lnTo>
                    <a:pt x="101" y="392"/>
                  </a:lnTo>
                  <a:lnTo>
                    <a:pt x="93" y="388"/>
                  </a:lnTo>
                  <a:lnTo>
                    <a:pt x="93" y="388"/>
                  </a:lnTo>
                  <a:lnTo>
                    <a:pt x="60" y="344"/>
                  </a:lnTo>
                  <a:lnTo>
                    <a:pt x="44" y="316"/>
                  </a:lnTo>
                  <a:lnTo>
                    <a:pt x="36" y="296"/>
                  </a:lnTo>
                  <a:lnTo>
                    <a:pt x="32" y="272"/>
                  </a:lnTo>
                  <a:lnTo>
                    <a:pt x="32" y="272"/>
                  </a:lnTo>
                  <a:lnTo>
                    <a:pt x="24" y="272"/>
                  </a:lnTo>
                  <a:lnTo>
                    <a:pt x="16" y="264"/>
                  </a:lnTo>
                  <a:lnTo>
                    <a:pt x="12" y="252"/>
                  </a:lnTo>
                  <a:lnTo>
                    <a:pt x="8" y="240"/>
                  </a:lnTo>
                  <a:lnTo>
                    <a:pt x="8" y="240"/>
                  </a:lnTo>
                  <a:lnTo>
                    <a:pt x="0" y="216"/>
                  </a:lnTo>
                  <a:lnTo>
                    <a:pt x="0" y="200"/>
                  </a:lnTo>
                  <a:lnTo>
                    <a:pt x="4" y="196"/>
                  </a:lnTo>
                  <a:lnTo>
                    <a:pt x="8" y="192"/>
                  </a:lnTo>
                  <a:lnTo>
                    <a:pt x="16" y="192"/>
                  </a:lnTo>
                  <a:lnTo>
                    <a:pt x="20" y="196"/>
                  </a:lnTo>
                  <a:lnTo>
                    <a:pt x="20" y="196"/>
                  </a:lnTo>
                  <a:lnTo>
                    <a:pt x="12" y="160"/>
                  </a:lnTo>
                  <a:lnTo>
                    <a:pt x="12" y="120"/>
                  </a:lnTo>
                  <a:lnTo>
                    <a:pt x="16" y="100"/>
                  </a:lnTo>
                  <a:lnTo>
                    <a:pt x="24" y="80"/>
                  </a:lnTo>
                  <a:lnTo>
                    <a:pt x="32" y="60"/>
                  </a:lnTo>
                  <a:lnTo>
                    <a:pt x="44" y="40"/>
                  </a:lnTo>
                  <a:lnTo>
                    <a:pt x="44" y="40"/>
                  </a:lnTo>
                  <a:lnTo>
                    <a:pt x="60" y="24"/>
                  </a:lnTo>
                  <a:lnTo>
                    <a:pt x="81" y="12"/>
                  </a:lnTo>
                  <a:lnTo>
                    <a:pt x="105" y="4"/>
                  </a:lnTo>
                  <a:lnTo>
                    <a:pt x="133" y="0"/>
                  </a:lnTo>
                  <a:lnTo>
                    <a:pt x="133" y="0"/>
                  </a:lnTo>
                  <a:lnTo>
                    <a:pt x="161" y="4"/>
                  </a:lnTo>
                  <a:lnTo>
                    <a:pt x="185" y="12"/>
                  </a:lnTo>
                  <a:lnTo>
                    <a:pt x="205" y="24"/>
                  </a:lnTo>
                  <a:lnTo>
                    <a:pt x="221" y="40"/>
                  </a:lnTo>
                  <a:lnTo>
                    <a:pt x="221" y="40"/>
                  </a:lnTo>
                  <a:lnTo>
                    <a:pt x="233" y="60"/>
                  </a:lnTo>
                  <a:lnTo>
                    <a:pt x="241" y="80"/>
                  </a:lnTo>
                  <a:lnTo>
                    <a:pt x="249" y="100"/>
                  </a:lnTo>
                  <a:lnTo>
                    <a:pt x="253" y="120"/>
                  </a:lnTo>
                  <a:lnTo>
                    <a:pt x="253" y="160"/>
                  </a:lnTo>
                  <a:lnTo>
                    <a:pt x="245" y="196"/>
                  </a:lnTo>
                  <a:lnTo>
                    <a:pt x="245" y="196"/>
                  </a:lnTo>
                  <a:lnTo>
                    <a:pt x="253" y="192"/>
                  </a:lnTo>
                  <a:lnTo>
                    <a:pt x="257" y="192"/>
                  </a:lnTo>
                  <a:lnTo>
                    <a:pt x="261" y="196"/>
                  </a:lnTo>
                  <a:lnTo>
                    <a:pt x="265" y="200"/>
                  </a:lnTo>
                  <a:lnTo>
                    <a:pt x="265" y="216"/>
                  </a:lnTo>
                  <a:lnTo>
                    <a:pt x="257" y="240"/>
                  </a:lnTo>
                  <a:lnTo>
                    <a:pt x="257" y="240"/>
                  </a:lnTo>
                  <a:lnTo>
                    <a:pt x="253" y="252"/>
                  </a:lnTo>
                  <a:lnTo>
                    <a:pt x="249" y="264"/>
                  </a:lnTo>
                  <a:lnTo>
                    <a:pt x="241" y="272"/>
                  </a:lnTo>
                  <a:lnTo>
                    <a:pt x="233" y="272"/>
                  </a:lnTo>
                  <a:lnTo>
                    <a:pt x="233" y="272"/>
                  </a:lnTo>
                  <a:lnTo>
                    <a:pt x="229" y="296"/>
                  </a:lnTo>
                  <a:lnTo>
                    <a:pt x="225" y="316"/>
                  </a:lnTo>
                  <a:lnTo>
                    <a:pt x="205" y="344"/>
                  </a:lnTo>
                  <a:lnTo>
                    <a:pt x="173" y="388"/>
                  </a:lnTo>
                  <a:lnTo>
                    <a:pt x="173" y="388"/>
                  </a:lnTo>
                  <a:lnTo>
                    <a:pt x="165" y="392"/>
                  </a:lnTo>
                  <a:lnTo>
                    <a:pt x="157" y="396"/>
                  </a:lnTo>
                  <a:lnTo>
                    <a:pt x="133" y="400"/>
                  </a:lnTo>
                  <a:lnTo>
                    <a:pt x="133" y="400"/>
                  </a:lnTo>
                  <a:close/>
                </a:path>
              </a:pathLst>
            </a:custGeom>
            <a:solidFill>
              <a:srgbClr val="FFFFFF"/>
            </a:solidFill>
            <a:ln w="19050">
              <a:solidFill>
                <a:srgbClr val="000000"/>
              </a:solidFill>
              <a:prstDash val="solid"/>
              <a:round/>
              <a:headEnd/>
              <a:tailEnd/>
            </a:ln>
          </p:spPr>
          <p:txBody>
            <a:bodyPr/>
            <a:lstStyle/>
            <a:p>
              <a:endParaRPr lang="zh-TW" altLang="en-US"/>
            </a:p>
          </p:txBody>
        </p:sp>
        <p:sp>
          <p:nvSpPr>
            <p:cNvPr id="2175" name="Rectangle 127"/>
            <p:cNvSpPr>
              <a:spLocks noChangeArrowheads="1"/>
            </p:cNvSpPr>
            <p:nvPr/>
          </p:nvSpPr>
          <p:spPr bwMode="auto">
            <a:xfrm>
              <a:off x="1380" y="1141"/>
              <a:ext cx="697" cy="457"/>
            </a:xfrm>
            <a:prstGeom prst="rect">
              <a:avLst/>
            </a:prstGeom>
            <a:solidFill>
              <a:srgbClr val="D9D9D9"/>
            </a:solidFill>
            <a:ln w="9525">
              <a:noFill/>
              <a:miter lim="800000"/>
              <a:headEnd/>
              <a:tailEnd/>
            </a:ln>
          </p:spPr>
          <p:txBody>
            <a:bodyPr/>
            <a:lstStyle/>
            <a:p>
              <a:endParaRPr lang="zh-TW" altLang="en-US"/>
            </a:p>
          </p:txBody>
        </p:sp>
        <p:sp>
          <p:nvSpPr>
            <p:cNvPr id="2176" name="Rectangle 128"/>
            <p:cNvSpPr>
              <a:spLocks noChangeArrowheads="1"/>
            </p:cNvSpPr>
            <p:nvPr/>
          </p:nvSpPr>
          <p:spPr bwMode="auto">
            <a:xfrm>
              <a:off x="1380" y="2007"/>
              <a:ext cx="697" cy="460"/>
            </a:xfrm>
            <a:prstGeom prst="rect">
              <a:avLst/>
            </a:prstGeom>
            <a:solidFill>
              <a:srgbClr val="D9D9D9"/>
            </a:solidFill>
            <a:ln w="9525">
              <a:noFill/>
              <a:miter lim="800000"/>
              <a:headEnd/>
              <a:tailEnd/>
            </a:ln>
          </p:spPr>
          <p:txBody>
            <a:bodyPr/>
            <a:lstStyle/>
            <a:p>
              <a:endParaRPr lang="zh-TW" altLang="en-US"/>
            </a:p>
          </p:txBody>
        </p:sp>
        <p:sp>
          <p:nvSpPr>
            <p:cNvPr id="2177" name="Rectangle 129"/>
            <p:cNvSpPr>
              <a:spLocks noChangeArrowheads="1"/>
            </p:cNvSpPr>
            <p:nvPr/>
          </p:nvSpPr>
          <p:spPr bwMode="auto">
            <a:xfrm>
              <a:off x="447" y="2495"/>
              <a:ext cx="885" cy="633"/>
            </a:xfrm>
            <a:prstGeom prst="rect">
              <a:avLst/>
            </a:prstGeom>
            <a:solidFill>
              <a:srgbClr val="D9D9D9"/>
            </a:solidFill>
            <a:ln w="9525">
              <a:noFill/>
              <a:miter lim="800000"/>
              <a:headEnd/>
              <a:tailEnd/>
            </a:ln>
          </p:spPr>
          <p:txBody>
            <a:bodyPr/>
            <a:lstStyle/>
            <a:p>
              <a:endParaRPr lang="zh-TW" altLang="en-US"/>
            </a:p>
          </p:txBody>
        </p:sp>
        <p:sp>
          <p:nvSpPr>
            <p:cNvPr id="2178" name="Rectangle 130"/>
            <p:cNvSpPr>
              <a:spLocks noChangeArrowheads="1"/>
            </p:cNvSpPr>
            <p:nvPr/>
          </p:nvSpPr>
          <p:spPr bwMode="auto">
            <a:xfrm>
              <a:off x="2297" y="1141"/>
              <a:ext cx="693" cy="457"/>
            </a:xfrm>
            <a:prstGeom prst="rect">
              <a:avLst/>
            </a:prstGeom>
            <a:solidFill>
              <a:srgbClr val="D9D9D9"/>
            </a:solidFill>
            <a:ln w="9525">
              <a:noFill/>
              <a:miter lim="800000"/>
              <a:headEnd/>
              <a:tailEnd/>
            </a:ln>
          </p:spPr>
          <p:txBody>
            <a:bodyPr/>
            <a:lstStyle/>
            <a:p>
              <a:endParaRPr lang="zh-TW" altLang="en-US"/>
            </a:p>
          </p:txBody>
        </p:sp>
        <p:sp>
          <p:nvSpPr>
            <p:cNvPr id="2179" name="Rectangle 131"/>
            <p:cNvSpPr>
              <a:spLocks noChangeArrowheads="1"/>
            </p:cNvSpPr>
            <p:nvPr/>
          </p:nvSpPr>
          <p:spPr bwMode="auto">
            <a:xfrm>
              <a:off x="3194" y="1141"/>
              <a:ext cx="693" cy="457"/>
            </a:xfrm>
            <a:prstGeom prst="rect">
              <a:avLst/>
            </a:prstGeom>
            <a:solidFill>
              <a:srgbClr val="D9D9D9"/>
            </a:solidFill>
            <a:ln w="9525">
              <a:noFill/>
              <a:miter lim="800000"/>
              <a:headEnd/>
              <a:tailEnd/>
            </a:ln>
          </p:spPr>
          <p:txBody>
            <a:bodyPr/>
            <a:lstStyle/>
            <a:p>
              <a:endParaRPr lang="zh-TW" altLang="en-US"/>
            </a:p>
          </p:txBody>
        </p:sp>
        <p:sp>
          <p:nvSpPr>
            <p:cNvPr id="2180" name="Rectangle 132"/>
            <p:cNvSpPr>
              <a:spLocks noChangeArrowheads="1"/>
            </p:cNvSpPr>
            <p:nvPr/>
          </p:nvSpPr>
          <p:spPr bwMode="auto">
            <a:xfrm>
              <a:off x="439" y="1270"/>
              <a:ext cx="569" cy="200"/>
            </a:xfrm>
            <a:prstGeom prst="rect">
              <a:avLst/>
            </a:prstGeom>
            <a:solidFill>
              <a:srgbClr val="D9D9D9"/>
            </a:solidFill>
            <a:ln w="9525">
              <a:noFill/>
              <a:miter lim="800000"/>
              <a:headEnd/>
              <a:tailEnd/>
            </a:ln>
          </p:spPr>
          <p:txBody>
            <a:bodyPr/>
            <a:lstStyle/>
            <a:p>
              <a:endParaRPr lang="zh-TW" altLang="en-US"/>
            </a:p>
          </p:txBody>
        </p:sp>
        <p:sp>
          <p:nvSpPr>
            <p:cNvPr id="2181" name="Rectangle 133"/>
            <p:cNvSpPr>
              <a:spLocks noChangeArrowheads="1"/>
            </p:cNvSpPr>
            <p:nvPr/>
          </p:nvSpPr>
          <p:spPr bwMode="auto">
            <a:xfrm>
              <a:off x="4167" y="1141"/>
              <a:ext cx="697" cy="457"/>
            </a:xfrm>
            <a:prstGeom prst="rect">
              <a:avLst/>
            </a:prstGeom>
            <a:solidFill>
              <a:srgbClr val="D9D9D9"/>
            </a:solidFill>
            <a:ln w="9525">
              <a:noFill/>
              <a:miter lim="800000"/>
              <a:headEnd/>
              <a:tailEnd/>
            </a:ln>
          </p:spPr>
          <p:txBody>
            <a:bodyPr/>
            <a:lstStyle/>
            <a:p>
              <a:endParaRPr lang="zh-TW" altLang="en-US"/>
            </a:p>
          </p:txBody>
        </p:sp>
        <p:sp>
          <p:nvSpPr>
            <p:cNvPr id="2182" name="Rectangle 134"/>
            <p:cNvSpPr>
              <a:spLocks noChangeArrowheads="1"/>
            </p:cNvSpPr>
            <p:nvPr/>
          </p:nvSpPr>
          <p:spPr bwMode="auto">
            <a:xfrm>
              <a:off x="3619" y="104"/>
              <a:ext cx="757" cy="457"/>
            </a:xfrm>
            <a:prstGeom prst="rect">
              <a:avLst/>
            </a:prstGeom>
            <a:solidFill>
              <a:srgbClr val="D9D9D9"/>
            </a:solidFill>
            <a:ln w="9525">
              <a:noFill/>
              <a:miter lim="800000"/>
              <a:headEnd/>
              <a:tailEnd/>
            </a:ln>
          </p:spPr>
          <p:txBody>
            <a:bodyPr/>
            <a:lstStyle/>
            <a:p>
              <a:endParaRPr lang="zh-TW" altLang="en-US"/>
            </a:p>
          </p:txBody>
        </p:sp>
        <p:sp>
          <p:nvSpPr>
            <p:cNvPr id="2183" name="Rectangle 135"/>
            <p:cNvSpPr>
              <a:spLocks noChangeArrowheads="1"/>
            </p:cNvSpPr>
            <p:nvPr/>
          </p:nvSpPr>
          <p:spPr bwMode="auto">
            <a:xfrm>
              <a:off x="3194" y="2007"/>
              <a:ext cx="693" cy="456"/>
            </a:xfrm>
            <a:prstGeom prst="rect">
              <a:avLst/>
            </a:prstGeom>
            <a:solidFill>
              <a:srgbClr val="D9D9D9"/>
            </a:solidFill>
            <a:ln w="9525">
              <a:noFill/>
              <a:miter lim="800000"/>
              <a:headEnd/>
              <a:tailEnd/>
            </a:ln>
          </p:spPr>
          <p:txBody>
            <a:bodyPr/>
            <a:lstStyle/>
            <a:p>
              <a:endParaRPr lang="zh-TW" altLang="en-US"/>
            </a:p>
          </p:txBody>
        </p:sp>
        <p:sp>
          <p:nvSpPr>
            <p:cNvPr id="2184" name="Rectangle 136"/>
            <p:cNvSpPr>
              <a:spLocks noChangeArrowheads="1"/>
            </p:cNvSpPr>
            <p:nvPr/>
          </p:nvSpPr>
          <p:spPr bwMode="auto">
            <a:xfrm>
              <a:off x="4167" y="2007"/>
              <a:ext cx="697" cy="456"/>
            </a:xfrm>
            <a:prstGeom prst="rect">
              <a:avLst/>
            </a:prstGeom>
            <a:solidFill>
              <a:srgbClr val="D9D9D9"/>
            </a:solidFill>
            <a:ln w="9525">
              <a:noFill/>
              <a:miter lim="800000"/>
              <a:headEnd/>
              <a:tailEnd/>
            </a:ln>
          </p:spPr>
          <p:txBody>
            <a:bodyPr/>
            <a:lstStyle/>
            <a:p>
              <a:endParaRPr lang="zh-TW" altLang="en-US"/>
            </a:p>
          </p:txBody>
        </p:sp>
        <p:sp>
          <p:nvSpPr>
            <p:cNvPr id="2185" name="Rectangle 137"/>
            <p:cNvSpPr>
              <a:spLocks noChangeArrowheads="1"/>
            </p:cNvSpPr>
            <p:nvPr/>
          </p:nvSpPr>
          <p:spPr bwMode="auto">
            <a:xfrm>
              <a:off x="5012" y="1069"/>
              <a:ext cx="504" cy="268"/>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Perceptible</a:t>
              </a:r>
            </a:p>
            <a:p>
              <a:r>
                <a:rPr lang="en-US" altLang="zh-TW" sz="1400">
                  <a:solidFill>
                    <a:srgbClr val="000000"/>
                  </a:solidFill>
                  <a:ea typeface="新細明體" pitchFamily="18" charset="-120"/>
                </a:rPr>
                <a:t>output</a:t>
              </a:r>
            </a:p>
          </p:txBody>
        </p:sp>
        <p:sp>
          <p:nvSpPr>
            <p:cNvPr id="2186" name="Rectangle 138"/>
            <p:cNvSpPr>
              <a:spLocks noChangeArrowheads="1"/>
            </p:cNvSpPr>
            <p:nvPr/>
          </p:nvSpPr>
          <p:spPr bwMode="auto">
            <a:xfrm>
              <a:off x="5012" y="1198"/>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87" name="Rectangle 139"/>
            <p:cNvSpPr>
              <a:spLocks noChangeArrowheads="1"/>
            </p:cNvSpPr>
            <p:nvPr/>
          </p:nvSpPr>
          <p:spPr bwMode="auto">
            <a:xfrm>
              <a:off x="4352" y="1234"/>
              <a:ext cx="324" cy="268"/>
            </a:xfrm>
            <a:prstGeom prst="rect">
              <a:avLst/>
            </a:prstGeom>
            <a:noFill/>
            <a:ln w="9525">
              <a:noFill/>
              <a:miter lim="800000"/>
              <a:headEnd/>
              <a:tailEnd/>
            </a:ln>
          </p:spPr>
          <p:txBody>
            <a:bodyPr wrap="none" lIns="0" tIns="0" rIns="0" bIns="0">
              <a:spAutoFit/>
            </a:bodyPr>
            <a:lstStyle/>
            <a:p>
              <a:r>
                <a:rPr lang="en-US" altLang="zh-TW" sz="1400" dirty="0">
                  <a:solidFill>
                    <a:srgbClr val="000000"/>
                  </a:solidFill>
                  <a:ea typeface="新細明體" pitchFamily="18" charset="-120"/>
                </a:rPr>
                <a:t>Output</a:t>
              </a:r>
            </a:p>
            <a:p>
              <a:r>
                <a:rPr lang="en-US" altLang="zh-TW" sz="1400" dirty="0">
                  <a:solidFill>
                    <a:srgbClr val="000000"/>
                  </a:solidFill>
                  <a:ea typeface="新細明體" pitchFamily="18" charset="-120"/>
                </a:rPr>
                <a:t>display</a:t>
              </a:r>
            </a:p>
          </p:txBody>
        </p:sp>
        <p:sp>
          <p:nvSpPr>
            <p:cNvPr id="2188" name="Rectangle 140"/>
            <p:cNvSpPr>
              <a:spLocks noChangeArrowheads="1"/>
            </p:cNvSpPr>
            <p:nvPr/>
          </p:nvSpPr>
          <p:spPr bwMode="auto">
            <a:xfrm>
              <a:off x="4352" y="1362"/>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89" name="Rectangle 141"/>
            <p:cNvSpPr>
              <a:spLocks noChangeArrowheads="1"/>
            </p:cNvSpPr>
            <p:nvPr/>
          </p:nvSpPr>
          <p:spPr bwMode="auto">
            <a:xfrm>
              <a:off x="3791" y="136"/>
              <a:ext cx="405" cy="402"/>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Control</a:t>
              </a:r>
            </a:p>
            <a:p>
              <a:r>
                <a:rPr lang="en-US" altLang="zh-TW" sz="1400">
                  <a:solidFill>
                    <a:srgbClr val="000000"/>
                  </a:solidFill>
                  <a:ea typeface="新細明體" pitchFamily="18" charset="-120"/>
                </a:rPr>
                <a:t>And</a:t>
              </a:r>
            </a:p>
            <a:p>
              <a:r>
                <a:rPr lang="en-US" altLang="zh-TW" sz="1400">
                  <a:solidFill>
                    <a:srgbClr val="000000"/>
                  </a:solidFill>
                  <a:ea typeface="新細明體" pitchFamily="18" charset="-120"/>
                </a:rPr>
                <a:t>feedback</a:t>
              </a:r>
            </a:p>
          </p:txBody>
        </p:sp>
        <p:sp>
          <p:nvSpPr>
            <p:cNvPr id="2190" name="Rectangle 142"/>
            <p:cNvSpPr>
              <a:spLocks noChangeArrowheads="1"/>
            </p:cNvSpPr>
            <p:nvPr/>
          </p:nvSpPr>
          <p:spPr bwMode="auto">
            <a:xfrm>
              <a:off x="3791" y="264"/>
              <a:ext cx="0" cy="134"/>
            </a:xfrm>
            <a:prstGeom prst="rect">
              <a:avLst/>
            </a:prstGeom>
            <a:noFill/>
            <a:ln w="9525">
              <a:noFill/>
              <a:miter lim="800000"/>
              <a:headEnd/>
              <a:tailEnd/>
            </a:ln>
          </p:spPr>
          <p:txBody>
            <a:bodyPr wrap="none" lIns="0" tIns="0" rIns="0" bIns="0">
              <a:spAutoFit/>
            </a:bodyPr>
            <a:lstStyle/>
            <a:p>
              <a:endParaRPr lang="zh-TW" altLang="zh-TW" sz="1400">
                <a:solidFill>
                  <a:srgbClr val="000000"/>
                </a:solidFill>
              </a:endParaRPr>
            </a:p>
          </p:txBody>
        </p:sp>
        <p:sp>
          <p:nvSpPr>
            <p:cNvPr id="2191" name="Rectangle 143"/>
            <p:cNvSpPr>
              <a:spLocks noChangeArrowheads="1"/>
            </p:cNvSpPr>
            <p:nvPr/>
          </p:nvSpPr>
          <p:spPr bwMode="auto">
            <a:xfrm>
              <a:off x="3791" y="393"/>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92" name="Rectangle 144"/>
            <p:cNvSpPr>
              <a:spLocks noChangeArrowheads="1"/>
            </p:cNvSpPr>
            <p:nvPr/>
          </p:nvSpPr>
          <p:spPr bwMode="auto">
            <a:xfrm>
              <a:off x="3290" y="1230"/>
              <a:ext cx="480" cy="268"/>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Signal</a:t>
              </a:r>
            </a:p>
            <a:p>
              <a:r>
                <a:rPr lang="en-US" altLang="zh-TW" sz="1400">
                  <a:solidFill>
                    <a:srgbClr val="000000"/>
                  </a:solidFill>
                  <a:ea typeface="新細明體" pitchFamily="18" charset="-120"/>
                </a:rPr>
                <a:t>processing</a:t>
              </a:r>
              <a:endParaRPr lang="en-US" altLang="zh-TW" sz="2400">
                <a:ea typeface="新細明體" pitchFamily="18" charset="-120"/>
              </a:endParaRPr>
            </a:p>
          </p:txBody>
        </p:sp>
        <p:sp>
          <p:nvSpPr>
            <p:cNvPr id="2193" name="Rectangle 145"/>
            <p:cNvSpPr>
              <a:spLocks noChangeArrowheads="1"/>
            </p:cNvSpPr>
            <p:nvPr/>
          </p:nvSpPr>
          <p:spPr bwMode="auto">
            <a:xfrm>
              <a:off x="3290" y="1358"/>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94" name="Rectangle 146"/>
            <p:cNvSpPr>
              <a:spLocks noChangeArrowheads="1"/>
            </p:cNvSpPr>
            <p:nvPr/>
          </p:nvSpPr>
          <p:spPr bwMode="auto">
            <a:xfrm>
              <a:off x="4220" y="2099"/>
              <a:ext cx="567" cy="268"/>
            </a:xfrm>
            <a:prstGeom prst="rect">
              <a:avLst/>
            </a:prstGeom>
            <a:noFill/>
            <a:ln w="9525">
              <a:noFill/>
              <a:miter lim="800000"/>
              <a:headEnd/>
              <a:tailEnd/>
            </a:ln>
          </p:spPr>
          <p:txBody>
            <a:bodyPr wrap="none" lIns="0" tIns="0" rIns="0" bIns="0">
              <a:spAutoFit/>
            </a:bodyPr>
            <a:lstStyle/>
            <a:p>
              <a:r>
                <a:rPr lang="en-US" altLang="zh-TW" sz="1400" dirty="0">
                  <a:solidFill>
                    <a:srgbClr val="000000"/>
                  </a:solidFill>
                  <a:ea typeface="新細明體" pitchFamily="18" charset="-120"/>
                </a:rPr>
                <a:t>Data</a:t>
              </a:r>
            </a:p>
            <a:p>
              <a:r>
                <a:rPr lang="en-US" altLang="zh-TW" sz="1400" dirty="0">
                  <a:solidFill>
                    <a:srgbClr val="000000"/>
                  </a:solidFill>
                  <a:ea typeface="新細明體" pitchFamily="18" charset="-120"/>
                </a:rPr>
                <a:t>transmission</a:t>
              </a:r>
              <a:endParaRPr lang="en-US" altLang="zh-TW" sz="2400" dirty="0">
                <a:ea typeface="新細明體" pitchFamily="18" charset="-120"/>
              </a:endParaRPr>
            </a:p>
          </p:txBody>
        </p:sp>
        <p:sp>
          <p:nvSpPr>
            <p:cNvPr id="2195" name="Rectangle 147"/>
            <p:cNvSpPr>
              <a:spLocks noChangeArrowheads="1"/>
            </p:cNvSpPr>
            <p:nvPr/>
          </p:nvSpPr>
          <p:spPr bwMode="auto">
            <a:xfrm>
              <a:off x="4220" y="2227"/>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96" name="Rectangle 148"/>
            <p:cNvSpPr>
              <a:spLocks noChangeArrowheads="1"/>
            </p:cNvSpPr>
            <p:nvPr/>
          </p:nvSpPr>
          <p:spPr bwMode="auto">
            <a:xfrm>
              <a:off x="3363" y="2111"/>
              <a:ext cx="324" cy="268"/>
            </a:xfrm>
            <a:prstGeom prst="rect">
              <a:avLst/>
            </a:prstGeom>
            <a:noFill/>
            <a:ln w="9525">
              <a:noFill/>
              <a:miter lim="800000"/>
              <a:headEnd/>
              <a:tailEnd/>
            </a:ln>
          </p:spPr>
          <p:txBody>
            <a:bodyPr wrap="none" lIns="0" tIns="0" rIns="0" bIns="0">
              <a:spAutoFit/>
            </a:bodyPr>
            <a:lstStyle/>
            <a:p>
              <a:r>
                <a:rPr lang="en-US" altLang="zh-TW" sz="1400" dirty="0">
                  <a:solidFill>
                    <a:srgbClr val="000000"/>
                  </a:solidFill>
                  <a:ea typeface="新細明體" pitchFamily="18" charset="-120"/>
                </a:rPr>
                <a:t>Data</a:t>
              </a:r>
            </a:p>
            <a:p>
              <a:r>
                <a:rPr lang="en-US" altLang="zh-TW" sz="1400" dirty="0">
                  <a:solidFill>
                    <a:srgbClr val="000000"/>
                  </a:solidFill>
                  <a:ea typeface="新細明體" pitchFamily="18" charset="-120"/>
                </a:rPr>
                <a:t>storage</a:t>
              </a:r>
            </a:p>
          </p:txBody>
        </p:sp>
        <p:sp>
          <p:nvSpPr>
            <p:cNvPr id="2197" name="Rectangle 149"/>
            <p:cNvSpPr>
              <a:spLocks noChangeArrowheads="1"/>
            </p:cNvSpPr>
            <p:nvPr/>
          </p:nvSpPr>
          <p:spPr bwMode="auto">
            <a:xfrm>
              <a:off x="3363" y="2239"/>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198" name="Rectangle 150"/>
            <p:cNvSpPr>
              <a:spLocks noChangeArrowheads="1"/>
            </p:cNvSpPr>
            <p:nvPr/>
          </p:nvSpPr>
          <p:spPr bwMode="auto">
            <a:xfrm>
              <a:off x="2393" y="1174"/>
              <a:ext cx="517" cy="402"/>
            </a:xfrm>
            <a:prstGeom prst="rect">
              <a:avLst/>
            </a:prstGeom>
            <a:noFill/>
            <a:ln w="9525">
              <a:noFill/>
              <a:miter lim="800000"/>
              <a:headEnd/>
              <a:tailEnd/>
            </a:ln>
          </p:spPr>
          <p:txBody>
            <a:bodyPr wrap="none" lIns="0" tIns="0" rIns="0" bIns="0">
              <a:spAutoFit/>
            </a:bodyPr>
            <a:lstStyle/>
            <a:p>
              <a:r>
                <a:rPr lang="en-US" altLang="zh-TW" sz="1400" dirty="0">
                  <a:solidFill>
                    <a:srgbClr val="000000"/>
                  </a:solidFill>
                  <a:ea typeface="新細明體" pitchFamily="18" charset="-120"/>
                </a:rPr>
                <a:t>Variable</a:t>
              </a:r>
            </a:p>
            <a:p>
              <a:r>
                <a:rPr lang="en-US" altLang="zh-TW" sz="1400" dirty="0">
                  <a:solidFill>
                    <a:srgbClr val="000000"/>
                  </a:solidFill>
                  <a:ea typeface="新細明體" pitchFamily="18" charset="-120"/>
                </a:rPr>
                <a:t>Conversion</a:t>
              </a:r>
            </a:p>
            <a:p>
              <a:r>
                <a:rPr lang="en-US" altLang="zh-TW" sz="1400" dirty="0">
                  <a:solidFill>
                    <a:srgbClr val="000000"/>
                  </a:solidFill>
                  <a:ea typeface="新細明體" pitchFamily="18" charset="-120"/>
                </a:rPr>
                <a:t>element</a:t>
              </a:r>
            </a:p>
          </p:txBody>
        </p:sp>
        <p:sp>
          <p:nvSpPr>
            <p:cNvPr id="2199" name="Rectangle 151"/>
            <p:cNvSpPr>
              <a:spLocks noChangeArrowheads="1"/>
            </p:cNvSpPr>
            <p:nvPr/>
          </p:nvSpPr>
          <p:spPr bwMode="auto">
            <a:xfrm>
              <a:off x="2393" y="1302"/>
              <a:ext cx="0" cy="134"/>
            </a:xfrm>
            <a:prstGeom prst="rect">
              <a:avLst/>
            </a:prstGeom>
            <a:noFill/>
            <a:ln w="9525">
              <a:noFill/>
              <a:miter lim="800000"/>
              <a:headEnd/>
              <a:tailEnd/>
            </a:ln>
          </p:spPr>
          <p:txBody>
            <a:bodyPr wrap="none" lIns="0" tIns="0" rIns="0" bIns="0">
              <a:spAutoFit/>
            </a:bodyPr>
            <a:lstStyle/>
            <a:p>
              <a:endParaRPr lang="zh-TW" altLang="zh-TW" sz="1400">
                <a:solidFill>
                  <a:srgbClr val="000000"/>
                </a:solidFill>
              </a:endParaRPr>
            </a:p>
          </p:txBody>
        </p:sp>
        <p:sp>
          <p:nvSpPr>
            <p:cNvPr id="2200" name="Rectangle 152"/>
            <p:cNvSpPr>
              <a:spLocks noChangeArrowheads="1"/>
            </p:cNvSpPr>
            <p:nvPr/>
          </p:nvSpPr>
          <p:spPr bwMode="auto">
            <a:xfrm>
              <a:off x="2393" y="1430"/>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201" name="Rectangle 153"/>
            <p:cNvSpPr>
              <a:spLocks noChangeArrowheads="1"/>
            </p:cNvSpPr>
            <p:nvPr/>
          </p:nvSpPr>
          <p:spPr bwMode="auto">
            <a:xfrm>
              <a:off x="2049" y="893"/>
              <a:ext cx="305"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Sensor</a:t>
              </a:r>
              <a:endParaRPr lang="en-US" altLang="zh-TW" sz="2400">
                <a:ea typeface="新細明體" pitchFamily="18" charset="-120"/>
              </a:endParaRPr>
            </a:p>
          </p:txBody>
        </p:sp>
        <p:sp>
          <p:nvSpPr>
            <p:cNvPr id="2202" name="Rectangle 154"/>
            <p:cNvSpPr>
              <a:spLocks noChangeArrowheads="1"/>
            </p:cNvSpPr>
            <p:nvPr/>
          </p:nvSpPr>
          <p:spPr bwMode="auto">
            <a:xfrm>
              <a:off x="1544" y="1174"/>
              <a:ext cx="360" cy="402"/>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Primary</a:t>
              </a:r>
            </a:p>
            <a:p>
              <a:r>
                <a:rPr lang="en-US" altLang="zh-TW" sz="1400">
                  <a:solidFill>
                    <a:srgbClr val="000000"/>
                  </a:solidFill>
                  <a:ea typeface="新細明體" pitchFamily="18" charset="-120"/>
                </a:rPr>
                <a:t>Sensing</a:t>
              </a:r>
            </a:p>
            <a:p>
              <a:r>
                <a:rPr lang="en-US" altLang="zh-TW" sz="1400">
                  <a:solidFill>
                    <a:srgbClr val="000000"/>
                  </a:solidFill>
                  <a:ea typeface="新細明體" pitchFamily="18" charset="-120"/>
                </a:rPr>
                <a:t>element</a:t>
              </a:r>
            </a:p>
          </p:txBody>
        </p:sp>
        <p:sp>
          <p:nvSpPr>
            <p:cNvPr id="2203" name="Rectangle 155"/>
            <p:cNvSpPr>
              <a:spLocks noChangeArrowheads="1"/>
            </p:cNvSpPr>
            <p:nvPr/>
          </p:nvSpPr>
          <p:spPr bwMode="auto">
            <a:xfrm>
              <a:off x="1544" y="1302"/>
              <a:ext cx="0" cy="134"/>
            </a:xfrm>
            <a:prstGeom prst="rect">
              <a:avLst/>
            </a:prstGeom>
            <a:noFill/>
            <a:ln w="9525">
              <a:noFill/>
              <a:miter lim="800000"/>
              <a:headEnd/>
              <a:tailEnd/>
            </a:ln>
          </p:spPr>
          <p:txBody>
            <a:bodyPr wrap="none" lIns="0" tIns="0" rIns="0" bIns="0">
              <a:spAutoFit/>
            </a:bodyPr>
            <a:lstStyle/>
            <a:p>
              <a:endParaRPr lang="zh-TW" altLang="zh-TW" sz="1400">
                <a:solidFill>
                  <a:srgbClr val="000000"/>
                </a:solidFill>
              </a:endParaRPr>
            </a:p>
          </p:txBody>
        </p:sp>
        <p:sp>
          <p:nvSpPr>
            <p:cNvPr id="2204" name="Rectangle 156"/>
            <p:cNvSpPr>
              <a:spLocks noChangeArrowheads="1"/>
            </p:cNvSpPr>
            <p:nvPr/>
          </p:nvSpPr>
          <p:spPr bwMode="auto">
            <a:xfrm>
              <a:off x="1544" y="1430"/>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205" name="Rectangle 157"/>
            <p:cNvSpPr>
              <a:spLocks noChangeArrowheads="1"/>
            </p:cNvSpPr>
            <p:nvPr/>
          </p:nvSpPr>
          <p:spPr bwMode="auto">
            <a:xfrm>
              <a:off x="459" y="1306"/>
              <a:ext cx="499"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Measurand</a:t>
              </a:r>
              <a:endParaRPr lang="en-US" altLang="zh-TW" sz="2400">
                <a:ea typeface="新細明體" pitchFamily="18" charset="-120"/>
              </a:endParaRPr>
            </a:p>
          </p:txBody>
        </p:sp>
        <p:sp>
          <p:nvSpPr>
            <p:cNvPr id="2206" name="Rectangle 158"/>
            <p:cNvSpPr>
              <a:spLocks noChangeArrowheads="1"/>
            </p:cNvSpPr>
            <p:nvPr/>
          </p:nvSpPr>
          <p:spPr bwMode="auto">
            <a:xfrm>
              <a:off x="1452" y="2107"/>
              <a:ext cx="504"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Calibration</a:t>
              </a:r>
              <a:endParaRPr lang="en-US" altLang="zh-TW" sz="2400">
                <a:ea typeface="新細明體" pitchFamily="18" charset="-120"/>
              </a:endParaRPr>
            </a:p>
          </p:txBody>
        </p:sp>
        <p:sp>
          <p:nvSpPr>
            <p:cNvPr id="2207" name="Rectangle 159"/>
            <p:cNvSpPr>
              <a:spLocks noChangeArrowheads="1"/>
            </p:cNvSpPr>
            <p:nvPr/>
          </p:nvSpPr>
          <p:spPr bwMode="auto">
            <a:xfrm>
              <a:off x="1452" y="2235"/>
              <a:ext cx="268"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signal</a:t>
              </a:r>
              <a:endParaRPr lang="en-US" altLang="zh-TW" sz="2400">
                <a:ea typeface="新細明體" pitchFamily="18" charset="-120"/>
              </a:endParaRPr>
            </a:p>
          </p:txBody>
        </p:sp>
        <p:sp>
          <p:nvSpPr>
            <p:cNvPr id="2208" name="Rectangle 160"/>
            <p:cNvSpPr>
              <a:spLocks noChangeArrowheads="1"/>
            </p:cNvSpPr>
            <p:nvPr/>
          </p:nvSpPr>
          <p:spPr bwMode="auto">
            <a:xfrm>
              <a:off x="511" y="2555"/>
              <a:ext cx="709" cy="536"/>
            </a:xfrm>
            <a:prstGeom prst="rect">
              <a:avLst/>
            </a:prstGeom>
            <a:noFill/>
            <a:ln w="9525">
              <a:noFill/>
              <a:miter lim="800000"/>
              <a:headEnd/>
              <a:tailEnd/>
            </a:ln>
          </p:spPr>
          <p:txBody>
            <a:bodyPr wrap="none" lIns="0" tIns="0" rIns="0" bIns="0">
              <a:spAutoFit/>
            </a:bodyPr>
            <a:lstStyle/>
            <a:p>
              <a:r>
                <a:rPr lang="en-US" altLang="zh-TW" sz="1400" dirty="0">
                  <a:solidFill>
                    <a:srgbClr val="000000"/>
                  </a:solidFill>
                  <a:ea typeface="新細明體" pitchFamily="18" charset="-120"/>
                </a:rPr>
                <a:t>Radiation,</a:t>
              </a:r>
            </a:p>
            <a:p>
              <a:r>
                <a:rPr lang="en-US" altLang="zh-TW" sz="1400" dirty="0">
                  <a:solidFill>
                    <a:srgbClr val="000000"/>
                  </a:solidFill>
                  <a:ea typeface="新細明體" pitchFamily="18" charset="-120"/>
                </a:rPr>
                <a:t>electric current,</a:t>
              </a:r>
            </a:p>
            <a:p>
              <a:r>
                <a:rPr lang="en-US" altLang="zh-TW" sz="1400" dirty="0">
                  <a:solidFill>
                    <a:srgbClr val="000000"/>
                  </a:solidFill>
                  <a:ea typeface="新細明體" pitchFamily="18" charset="-120"/>
                </a:rPr>
                <a:t>or other applied</a:t>
              </a:r>
            </a:p>
            <a:p>
              <a:r>
                <a:rPr lang="en-US" altLang="zh-TW" sz="1400" dirty="0">
                  <a:solidFill>
                    <a:srgbClr val="000000"/>
                  </a:solidFill>
                  <a:ea typeface="新細明體" pitchFamily="18" charset="-120"/>
                </a:rPr>
                <a:t>energy</a:t>
              </a:r>
            </a:p>
          </p:txBody>
        </p:sp>
        <p:sp>
          <p:nvSpPr>
            <p:cNvPr id="2209" name="Rectangle 161"/>
            <p:cNvSpPr>
              <a:spLocks noChangeArrowheads="1"/>
            </p:cNvSpPr>
            <p:nvPr/>
          </p:nvSpPr>
          <p:spPr bwMode="auto">
            <a:xfrm>
              <a:off x="511" y="2684"/>
              <a:ext cx="0" cy="134"/>
            </a:xfrm>
            <a:prstGeom prst="rect">
              <a:avLst/>
            </a:prstGeom>
            <a:noFill/>
            <a:ln w="9525">
              <a:noFill/>
              <a:miter lim="800000"/>
              <a:headEnd/>
              <a:tailEnd/>
            </a:ln>
          </p:spPr>
          <p:txBody>
            <a:bodyPr wrap="none" lIns="0" tIns="0" rIns="0" bIns="0">
              <a:spAutoFit/>
            </a:bodyPr>
            <a:lstStyle/>
            <a:p>
              <a:endParaRPr lang="zh-TW" altLang="zh-TW" sz="1400">
                <a:solidFill>
                  <a:srgbClr val="000000"/>
                </a:solidFill>
              </a:endParaRPr>
            </a:p>
          </p:txBody>
        </p:sp>
        <p:sp>
          <p:nvSpPr>
            <p:cNvPr id="2210" name="Rectangle 162"/>
            <p:cNvSpPr>
              <a:spLocks noChangeArrowheads="1"/>
            </p:cNvSpPr>
            <p:nvPr/>
          </p:nvSpPr>
          <p:spPr bwMode="auto">
            <a:xfrm>
              <a:off x="511" y="2812"/>
              <a:ext cx="0" cy="134"/>
            </a:xfrm>
            <a:prstGeom prst="rect">
              <a:avLst/>
            </a:prstGeom>
            <a:noFill/>
            <a:ln w="9525">
              <a:noFill/>
              <a:miter lim="800000"/>
              <a:headEnd/>
              <a:tailEnd/>
            </a:ln>
          </p:spPr>
          <p:txBody>
            <a:bodyPr wrap="none" lIns="0" tIns="0" rIns="0" bIns="0">
              <a:spAutoFit/>
            </a:bodyPr>
            <a:lstStyle/>
            <a:p>
              <a:endParaRPr lang="zh-TW" altLang="zh-TW" sz="1400">
                <a:solidFill>
                  <a:srgbClr val="000000"/>
                </a:solidFill>
              </a:endParaRPr>
            </a:p>
          </p:txBody>
        </p:sp>
        <p:sp>
          <p:nvSpPr>
            <p:cNvPr id="2211" name="Rectangle 163"/>
            <p:cNvSpPr>
              <a:spLocks noChangeArrowheads="1"/>
            </p:cNvSpPr>
            <p:nvPr/>
          </p:nvSpPr>
          <p:spPr bwMode="auto">
            <a:xfrm>
              <a:off x="511" y="2940"/>
              <a:ext cx="0" cy="230"/>
            </a:xfrm>
            <a:prstGeom prst="rect">
              <a:avLst/>
            </a:prstGeom>
            <a:noFill/>
            <a:ln w="9525">
              <a:noFill/>
              <a:miter lim="800000"/>
              <a:headEnd/>
              <a:tailEnd/>
            </a:ln>
          </p:spPr>
          <p:txBody>
            <a:bodyPr wrap="none" lIns="0" tIns="0" rIns="0" bIns="0">
              <a:spAutoFit/>
            </a:bodyPr>
            <a:lstStyle/>
            <a:p>
              <a:endParaRPr lang="zh-TW" altLang="zh-TW" sz="2400"/>
            </a:p>
          </p:txBody>
        </p:sp>
        <p:sp>
          <p:nvSpPr>
            <p:cNvPr id="2212" name="Freeform 164"/>
            <p:cNvSpPr>
              <a:spLocks/>
            </p:cNvSpPr>
            <p:nvPr/>
          </p:nvSpPr>
          <p:spPr bwMode="auto">
            <a:xfrm>
              <a:off x="1224" y="1370"/>
              <a:ext cx="44" cy="72"/>
            </a:xfrm>
            <a:custGeom>
              <a:avLst/>
              <a:gdLst/>
              <a:ahLst/>
              <a:cxnLst>
                <a:cxn ang="0">
                  <a:pos x="24" y="68"/>
                </a:cxn>
                <a:cxn ang="0">
                  <a:pos x="24" y="68"/>
                </a:cxn>
                <a:cxn ang="0">
                  <a:pos x="36" y="68"/>
                </a:cxn>
                <a:cxn ang="0">
                  <a:pos x="44" y="72"/>
                </a:cxn>
                <a:cxn ang="0">
                  <a:pos x="44" y="72"/>
                </a:cxn>
                <a:cxn ang="0">
                  <a:pos x="32" y="40"/>
                </a:cxn>
                <a:cxn ang="0">
                  <a:pos x="24" y="0"/>
                </a:cxn>
                <a:cxn ang="0">
                  <a:pos x="24" y="0"/>
                </a:cxn>
                <a:cxn ang="0">
                  <a:pos x="16" y="40"/>
                </a:cxn>
                <a:cxn ang="0">
                  <a:pos x="0" y="72"/>
                </a:cxn>
                <a:cxn ang="0">
                  <a:pos x="0" y="72"/>
                </a:cxn>
                <a:cxn ang="0">
                  <a:pos x="16" y="68"/>
                </a:cxn>
                <a:cxn ang="0">
                  <a:pos x="24" y="68"/>
                </a:cxn>
                <a:cxn ang="0">
                  <a:pos x="24" y="68"/>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3" name="Freeform 165"/>
            <p:cNvSpPr>
              <a:spLocks/>
            </p:cNvSpPr>
            <p:nvPr/>
          </p:nvSpPr>
          <p:spPr bwMode="auto">
            <a:xfrm>
              <a:off x="367" y="1350"/>
              <a:ext cx="72" cy="44"/>
            </a:xfrm>
            <a:custGeom>
              <a:avLst/>
              <a:gdLst/>
              <a:ahLst/>
              <a:cxnLst>
                <a:cxn ang="0">
                  <a:pos x="8" y="20"/>
                </a:cxn>
                <a:cxn ang="0">
                  <a:pos x="8" y="20"/>
                </a:cxn>
                <a:cxn ang="0">
                  <a:pos x="4" y="12"/>
                </a:cxn>
                <a:cxn ang="0">
                  <a:pos x="0" y="0"/>
                </a:cxn>
                <a:cxn ang="0">
                  <a:pos x="0" y="0"/>
                </a:cxn>
                <a:cxn ang="0">
                  <a:pos x="36" y="12"/>
                </a:cxn>
                <a:cxn ang="0">
                  <a:pos x="72" y="20"/>
                </a:cxn>
                <a:cxn ang="0">
                  <a:pos x="72" y="20"/>
                </a:cxn>
                <a:cxn ang="0">
                  <a:pos x="36" y="32"/>
                </a:cxn>
                <a:cxn ang="0">
                  <a:pos x="0" y="44"/>
                </a:cxn>
                <a:cxn ang="0">
                  <a:pos x="0" y="44"/>
                </a:cxn>
                <a:cxn ang="0">
                  <a:pos x="8" y="28"/>
                </a:cxn>
                <a:cxn ang="0">
                  <a:pos x="8" y="20"/>
                </a:cxn>
                <a:cxn ang="0">
                  <a:pos x="8" y="20"/>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4" name="Freeform 166"/>
            <p:cNvSpPr>
              <a:spLocks/>
            </p:cNvSpPr>
            <p:nvPr/>
          </p:nvSpPr>
          <p:spPr bwMode="auto">
            <a:xfrm>
              <a:off x="1308" y="1350"/>
              <a:ext cx="72" cy="44"/>
            </a:xfrm>
            <a:custGeom>
              <a:avLst/>
              <a:gdLst/>
              <a:ahLst/>
              <a:cxnLst>
                <a:cxn ang="0">
                  <a:pos x="8" y="20"/>
                </a:cxn>
                <a:cxn ang="0">
                  <a:pos x="8" y="20"/>
                </a:cxn>
                <a:cxn ang="0">
                  <a:pos x="4" y="12"/>
                </a:cxn>
                <a:cxn ang="0">
                  <a:pos x="0" y="0"/>
                </a:cxn>
                <a:cxn ang="0">
                  <a:pos x="0" y="0"/>
                </a:cxn>
                <a:cxn ang="0">
                  <a:pos x="36" y="12"/>
                </a:cxn>
                <a:cxn ang="0">
                  <a:pos x="72" y="20"/>
                </a:cxn>
                <a:cxn ang="0">
                  <a:pos x="72" y="20"/>
                </a:cxn>
                <a:cxn ang="0">
                  <a:pos x="36" y="32"/>
                </a:cxn>
                <a:cxn ang="0">
                  <a:pos x="0" y="44"/>
                </a:cxn>
                <a:cxn ang="0">
                  <a:pos x="0" y="44"/>
                </a:cxn>
                <a:cxn ang="0">
                  <a:pos x="8" y="28"/>
                </a:cxn>
                <a:cxn ang="0">
                  <a:pos x="8" y="20"/>
                </a:cxn>
                <a:cxn ang="0">
                  <a:pos x="8" y="20"/>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5" name="Freeform 167"/>
            <p:cNvSpPr>
              <a:spLocks/>
            </p:cNvSpPr>
            <p:nvPr/>
          </p:nvSpPr>
          <p:spPr bwMode="auto">
            <a:xfrm>
              <a:off x="844" y="785"/>
              <a:ext cx="72" cy="44"/>
            </a:xfrm>
            <a:custGeom>
              <a:avLst/>
              <a:gdLst/>
              <a:ahLst/>
              <a:cxnLst>
                <a:cxn ang="0">
                  <a:pos x="64" y="24"/>
                </a:cxn>
                <a:cxn ang="0">
                  <a:pos x="64" y="24"/>
                </a:cxn>
                <a:cxn ang="0">
                  <a:pos x="68" y="36"/>
                </a:cxn>
                <a:cxn ang="0">
                  <a:pos x="72" y="44"/>
                </a:cxn>
                <a:cxn ang="0">
                  <a:pos x="72" y="44"/>
                </a:cxn>
                <a:cxn ang="0">
                  <a:pos x="36" y="32"/>
                </a:cxn>
                <a:cxn ang="0">
                  <a:pos x="0" y="24"/>
                </a:cxn>
                <a:cxn ang="0">
                  <a:pos x="0" y="24"/>
                </a:cxn>
                <a:cxn ang="0">
                  <a:pos x="36" y="12"/>
                </a:cxn>
                <a:cxn ang="0">
                  <a:pos x="72" y="0"/>
                </a:cxn>
                <a:cxn ang="0">
                  <a:pos x="72" y="0"/>
                </a:cxn>
                <a:cxn ang="0">
                  <a:pos x="64" y="16"/>
                </a:cxn>
                <a:cxn ang="0">
                  <a:pos x="64" y="24"/>
                </a:cxn>
                <a:cxn ang="0">
                  <a:pos x="64" y="24"/>
                </a:cxn>
              </a:cxnLst>
              <a:rect l="0" t="0" r="r" b="b"/>
              <a:pathLst>
                <a:path w="72" h="44">
                  <a:moveTo>
                    <a:pt x="64" y="24"/>
                  </a:moveTo>
                  <a:lnTo>
                    <a:pt x="64" y="24"/>
                  </a:lnTo>
                  <a:lnTo>
                    <a:pt x="68" y="36"/>
                  </a:lnTo>
                  <a:lnTo>
                    <a:pt x="72" y="44"/>
                  </a:lnTo>
                  <a:lnTo>
                    <a:pt x="72" y="44"/>
                  </a:lnTo>
                  <a:lnTo>
                    <a:pt x="36" y="32"/>
                  </a:lnTo>
                  <a:lnTo>
                    <a:pt x="0" y="24"/>
                  </a:lnTo>
                  <a:lnTo>
                    <a:pt x="0" y="24"/>
                  </a:lnTo>
                  <a:lnTo>
                    <a:pt x="36" y="12"/>
                  </a:lnTo>
                  <a:lnTo>
                    <a:pt x="72" y="0"/>
                  </a:lnTo>
                  <a:lnTo>
                    <a:pt x="72" y="0"/>
                  </a:lnTo>
                  <a:lnTo>
                    <a:pt x="64" y="16"/>
                  </a:lnTo>
                  <a:lnTo>
                    <a:pt x="64" y="24"/>
                  </a:lnTo>
                  <a:lnTo>
                    <a:pt x="64" y="24"/>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6" name="Freeform 168"/>
            <p:cNvSpPr>
              <a:spLocks/>
            </p:cNvSpPr>
            <p:nvPr/>
          </p:nvSpPr>
          <p:spPr bwMode="auto">
            <a:xfrm>
              <a:off x="876" y="1073"/>
              <a:ext cx="64" cy="64"/>
            </a:xfrm>
            <a:custGeom>
              <a:avLst/>
              <a:gdLst/>
              <a:ahLst/>
              <a:cxnLst>
                <a:cxn ang="0">
                  <a:pos x="44" y="16"/>
                </a:cxn>
                <a:cxn ang="0">
                  <a:pos x="44" y="16"/>
                </a:cxn>
                <a:cxn ang="0">
                  <a:pos x="56" y="24"/>
                </a:cxn>
                <a:cxn ang="0">
                  <a:pos x="64" y="28"/>
                </a:cxn>
                <a:cxn ang="0">
                  <a:pos x="64" y="28"/>
                </a:cxn>
                <a:cxn ang="0">
                  <a:pos x="32" y="44"/>
                </a:cxn>
                <a:cxn ang="0">
                  <a:pos x="0" y="64"/>
                </a:cxn>
                <a:cxn ang="0">
                  <a:pos x="0" y="64"/>
                </a:cxn>
                <a:cxn ang="0">
                  <a:pos x="20" y="32"/>
                </a:cxn>
                <a:cxn ang="0">
                  <a:pos x="32" y="0"/>
                </a:cxn>
                <a:cxn ang="0">
                  <a:pos x="32" y="0"/>
                </a:cxn>
                <a:cxn ang="0">
                  <a:pos x="40" y="12"/>
                </a:cxn>
                <a:cxn ang="0">
                  <a:pos x="44" y="16"/>
                </a:cxn>
                <a:cxn ang="0">
                  <a:pos x="44" y="16"/>
                </a:cxn>
              </a:cxnLst>
              <a:rect l="0" t="0" r="r" b="b"/>
              <a:pathLst>
                <a:path w="64" h="64">
                  <a:moveTo>
                    <a:pt x="44" y="16"/>
                  </a:moveTo>
                  <a:lnTo>
                    <a:pt x="44" y="16"/>
                  </a:lnTo>
                  <a:lnTo>
                    <a:pt x="56" y="24"/>
                  </a:lnTo>
                  <a:lnTo>
                    <a:pt x="64" y="28"/>
                  </a:lnTo>
                  <a:lnTo>
                    <a:pt x="64" y="28"/>
                  </a:lnTo>
                  <a:lnTo>
                    <a:pt x="32" y="44"/>
                  </a:lnTo>
                  <a:lnTo>
                    <a:pt x="0" y="64"/>
                  </a:lnTo>
                  <a:lnTo>
                    <a:pt x="0" y="64"/>
                  </a:lnTo>
                  <a:lnTo>
                    <a:pt x="20" y="32"/>
                  </a:lnTo>
                  <a:lnTo>
                    <a:pt x="32" y="0"/>
                  </a:lnTo>
                  <a:lnTo>
                    <a:pt x="32" y="0"/>
                  </a:lnTo>
                  <a:lnTo>
                    <a:pt x="40" y="12"/>
                  </a:lnTo>
                  <a:lnTo>
                    <a:pt x="44" y="16"/>
                  </a:lnTo>
                  <a:lnTo>
                    <a:pt x="44" y="16"/>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7" name="Freeform 169"/>
            <p:cNvSpPr>
              <a:spLocks/>
            </p:cNvSpPr>
            <p:nvPr/>
          </p:nvSpPr>
          <p:spPr bwMode="auto">
            <a:xfrm>
              <a:off x="2189" y="845"/>
              <a:ext cx="40" cy="72"/>
            </a:xfrm>
            <a:custGeom>
              <a:avLst/>
              <a:gdLst/>
              <a:ahLst/>
              <a:cxnLst>
                <a:cxn ang="0">
                  <a:pos x="20" y="8"/>
                </a:cxn>
                <a:cxn ang="0">
                  <a:pos x="20" y="8"/>
                </a:cxn>
                <a:cxn ang="0">
                  <a:pos x="32" y="4"/>
                </a:cxn>
                <a:cxn ang="0">
                  <a:pos x="40" y="0"/>
                </a:cxn>
                <a:cxn ang="0">
                  <a:pos x="40" y="0"/>
                </a:cxn>
                <a:cxn ang="0">
                  <a:pos x="28" y="36"/>
                </a:cxn>
                <a:cxn ang="0">
                  <a:pos x="20" y="72"/>
                </a:cxn>
                <a:cxn ang="0">
                  <a:pos x="20" y="72"/>
                </a:cxn>
                <a:cxn ang="0">
                  <a:pos x="12" y="36"/>
                </a:cxn>
                <a:cxn ang="0">
                  <a:pos x="0" y="0"/>
                </a:cxn>
                <a:cxn ang="0">
                  <a:pos x="0" y="0"/>
                </a:cxn>
                <a:cxn ang="0">
                  <a:pos x="12" y="8"/>
                </a:cxn>
                <a:cxn ang="0">
                  <a:pos x="20" y="8"/>
                </a:cxn>
                <a:cxn ang="0">
                  <a:pos x="20" y="8"/>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8" name="Freeform 170"/>
            <p:cNvSpPr>
              <a:spLocks/>
            </p:cNvSpPr>
            <p:nvPr/>
          </p:nvSpPr>
          <p:spPr bwMode="auto">
            <a:xfrm>
              <a:off x="2622" y="1073"/>
              <a:ext cx="44" cy="68"/>
            </a:xfrm>
            <a:custGeom>
              <a:avLst/>
              <a:gdLst/>
              <a:ahLst/>
              <a:cxnLst>
                <a:cxn ang="0">
                  <a:pos x="24" y="4"/>
                </a:cxn>
                <a:cxn ang="0">
                  <a:pos x="24" y="4"/>
                </a:cxn>
                <a:cxn ang="0">
                  <a:pos x="32" y="4"/>
                </a:cxn>
                <a:cxn ang="0">
                  <a:pos x="44" y="0"/>
                </a:cxn>
                <a:cxn ang="0">
                  <a:pos x="44" y="0"/>
                </a:cxn>
                <a:cxn ang="0">
                  <a:pos x="32" y="32"/>
                </a:cxn>
                <a:cxn ang="0">
                  <a:pos x="24" y="68"/>
                </a:cxn>
                <a:cxn ang="0">
                  <a:pos x="24" y="68"/>
                </a:cxn>
                <a:cxn ang="0">
                  <a:pos x="12" y="32"/>
                </a:cxn>
                <a:cxn ang="0">
                  <a:pos x="0" y="0"/>
                </a:cxn>
                <a:cxn ang="0">
                  <a:pos x="0" y="0"/>
                </a:cxn>
                <a:cxn ang="0">
                  <a:pos x="16" y="4"/>
                </a:cxn>
                <a:cxn ang="0">
                  <a:pos x="24" y="4"/>
                </a:cxn>
                <a:cxn ang="0">
                  <a:pos x="24" y="4"/>
                </a:cxn>
              </a:cxnLst>
              <a:rect l="0" t="0" r="r" b="b"/>
              <a:pathLst>
                <a:path w="44" h="68">
                  <a:moveTo>
                    <a:pt x="24" y="4"/>
                  </a:moveTo>
                  <a:lnTo>
                    <a:pt x="24" y="4"/>
                  </a:lnTo>
                  <a:lnTo>
                    <a:pt x="32" y="4"/>
                  </a:lnTo>
                  <a:lnTo>
                    <a:pt x="44" y="0"/>
                  </a:lnTo>
                  <a:lnTo>
                    <a:pt x="44" y="0"/>
                  </a:lnTo>
                  <a:lnTo>
                    <a:pt x="32" y="32"/>
                  </a:lnTo>
                  <a:lnTo>
                    <a:pt x="24" y="68"/>
                  </a:lnTo>
                  <a:lnTo>
                    <a:pt x="24" y="68"/>
                  </a:lnTo>
                  <a:lnTo>
                    <a:pt x="12" y="32"/>
                  </a:lnTo>
                  <a:lnTo>
                    <a:pt x="0" y="0"/>
                  </a:lnTo>
                  <a:lnTo>
                    <a:pt x="0" y="0"/>
                  </a:lnTo>
                  <a:lnTo>
                    <a:pt x="16" y="4"/>
                  </a:lnTo>
                  <a:lnTo>
                    <a:pt x="24" y="4"/>
                  </a:lnTo>
                  <a:lnTo>
                    <a:pt x="24" y="4"/>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19" name="Freeform 171"/>
            <p:cNvSpPr>
              <a:spLocks/>
            </p:cNvSpPr>
            <p:nvPr/>
          </p:nvSpPr>
          <p:spPr bwMode="auto">
            <a:xfrm>
              <a:off x="2225" y="1350"/>
              <a:ext cx="72" cy="44"/>
            </a:xfrm>
            <a:custGeom>
              <a:avLst/>
              <a:gdLst/>
              <a:ahLst/>
              <a:cxnLst>
                <a:cxn ang="0">
                  <a:pos x="4" y="20"/>
                </a:cxn>
                <a:cxn ang="0">
                  <a:pos x="4" y="20"/>
                </a:cxn>
                <a:cxn ang="0">
                  <a:pos x="4" y="12"/>
                </a:cxn>
                <a:cxn ang="0">
                  <a:pos x="0" y="0"/>
                </a:cxn>
                <a:cxn ang="0">
                  <a:pos x="0" y="0"/>
                </a:cxn>
                <a:cxn ang="0">
                  <a:pos x="36" y="12"/>
                </a:cxn>
                <a:cxn ang="0">
                  <a:pos x="72" y="20"/>
                </a:cxn>
                <a:cxn ang="0">
                  <a:pos x="72" y="20"/>
                </a:cxn>
                <a:cxn ang="0">
                  <a:pos x="36" y="32"/>
                </a:cxn>
                <a:cxn ang="0">
                  <a:pos x="0" y="44"/>
                </a:cxn>
                <a:cxn ang="0">
                  <a:pos x="0" y="44"/>
                </a:cxn>
                <a:cxn ang="0">
                  <a:pos x="4" y="28"/>
                </a:cxn>
                <a:cxn ang="0">
                  <a:pos x="4" y="20"/>
                </a:cxn>
                <a:cxn ang="0">
                  <a:pos x="4" y="20"/>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0" name="Freeform 172"/>
            <p:cNvSpPr>
              <a:spLocks/>
            </p:cNvSpPr>
            <p:nvPr/>
          </p:nvSpPr>
          <p:spPr bwMode="auto">
            <a:xfrm>
              <a:off x="3046" y="1370"/>
              <a:ext cx="44" cy="72"/>
            </a:xfrm>
            <a:custGeom>
              <a:avLst/>
              <a:gdLst/>
              <a:ahLst/>
              <a:cxnLst>
                <a:cxn ang="0">
                  <a:pos x="24" y="68"/>
                </a:cxn>
                <a:cxn ang="0">
                  <a:pos x="24" y="68"/>
                </a:cxn>
                <a:cxn ang="0">
                  <a:pos x="36" y="68"/>
                </a:cxn>
                <a:cxn ang="0">
                  <a:pos x="44" y="72"/>
                </a:cxn>
                <a:cxn ang="0">
                  <a:pos x="44" y="72"/>
                </a:cxn>
                <a:cxn ang="0">
                  <a:pos x="32" y="40"/>
                </a:cxn>
                <a:cxn ang="0">
                  <a:pos x="24" y="0"/>
                </a:cxn>
                <a:cxn ang="0">
                  <a:pos x="24" y="0"/>
                </a:cxn>
                <a:cxn ang="0">
                  <a:pos x="16" y="40"/>
                </a:cxn>
                <a:cxn ang="0">
                  <a:pos x="0" y="72"/>
                </a:cxn>
                <a:cxn ang="0">
                  <a:pos x="0" y="72"/>
                </a:cxn>
                <a:cxn ang="0">
                  <a:pos x="16" y="68"/>
                </a:cxn>
                <a:cxn ang="0">
                  <a:pos x="24" y="68"/>
                </a:cxn>
                <a:cxn ang="0">
                  <a:pos x="24" y="68"/>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1" name="Freeform 173"/>
            <p:cNvSpPr>
              <a:spLocks/>
            </p:cNvSpPr>
            <p:nvPr/>
          </p:nvSpPr>
          <p:spPr bwMode="auto">
            <a:xfrm>
              <a:off x="3122" y="1350"/>
              <a:ext cx="72" cy="44"/>
            </a:xfrm>
            <a:custGeom>
              <a:avLst/>
              <a:gdLst/>
              <a:ahLst/>
              <a:cxnLst>
                <a:cxn ang="0">
                  <a:pos x="4" y="20"/>
                </a:cxn>
                <a:cxn ang="0">
                  <a:pos x="4" y="20"/>
                </a:cxn>
                <a:cxn ang="0">
                  <a:pos x="4" y="12"/>
                </a:cxn>
                <a:cxn ang="0">
                  <a:pos x="0" y="0"/>
                </a:cxn>
                <a:cxn ang="0">
                  <a:pos x="0" y="0"/>
                </a:cxn>
                <a:cxn ang="0">
                  <a:pos x="36" y="12"/>
                </a:cxn>
                <a:cxn ang="0">
                  <a:pos x="72" y="20"/>
                </a:cxn>
                <a:cxn ang="0">
                  <a:pos x="72" y="20"/>
                </a:cxn>
                <a:cxn ang="0">
                  <a:pos x="36" y="32"/>
                </a:cxn>
                <a:cxn ang="0">
                  <a:pos x="0" y="44"/>
                </a:cxn>
                <a:cxn ang="0">
                  <a:pos x="0" y="44"/>
                </a:cxn>
                <a:cxn ang="0">
                  <a:pos x="4" y="28"/>
                </a:cxn>
                <a:cxn ang="0">
                  <a:pos x="4" y="20"/>
                </a:cxn>
                <a:cxn ang="0">
                  <a:pos x="4" y="20"/>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2" name="Freeform 174"/>
            <p:cNvSpPr>
              <a:spLocks/>
            </p:cNvSpPr>
            <p:nvPr/>
          </p:nvSpPr>
          <p:spPr bwMode="auto">
            <a:xfrm>
              <a:off x="3122" y="2215"/>
              <a:ext cx="72" cy="44"/>
            </a:xfrm>
            <a:custGeom>
              <a:avLst/>
              <a:gdLst/>
              <a:ahLst/>
              <a:cxnLst>
                <a:cxn ang="0">
                  <a:pos x="4" y="20"/>
                </a:cxn>
                <a:cxn ang="0">
                  <a:pos x="4" y="20"/>
                </a:cxn>
                <a:cxn ang="0">
                  <a:pos x="4" y="12"/>
                </a:cxn>
                <a:cxn ang="0">
                  <a:pos x="0" y="0"/>
                </a:cxn>
                <a:cxn ang="0">
                  <a:pos x="0" y="0"/>
                </a:cxn>
                <a:cxn ang="0">
                  <a:pos x="36" y="12"/>
                </a:cxn>
                <a:cxn ang="0">
                  <a:pos x="72" y="20"/>
                </a:cxn>
                <a:cxn ang="0">
                  <a:pos x="72" y="20"/>
                </a:cxn>
                <a:cxn ang="0">
                  <a:pos x="36" y="32"/>
                </a:cxn>
                <a:cxn ang="0">
                  <a:pos x="0" y="44"/>
                </a:cxn>
                <a:cxn ang="0">
                  <a:pos x="0" y="44"/>
                </a:cxn>
                <a:cxn ang="0">
                  <a:pos x="4" y="28"/>
                </a:cxn>
                <a:cxn ang="0">
                  <a:pos x="4" y="20"/>
                </a:cxn>
                <a:cxn ang="0">
                  <a:pos x="4" y="20"/>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3" name="Freeform 175"/>
            <p:cNvSpPr>
              <a:spLocks/>
            </p:cNvSpPr>
            <p:nvPr/>
          </p:nvSpPr>
          <p:spPr bwMode="auto">
            <a:xfrm>
              <a:off x="3891" y="2215"/>
              <a:ext cx="68" cy="44"/>
            </a:xfrm>
            <a:custGeom>
              <a:avLst/>
              <a:gdLst/>
              <a:ahLst/>
              <a:cxnLst>
                <a:cxn ang="0">
                  <a:pos x="64" y="20"/>
                </a:cxn>
                <a:cxn ang="0">
                  <a:pos x="64" y="20"/>
                </a:cxn>
                <a:cxn ang="0">
                  <a:pos x="64" y="32"/>
                </a:cxn>
                <a:cxn ang="0">
                  <a:pos x="68" y="44"/>
                </a:cxn>
                <a:cxn ang="0">
                  <a:pos x="68" y="44"/>
                </a:cxn>
                <a:cxn ang="0">
                  <a:pos x="36" y="32"/>
                </a:cxn>
                <a:cxn ang="0">
                  <a:pos x="0" y="20"/>
                </a:cxn>
                <a:cxn ang="0">
                  <a:pos x="0" y="20"/>
                </a:cxn>
                <a:cxn ang="0">
                  <a:pos x="36" y="12"/>
                </a:cxn>
                <a:cxn ang="0">
                  <a:pos x="68" y="0"/>
                </a:cxn>
                <a:cxn ang="0">
                  <a:pos x="68" y="0"/>
                </a:cxn>
                <a:cxn ang="0">
                  <a:pos x="64" y="16"/>
                </a:cxn>
                <a:cxn ang="0">
                  <a:pos x="64" y="20"/>
                </a:cxn>
                <a:cxn ang="0">
                  <a:pos x="64" y="20"/>
                </a:cxn>
              </a:cxnLst>
              <a:rect l="0" t="0" r="r" b="b"/>
              <a:pathLst>
                <a:path w="68" h="44">
                  <a:moveTo>
                    <a:pt x="64" y="20"/>
                  </a:moveTo>
                  <a:lnTo>
                    <a:pt x="64" y="20"/>
                  </a:lnTo>
                  <a:lnTo>
                    <a:pt x="64" y="32"/>
                  </a:lnTo>
                  <a:lnTo>
                    <a:pt x="68" y="44"/>
                  </a:lnTo>
                  <a:lnTo>
                    <a:pt x="68" y="44"/>
                  </a:lnTo>
                  <a:lnTo>
                    <a:pt x="36" y="32"/>
                  </a:lnTo>
                  <a:lnTo>
                    <a:pt x="0" y="20"/>
                  </a:lnTo>
                  <a:lnTo>
                    <a:pt x="0" y="20"/>
                  </a:lnTo>
                  <a:lnTo>
                    <a:pt x="36" y="12"/>
                  </a:lnTo>
                  <a:lnTo>
                    <a:pt x="68" y="0"/>
                  </a:lnTo>
                  <a:lnTo>
                    <a:pt x="68" y="0"/>
                  </a:lnTo>
                  <a:lnTo>
                    <a:pt x="64" y="16"/>
                  </a:lnTo>
                  <a:lnTo>
                    <a:pt x="64" y="20"/>
                  </a:lnTo>
                  <a:lnTo>
                    <a:pt x="6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4" name="Freeform 176"/>
            <p:cNvSpPr>
              <a:spLocks/>
            </p:cNvSpPr>
            <p:nvPr/>
          </p:nvSpPr>
          <p:spPr bwMode="auto">
            <a:xfrm>
              <a:off x="4099" y="2215"/>
              <a:ext cx="68" cy="44"/>
            </a:xfrm>
            <a:custGeom>
              <a:avLst/>
              <a:gdLst/>
              <a:ahLst/>
              <a:cxnLst>
                <a:cxn ang="0">
                  <a:pos x="4" y="20"/>
                </a:cxn>
                <a:cxn ang="0">
                  <a:pos x="4" y="20"/>
                </a:cxn>
                <a:cxn ang="0">
                  <a:pos x="4" y="32"/>
                </a:cxn>
                <a:cxn ang="0">
                  <a:pos x="0" y="44"/>
                </a:cxn>
                <a:cxn ang="0">
                  <a:pos x="0" y="44"/>
                </a:cxn>
                <a:cxn ang="0">
                  <a:pos x="32" y="32"/>
                </a:cxn>
                <a:cxn ang="0">
                  <a:pos x="68" y="20"/>
                </a:cxn>
                <a:cxn ang="0">
                  <a:pos x="68" y="20"/>
                </a:cxn>
                <a:cxn ang="0">
                  <a:pos x="32" y="12"/>
                </a:cxn>
                <a:cxn ang="0">
                  <a:pos x="0" y="0"/>
                </a:cxn>
                <a:cxn ang="0">
                  <a:pos x="0" y="0"/>
                </a:cxn>
                <a:cxn ang="0">
                  <a:pos x="4" y="16"/>
                </a:cxn>
                <a:cxn ang="0">
                  <a:pos x="4" y="20"/>
                </a:cxn>
                <a:cxn ang="0">
                  <a:pos x="4" y="20"/>
                </a:cxn>
              </a:cxnLst>
              <a:rect l="0" t="0" r="r" b="b"/>
              <a:pathLst>
                <a:path w="68" h="44">
                  <a:moveTo>
                    <a:pt x="4" y="20"/>
                  </a:moveTo>
                  <a:lnTo>
                    <a:pt x="4" y="20"/>
                  </a:lnTo>
                  <a:lnTo>
                    <a:pt x="4" y="32"/>
                  </a:lnTo>
                  <a:lnTo>
                    <a:pt x="0" y="44"/>
                  </a:lnTo>
                  <a:lnTo>
                    <a:pt x="0" y="44"/>
                  </a:lnTo>
                  <a:lnTo>
                    <a:pt x="32" y="32"/>
                  </a:lnTo>
                  <a:lnTo>
                    <a:pt x="68" y="20"/>
                  </a:lnTo>
                  <a:lnTo>
                    <a:pt x="68" y="20"/>
                  </a:lnTo>
                  <a:lnTo>
                    <a:pt x="32" y="12"/>
                  </a:lnTo>
                  <a:lnTo>
                    <a:pt x="0" y="0"/>
                  </a:lnTo>
                  <a:lnTo>
                    <a:pt x="0" y="0"/>
                  </a:lnTo>
                  <a:lnTo>
                    <a:pt x="4" y="16"/>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5" name="Freeform 177"/>
            <p:cNvSpPr>
              <a:spLocks/>
            </p:cNvSpPr>
            <p:nvPr/>
          </p:nvSpPr>
          <p:spPr bwMode="auto">
            <a:xfrm>
              <a:off x="3991" y="561"/>
              <a:ext cx="44" cy="72"/>
            </a:xfrm>
            <a:custGeom>
              <a:avLst/>
              <a:gdLst/>
              <a:ahLst/>
              <a:cxnLst>
                <a:cxn ang="0">
                  <a:pos x="20" y="64"/>
                </a:cxn>
                <a:cxn ang="0">
                  <a:pos x="20" y="64"/>
                </a:cxn>
                <a:cxn ang="0">
                  <a:pos x="32" y="68"/>
                </a:cxn>
                <a:cxn ang="0">
                  <a:pos x="44" y="72"/>
                </a:cxn>
                <a:cxn ang="0">
                  <a:pos x="44" y="72"/>
                </a:cxn>
                <a:cxn ang="0">
                  <a:pos x="28" y="36"/>
                </a:cxn>
                <a:cxn ang="0">
                  <a:pos x="20" y="0"/>
                </a:cxn>
                <a:cxn ang="0">
                  <a:pos x="20" y="0"/>
                </a:cxn>
                <a:cxn ang="0">
                  <a:pos x="12" y="36"/>
                </a:cxn>
                <a:cxn ang="0">
                  <a:pos x="0" y="72"/>
                </a:cxn>
                <a:cxn ang="0">
                  <a:pos x="0" y="72"/>
                </a:cxn>
                <a:cxn ang="0">
                  <a:pos x="12" y="64"/>
                </a:cxn>
                <a:cxn ang="0">
                  <a:pos x="20" y="64"/>
                </a:cxn>
                <a:cxn ang="0">
                  <a:pos x="20" y="64"/>
                </a:cxn>
              </a:cxnLst>
              <a:rect l="0" t="0" r="r" b="b"/>
              <a:pathLst>
                <a:path w="44" h="72">
                  <a:moveTo>
                    <a:pt x="20" y="64"/>
                  </a:moveTo>
                  <a:lnTo>
                    <a:pt x="20" y="64"/>
                  </a:lnTo>
                  <a:lnTo>
                    <a:pt x="32" y="68"/>
                  </a:lnTo>
                  <a:lnTo>
                    <a:pt x="44" y="72"/>
                  </a:lnTo>
                  <a:lnTo>
                    <a:pt x="44" y="72"/>
                  </a:lnTo>
                  <a:lnTo>
                    <a:pt x="28" y="36"/>
                  </a:lnTo>
                  <a:lnTo>
                    <a:pt x="20" y="0"/>
                  </a:lnTo>
                  <a:lnTo>
                    <a:pt x="20" y="0"/>
                  </a:lnTo>
                  <a:lnTo>
                    <a:pt x="12" y="36"/>
                  </a:lnTo>
                  <a:lnTo>
                    <a:pt x="0" y="72"/>
                  </a:lnTo>
                  <a:lnTo>
                    <a:pt x="0" y="72"/>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6" name="Freeform 178"/>
            <p:cNvSpPr>
              <a:spLocks/>
            </p:cNvSpPr>
            <p:nvPr/>
          </p:nvSpPr>
          <p:spPr bwMode="auto">
            <a:xfrm>
              <a:off x="3547" y="312"/>
              <a:ext cx="68" cy="40"/>
            </a:xfrm>
            <a:custGeom>
              <a:avLst/>
              <a:gdLst/>
              <a:ahLst/>
              <a:cxnLst>
                <a:cxn ang="0">
                  <a:pos x="4" y="20"/>
                </a:cxn>
                <a:cxn ang="0">
                  <a:pos x="4" y="20"/>
                </a:cxn>
                <a:cxn ang="0">
                  <a:pos x="4" y="8"/>
                </a:cxn>
                <a:cxn ang="0">
                  <a:pos x="0" y="0"/>
                </a:cxn>
                <a:cxn ang="0">
                  <a:pos x="0" y="0"/>
                </a:cxn>
                <a:cxn ang="0">
                  <a:pos x="32" y="12"/>
                </a:cxn>
                <a:cxn ang="0">
                  <a:pos x="68" y="20"/>
                </a:cxn>
                <a:cxn ang="0">
                  <a:pos x="68" y="20"/>
                </a:cxn>
                <a:cxn ang="0">
                  <a:pos x="32" y="28"/>
                </a:cxn>
                <a:cxn ang="0">
                  <a:pos x="0" y="40"/>
                </a:cxn>
                <a:cxn ang="0">
                  <a:pos x="0" y="40"/>
                </a:cxn>
                <a:cxn ang="0">
                  <a:pos x="4" y="28"/>
                </a:cxn>
                <a:cxn ang="0">
                  <a:pos x="4" y="20"/>
                </a:cxn>
                <a:cxn ang="0">
                  <a:pos x="4" y="20"/>
                </a:cxn>
              </a:cxnLst>
              <a:rect l="0" t="0" r="r" b="b"/>
              <a:pathLst>
                <a:path w="68" h="40">
                  <a:moveTo>
                    <a:pt x="4" y="20"/>
                  </a:moveTo>
                  <a:lnTo>
                    <a:pt x="4" y="20"/>
                  </a:lnTo>
                  <a:lnTo>
                    <a:pt x="4" y="8"/>
                  </a:lnTo>
                  <a:lnTo>
                    <a:pt x="0" y="0"/>
                  </a:lnTo>
                  <a:lnTo>
                    <a:pt x="0" y="0"/>
                  </a:lnTo>
                  <a:lnTo>
                    <a:pt x="32" y="12"/>
                  </a:lnTo>
                  <a:lnTo>
                    <a:pt x="68" y="20"/>
                  </a:lnTo>
                  <a:lnTo>
                    <a:pt x="68" y="20"/>
                  </a:lnTo>
                  <a:lnTo>
                    <a:pt x="32" y="28"/>
                  </a:lnTo>
                  <a:lnTo>
                    <a:pt x="0" y="40"/>
                  </a:lnTo>
                  <a:lnTo>
                    <a:pt x="0" y="40"/>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7" name="Freeform 179"/>
            <p:cNvSpPr>
              <a:spLocks/>
            </p:cNvSpPr>
            <p:nvPr/>
          </p:nvSpPr>
          <p:spPr bwMode="auto">
            <a:xfrm>
              <a:off x="4376" y="312"/>
              <a:ext cx="72" cy="40"/>
            </a:xfrm>
            <a:custGeom>
              <a:avLst/>
              <a:gdLst/>
              <a:ahLst/>
              <a:cxnLst>
                <a:cxn ang="0">
                  <a:pos x="68" y="20"/>
                </a:cxn>
                <a:cxn ang="0">
                  <a:pos x="68" y="20"/>
                </a:cxn>
                <a:cxn ang="0">
                  <a:pos x="68" y="32"/>
                </a:cxn>
                <a:cxn ang="0">
                  <a:pos x="72" y="40"/>
                </a:cxn>
                <a:cxn ang="0">
                  <a:pos x="72" y="40"/>
                </a:cxn>
                <a:cxn ang="0">
                  <a:pos x="36" y="28"/>
                </a:cxn>
                <a:cxn ang="0">
                  <a:pos x="0" y="20"/>
                </a:cxn>
                <a:cxn ang="0">
                  <a:pos x="0" y="20"/>
                </a:cxn>
                <a:cxn ang="0">
                  <a:pos x="36" y="12"/>
                </a:cxn>
                <a:cxn ang="0">
                  <a:pos x="72" y="0"/>
                </a:cxn>
                <a:cxn ang="0">
                  <a:pos x="72" y="0"/>
                </a:cxn>
                <a:cxn ang="0">
                  <a:pos x="68" y="12"/>
                </a:cxn>
                <a:cxn ang="0">
                  <a:pos x="68" y="20"/>
                </a:cxn>
                <a:cxn ang="0">
                  <a:pos x="68" y="20"/>
                </a:cxn>
              </a:cxnLst>
              <a:rect l="0" t="0" r="r" b="b"/>
              <a:pathLst>
                <a:path w="72" h="40">
                  <a:moveTo>
                    <a:pt x="68" y="20"/>
                  </a:moveTo>
                  <a:lnTo>
                    <a:pt x="68" y="20"/>
                  </a:lnTo>
                  <a:lnTo>
                    <a:pt x="68" y="32"/>
                  </a:lnTo>
                  <a:lnTo>
                    <a:pt x="72" y="40"/>
                  </a:lnTo>
                  <a:lnTo>
                    <a:pt x="72" y="40"/>
                  </a:lnTo>
                  <a:lnTo>
                    <a:pt x="36" y="28"/>
                  </a:lnTo>
                  <a:lnTo>
                    <a:pt x="0" y="20"/>
                  </a:lnTo>
                  <a:lnTo>
                    <a:pt x="0" y="20"/>
                  </a:lnTo>
                  <a:lnTo>
                    <a:pt x="36" y="12"/>
                  </a:lnTo>
                  <a:lnTo>
                    <a:pt x="72" y="0"/>
                  </a:lnTo>
                  <a:lnTo>
                    <a:pt x="72" y="0"/>
                  </a:lnTo>
                  <a:lnTo>
                    <a:pt x="68" y="12"/>
                  </a:lnTo>
                  <a:lnTo>
                    <a:pt x="68" y="20"/>
                  </a:lnTo>
                  <a:lnTo>
                    <a:pt x="68"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8" name="Freeform 180"/>
            <p:cNvSpPr>
              <a:spLocks/>
            </p:cNvSpPr>
            <p:nvPr/>
          </p:nvSpPr>
          <p:spPr bwMode="auto">
            <a:xfrm>
              <a:off x="4496" y="1069"/>
              <a:ext cx="40" cy="72"/>
            </a:xfrm>
            <a:custGeom>
              <a:avLst/>
              <a:gdLst/>
              <a:ahLst/>
              <a:cxnLst>
                <a:cxn ang="0">
                  <a:pos x="20" y="8"/>
                </a:cxn>
                <a:cxn ang="0">
                  <a:pos x="20" y="8"/>
                </a:cxn>
                <a:cxn ang="0">
                  <a:pos x="32" y="4"/>
                </a:cxn>
                <a:cxn ang="0">
                  <a:pos x="40" y="0"/>
                </a:cxn>
                <a:cxn ang="0">
                  <a:pos x="40" y="0"/>
                </a:cxn>
                <a:cxn ang="0">
                  <a:pos x="28" y="36"/>
                </a:cxn>
                <a:cxn ang="0">
                  <a:pos x="20" y="72"/>
                </a:cxn>
                <a:cxn ang="0">
                  <a:pos x="20" y="72"/>
                </a:cxn>
                <a:cxn ang="0">
                  <a:pos x="12" y="36"/>
                </a:cxn>
                <a:cxn ang="0">
                  <a:pos x="0" y="0"/>
                </a:cxn>
                <a:cxn ang="0">
                  <a:pos x="0" y="0"/>
                </a:cxn>
                <a:cxn ang="0">
                  <a:pos x="12" y="8"/>
                </a:cxn>
                <a:cxn ang="0">
                  <a:pos x="20" y="8"/>
                </a:cxn>
                <a:cxn ang="0">
                  <a:pos x="20" y="8"/>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29" name="Freeform 181"/>
            <p:cNvSpPr>
              <a:spLocks/>
            </p:cNvSpPr>
            <p:nvPr/>
          </p:nvSpPr>
          <p:spPr bwMode="auto">
            <a:xfrm>
              <a:off x="5465" y="1350"/>
              <a:ext cx="72" cy="44"/>
            </a:xfrm>
            <a:custGeom>
              <a:avLst/>
              <a:gdLst/>
              <a:ahLst/>
              <a:cxnLst>
                <a:cxn ang="0">
                  <a:pos x="4" y="20"/>
                </a:cxn>
                <a:cxn ang="0">
                  <a:pos x="4" y="20"/>
                </a:cxn>
                <a:cxn ang="0">
                  <a:pos x="4" y="12"/>
                </a:cxn>
                <a:cxn ang="0">
                  <a:pos x="0" y="0"/>
                </a:cxn>
                <a:cxn ang="0">
                  <a:pos x="0" y="0"/>
                </a:cxn>
                <a:cxn ang="0">
                  <a:pos x="36" y="12"/>
                </a:cxn>
                <a:cxn ang="0">
                  <a:pos x="72" y="20"/>
                </a:cxn>
                <a:cxn ang="0">
                  <a:pos x="72" y="20"/>
                </a:cxn>
                <a:cxn ang="0">
                  <a:pos x="36" y="32"/>
                </a:cxn>
                <a:cxn ang="0">
                  <a:pos x="0" y="44"/>
                </a:cxn>
                <a:cxn ang="0">
                  <a:pos x="0" y="44"/>
                </a:cxn>
                <a:cxn ang="0">
                  <a:pos x="4" y="28"/>
                </a:cxn>
                <a:cxn ang="0">
                  <a:pos x="4" y="20"/>
                </a:cxn>
                <a:cxn ang="0">
                  <a:pos x="4" y="20"/>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30" name="Freeform 182"/>
            <p:cNvSpPr>
              <a:spLocks/>
            </p:cNvSpPr>
            <p:nvPr/>
          </p:nvSpPr>
          <p:spPr bwMode="auto">
            <a:xfrm>
              <a:off x="4099" y="1350"/>
              <a:ext cx="68" cy="44"/>
            </a:xfrm>
            <a:custGeom>
              <a:avLst/>
              <a:gdLst/>
              <a:ahLst/>
              <a:cxnLst>
                <a:cxn ang="0">
                  <a:pos x="4" y="20"/>
                </a:cxn>
                <a:cxn ang="0">
                  <a:pos x="4" y="20"/>
                </a:cxn>
                <a:cxn ang="0">
                  <a:pos x="4" y="12"/>
                </a:cxn>
                <a:cxn ang="0">
                  <a:pos x="0" y="0"/>
                </a:cxn>
                <a:cxn ang="0">
                  <a:pos x="0" y="0"/>
                </a:cxn>
                <a:cxn ang="0">
                  <a:pos x="32" y="12"/>
                </a:cxn>
                <a:cxn ang="0">
                  <a:pos x="68" y="20"/>
                </a:cxn>
                <a:cxn ang="0">
                  <a:pos x="68" y="20"/>
                </a:cxn>
                <a:cxn ang="0">
                  <a:pos x="32" y="32"/>
                </a:cxn>
                <a:cxn ang="0">
                  <a:pos x="0" y="44"/>
                </a:cxn>
                <a:cxn ang="0">
                  <a:pos x="0" y="44"/>
                </a:cxn>
                <a:cxn ang="0">
                  <a:pos x="4" y="28"/>
                </a:cxn>
                <a:cxn ang="0">
                  <a:pos x="4" y="20"/>
                </a:cxn>
                <a:cxn ang="0">
                  <a:pos x="4" y="20"/>
                </a:cxn>
              </a:cxnLst>
              <a:rect l="0" t="0" r="r" b="b"/>
              <a:pathLst>
                <a:path w="68" h="44">
                  <a:moveTo>
                    <a:pt x="4" y="20"/>
                  </a:moveTo>
                  <a:lnTo>
                    <a:pt x="4" y="20"/>
                  </a:lnTo>
                  <a:lnTo>
                    <a:pt x="4" y="12"/>
                  </a:lnTo>
                  <a:lnTo>
                    <a:pt x="0" y="0"/>
                  </a:lnTo>
                  <a:lnTo>
                    <a:pt x="0" y="0"/>
                  </a:lnTo>
                  <a:lnTo>
                    <a:pt x="32" y="12"/>
                  </a:lnTo>
                  <a:lnTo>
                    <a:pt x="68" y="20"/>
                  </a:lnTo>
                  <a:lnTo>
                    <a:pt x="68" y="20"/>
                  </a:lnTo>
                  <a:lnTo>
                    <a:pt x="32"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31" name="Freeform 183"/>
            <p:cNvSpPr>
              <a:spLocks/>
            </p:cNvSpPr>
            <p:nvPr/>
          </p:nvSpPr>
          <p:spPr bwMode="auto">
            <a:xfrm>
              <a:off x="2413" y="332"/>
              <a:ext cx="93" cy="64"/>
            </a:xfrm>
            <a:custGeom>
              <a:avLst/>
              <a:gdLst/>
              <a:ahLst/>
              <a:cxnLst>
                <a:cxn ang="0">
                  <a:pos x="0" y="64"/>
                </a:cxn>
                <a:cxn ang="0">
                  <a:pos x="0" y="0"/>
                </a:cxn>
                <a:cxn ang="0">
                  <a:pos x="93" y="0"/>
                </a:cxn>
              </a:cxnLst>
              <a:rect l="0" t="0" r="r" b="b"/>
              <a:pathLst>
                <a:path w="93" h="64">
                  <a:moveTo>
                    <a:pt x="0" y="64"/>
                  </a:moveTo>
                  <a:lnTo>
                    <a:pt x="0" y="0"/>
                  </a:lnTo>
                  <a:lnTo>
                    <a:pt x="93" y="0"/>
                  </a:lnTo>
                </a:path>
              </a:pathLst>
            </a:custGeom>
            <a:noFill/>
            <a:ln w="12700">
              <a:solidFill>
                <a:srgbClr val="000000"/>
              </a:solidFill>
              <a:prstDash val="solid"/>
              <a:round/>
              <a:headEnd/>
              <a:tailEnd/>
            </a:ln>
          </p:spPr>
          <p:txBody>
            <a:bodyPr/>
            <a:lstStyle/>
            <a:p>
              <a:endParaRPr lang="zh-TW" altLang="en-US"/>
            </a:p>
          </p:txBody>
        </p:sp>
        <p:sp>
          <p:nvSpPr>
            <p:cNvPr id="2232" name="Freeform 184"/>
            <p:cNvSpPr>
              <a:spLocks/>
            </p:cNvSpPr>
            <p:nvPr/>
          </p:nvSpPr>
          <p:spPr bwMode="auto">
            <a:xfrm>
              <a:off x="2646" y="861"/>
              <a:ext cx="40" cy="56"/>
            </a:xfrm>
            <a:custGeom>
              <a:avLst/>
              <a:gdLst/>
              <a:ahLst/>
              <a:cxnLst>
                <a:cxn ang="0">
                  <a:pos x="0" y="56"/>
                </a:cxn>
                <a:cxn ang="0">
                  <a:pos x="0" y="0"/>
                </a:cxn>
                <a:cxn ang="0">
                  <a:pos x="40" y="0"/>
                </a:cxn>
              </a:cxnLst>
              <a:rect l="0" t="0" r="r" b="b"/>
              <a:pathLst>
                <a:path w="40" h="56">
                  <a:moveTo>
                    <a:pt x="0" y="56"/>
                  </a:moveTo>
                  <a:lnTo>
                    <a:pt x="0" y="0"/>
                  </a:lnTo>
                  <a:lnTo>
                    <a:pt x="40" y="0"/>
                  </a:lnTo>
                </a:path>
              </a:pathLst>
            </a:custGeom>
            <a:noFill/>
            <a:ln w="12700">
              <a:solidFill>
                <a:srgbClr val="000000"/>
              </a:solidFill>
              <a:prstDash val="solid"/>
              <a:round/>
              <a:headEnd/>
              <a:tailEnd/>
            </a:ln>
          </p:spPr>
          <p:txBody>
            <a:bodyPr/>
            <a:lstStyle/>
            <a:p>
              <a:endParaRPr lang="zh-TW" altLang="en-US"/>
            </a:p>
          </p:txBody>
        </p:sp>
        <p:sp>
          <p:nvSpPr>
            <p:cNvPr id="2233" name="Line 185"/>
            <p:cNvSpPr>
              <a:spLocks noChangeShapeType="1"/>
            </p:cNvSpPr>
            <p:nvPr/>
          </p:nvSpPr>
          <p:spPr bwMode="auto">
            <a:xfrm>
              <a:off x="2185" y="805"/>
              <a:ext cx="88" cy="1"/>
            </a:xfrm>
            <a:prstGeom prst="line">
              <a:avLst/>
            </a:prstGeom>
            <a:noFill/>
            <a:ln w="12700">
              <a:solidFill>
                <a:srgbClr val="000000"/>
              </a:solidFill>
              <a:round/>
              <a:headEnd/>
              <a:tailEnd/>
            </a:ln>
          </p:spPr>
          <p:txBody>
            <a:bodyPr/>
            <a:lstStyle/>
            <a:p>
              <a:endParaRPr lang="zh-TW" altLang="en-US"/>
            </a:p>
          </p:txBody>
        </p:sp>
        <p:sp>
          <p:nvSpPr>
            <p:cNvPr id="2234" name="Line 186"/>
            <p:cNvSpPr>
              <a:spLocks noChangeShapeType="1"/>
            </p:cNvSpPr>
            <p:nvPr/>
          </p:nvSpPr>
          <p:spPr bwMode="auto">
            <a:xfrm>
              <a:off x="3467" y="332"/>
              <a:ext cx="104" cy="1"/>
            </a:xfrm>
            <a:prstGeom prst="line">
              <a:avLst/>
            </a:prstGeom>
            <a:noFill/>
            <a:ln w="12700">
              <a:solidFill>
                <a:srgbClr val="000000"/>
              </a:solidFill>
              <a:round/>
              <a:headEnd/>
              <a:tailEnd/>
            </a:ln>
          </p:spPr>
          <p:txBody>
            <a:bodyPr/>
            <a:lstStyle/>
            <a:p>
              <a:endParaRPr lang="zh-TW" altLang="en-US"/>
            </a:p>
          </p:txBody>
        </p:sp>
        <p:sp>
          <p:nvSpPr>
            <p:cNvPr id="2235" name="Line 187"/>
            <p:cNvSpPr>
              <a:spLocks noChangeShapeType="1"/>
            </p:cNvSpPr>
            <p:nvPr/>
          </p:nvSpPr>
          <p:spPr bwMode="auto">
            <a:xfrm>
              <a:off x="3154" y="861"/>
              <a:ext cx="80" cy="1"/>
            </a:xfrm>
            <a:prstGeom prst="line">
              <a:avLst/>
            </a:prstGeom>
            <a:noFill/>
            <a:ln w="12700">
              <a:solidFill>
                <a:srgbClr val="000000"/>
              </a:solidFill>
              <a:round/>
              <a:headEnd/>
              <a:tailEnd/>
            </a:ln>
          </p:spPr>
          <p:txBody>
            <a:bodyPr/>
            <a:lstStyle/>
            <a:p>
              <a:endParaRPr lang="zh-TW" altLang="en-US"/>
            </a:p>
          </p:txBody>
        </p:sp>
        <p:sp>
          <p:nvSpPr>
            <p:cNvPr id="2236" name="Rectangle 188"/>
            <p:cNvSpPr>
              <a:spLocks noChangeArrowheads="1"/>
            </p:cNvSpPr>
            <p:nvPr/>
          </p:nvSpPr>
          <p:spPr bwMode="auto">
            <a:xfrm>
              <a:off x="3194" y="633"/>
              <a:ext cx="693" cy="456"/>
            </a:xfrm>
            <a:prstGeom prst="rect">
              <a:avLst/>
            </a:prstGeom>
            <a:solidFill>
              <a:srgbClr val="D9D9D9"/>
            </a:solidFill>
            <a:ln w="9525">
              <a:noFill/>
              <a:miter lim="800000"/>
              <a:headEnd/>
              <a:tailEnd/>
            </a:ln>
          </p:spPr>
          <p:txBody>
            <a:bodyPr/>
            <a:lstStyle/>
            <a:p>
              <a:endParaRPr lang="zh-TW" altLang="en-US"/>
            </a:p>
          </p:txBody>
        </p:sp>
        <p:sp>
          <p:nvSpPr>
            <p:cNvPr id="2237" name="Rectangle 189"/>
            <p:cNvSpPr>
              <a:spLocks noChangeArrowheads="1"/>
            </p:cNvSpPr>
            <p:nvPr/>
          </p:nvSpPr>
          <p:spPr bwMode="auto">
            <a:xfrm>
              <a:off x="3379" y="733"/>
              <a:ext cx="286"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Power</a:t>
              </a:r>
              <a:endParaRPr lang="en-US" altLang="zh-TW" sz="2400">
                <a:ea typeface="新細明體" pitchFamily="18" charset="-120"/>
              </a:endParaRPr>
            </a:p>
          </p:txBody>
        </p:sp>
        <p:sp>
          <p:nvSpPr>
            <p:cNvPr id="2238" name="Rectangle 190"/>
            <p:cNvSpPr>
              <a:spLocks noChangeArrowheads="1"/>
            </p:cNvSpPr>
            <p:nvPr/>
          </p:nvSpPr>
          <p:spPr bwMode="auto">
            <a:xfrm>
              <a:off x="3379" y="861"/>
              <a:ext cx="293" cy="134"/>
            </a:xfrm>
            <a:prstGeom prst="rect">
              <a:avLst/>
            </a:prstGeom>
            <a:noFill/>
            <a:ln w="9525">
              <a:noFill/>
              <a:miter lim="800000"/>
              <a:headEnd/>
              <a:tailEnd/>
            </a:ln>
          </p:spPr>
          <p:txBody>
            <a:bodyPr wrap="none" lIns="0" tIns="0" rIns="0" bIns="0">
              <a:spAutoFit/>
            </a:bodyPr>
            <a:lstStyle/>
            <a:p>
              <a:r>
                <a:rPr lang="en-US" altLang="zh-TW" sz="1400">
                  <a:solidFill>
                    <a:srgbClr val="000000"/>
                  </a:solidFill>
                  <a:ea typeface="新細明體" pitchFamily="18" charset="-120"/>
                </a:rPr>
                <a:t>source</a:t>
              </a:r>
              <a:endParaRPr lang="en-US" altLang="zh-TW" sz="2400">
                <a:ea typeface="新細明體" pitchFamily="18" charset="-120"/>
              </a:endParaRPr>
            </a:p>
          </p:txBody>
        </p:sp>
        <p:sp>
          <p:nvSpPr>
            <p:cNvPr id="2239" name="Freeform 191"/>
            <p:cNvSpPr>
              <a:spLocks/>
            </p:cNvSpPr>
            <p:nvPr/>
          </p:nvSpPr>
          <p:spPr bwMode="auto">
            <a:xfrm>
              <a:off x="4432" y="861"/>
              <a:ext cx="84" cy="44"/>
            </a:xfrm>
            <a:custGeom>
              <a:avLst/>
              <a:gdLst/>
              <a:ahLst/>
              <a:cxnLst>
                <a:cxn ang="0">
                  <a:pos x="0" y="0"/>
                </a:cxn>
                <a:cxn ang="0">
                  <a:pos x="84" y="0"/>
                </a:cxn>
                <a:cxn ang="0">
                  <a:pos x="84" y="44"/>
                </a:cxn>
              </a:cxnLst>
              <a:rect l="0" t="0" r="r" b="b"/>
              <a:pathLst>
                <a:path w="84" h="44">
                  <a:moveTo>
                    <a:pt x="0" y="0"/>
                  </a:moveTo>
                  <a:lnTo>
                    <a:pt x="84" y="0"/>
                  </a:lnTo>
                  <a:lnTo>
                    <a:pt x="84" y="44"/>
                  </a:lnTo>
                </a:path>
              </a:pathLst>
            </a:custGeom>
            <a:noFill/>
            <a:ln w="12700">
              <a:solidFill>
                <a:srgbClr val="000000"/>
              </a:solidFill>
              <a:prstDash val="solid"/>
              <a:round/>
              <a:headEnd/>
              <a:tailEnd/>
            </a:ln>
          </p:spPr>
          <p:txBody>
            <a:bodyPr/>
            <a:lstStyle/>
            <a:p>
              <a:endParaRPr lang="zh-TW" altLang="en-US"/>
            </a:p>
          </p:txBody>
        </p:sp>
        <p:sp>
          <p:nvSpPr>
            <p:cNvPr id="2240" name="Line 192"/>
            <p:cNvSpPr>
              <a:spLocks noChangeShapeType="1"/>
            </p:cNvSpPr>
            <p:nvPr/>
          </p:nvSpPr>
          <p:spPr bwMode="auto">
            <a:xfrm flipV="1">
              <a:off x="4944" y="1302"/>
              <a:ext cx="1" cy="68"/>
            </a:xfrm>
            <a:prstGeom prst="line">
              <a:avLst/>
            </a:prstGeom>
            <a:noFill/>
            <a:ln w="12700">
              <a:solidFill>
                <a:srgbClr val="000000"/>
              </a:solidFill>
              <a:round/>
              <a:headEnd/>
              <a:tailEnd/>
            </a:ln>
          </p:spPr>
          <p:txBody>
            <a:bodyPr/>
            <a:lstStyle/>
            <a:p>
              <a:endParaRPr lang="zh-TW" altLang="en-US"/>
            </a:p>
          </p:txBody>
        </p:sp>
        <p:sp>
          <p:nvSpPr>
            <p:cNvPr id="2241" name="Line 193"/>
            <p:cNvSpPr>
              <a:spLocks noChangeShapeType="1"/>
            </p:cNvSpPr>
            <p:nvPr/>
          </p:nvSpPr>
          <p:spPr bwMode="auto">
            <a:xfrm flipV="1">
              <a:off x="4516" y="1029"/>
              <a:ext cx="1" cy="60"/>
            </a:xfrm>
            <a:prstGeom prst="line">
              <a:avLst/>
            </a:prstGeom>
            <a:noFill/>
            <a:ln w="12700">
              <a:solidFill>
                <a:srgbClr val="000000"/>
              </a:solidFill>
              <a:round/>
              <a:headEnd/>
              <a:tailEnd/>
            </a:ln>
          </p:spPr>
          <p:txBody>
            <a:bodyPr/>
            <a:lstStyle/>
            <a:p>
              <a:endParaRPr lang="zh-TW" altLang="en-US"/>
            </a:p>
          </p:txBody>
        </p:sp>
        <p:sp>
          <p:nvSpPr>
            <p:cNvPr id="2242" name="Freeform 194"/>
            <p:cNvSpPr>
              <a:spLocks/>
            </p:cNvSpPr>
            <p:nvPr/>
          </p:nvSpPr>
          <p:spPr bwMode="auto">
            <a:xfrm>
              <a:off x="223" y="2739"/>
              <a:ext cx="48" cy="73"/>
            </a:xfrm>
            <a:custGeom>
              <a:avLst/>
              <a:gdLst/>
              <a:ahLst/>
              <a:cxnLst>
                <a:cxn ang="0">
                  <a:pos x="0" y="0"/>
                </a:cxn>
                <a:cxn ang="0">
                  <a:pos x="0" y="73"/>
                </a:cxn>
                <a:cxn ang="0">
                  <a:pos x="48" y="73"/>
                </a:cxn>
              </a:cxnLst>
              <a:rect l="0" t="0" r="r" b="b"/>
              <a:pathLst>
                <a:path w="48" h="73">
                  <a:moveTo>
                    <a:pt x="0" y="0"/>
                  </a:moveTo>
                  <a:lnTo>
                    <a:pt x="0" y="73"/>
                  </a:lnTo>
                  <a:lnTo>
                    <a:pt x="48" y="73"/>
                  </a:lnTo>
                </a:path>
              </a:pathLst>
            </a:custGeom>
            <a:noFill/>
            <a:ln w="12700">
              <a:solidFill>
                <a:srgbClr val="000000"/>
              </a:solidFill>
              <a:prstDash val="solid"/>
              <a:round/>
              <a:headEnd/>
              <a:tailEnd/>
            </a:ln>
          </p:spPr>
          <p:txBody>
            <a:bodyPr/>
            <a:lstStyle/>
            <a:p>
              <a:endParaRPr lang="zh-TW" altLang="en-US"/>
            </a:p>
          </p:txBody>
        </p:sp>
        <p:sp>
          <p:nvSpPr>
            <p:cNvPr id="2243" name="Freeform 195"/>
            <p:cNvSpPr>
              <a:spLocks/>
            </p:cNvSpPr>
            <p:nvPr/>
          </p:nvSpPr>
          <p:spPr bwMode="auto">
            <a:xfrm>
              <a:off x="223" y="1370"/>
              <a:ext cx="32" cy="32"/>
            </a:xfrm>
            <a:custGeom>
              <a:avLst/>
              <a:gdLst/>
              <a:ahLst/>
              <a:cxnLst>
                <a:cxn ang="0">
                  <a:pos x="0" y="32"/>
                </a:cxn>
                <a:cxn ang="0">
                  <a:pos x="0" y="0"/>
                </a:cxn>
                <a:cxn ang="0">
                  <a:pos x="32" y="0"/>
                </a:cxn>
              </a:cxnLst>
              <a:rect l="0" t="0" r="r" b="b"/>
              <a:pathLst>
                <a:path w="32" h="32">
                  <a:moveTo>
                    <a:pt x="0" y="32"/>
                  </a:moveTo>
                  <a:lnTo>
                    <a:pt x="0" y="0"/>
                  </a:lnTo>
                  <a:lnTo>
                    <a:pt x="32" y="0"/>
                  </a:lnTo>
                </a:path>
              </a:pathLst>
            </a:custGeom>
            <a:noFill/>
            <a:ln w="12700">
              <a:solidFill>
                <a:srgbClr val="000000"/>
              </a:solidFill>
              <a:prstDash val="solid"/>
              <a:round/>
              <a:headEnd/>
              <a:tailEnd/>
            </a:ln>
          </p:spPr>
          <p:txBody>
            <a:bodyPr/>
            <a:lstStyle/>
            <a:p>
              <a:endParaRPr lang="zh-TW" altLang="en-US"/>
            </a:p>
          </p:txBody>
        </p:sp>
        <p:sp>
          <p:nvSpPr>
            <p:cNvPr id="2244" name="Freeform 196"/>
            <p:cNvSpPr>
              <a:spLocks/>
            </p:cNvSpPr>
            <p:nvPr/>
          </p:nvSpPr>
          <p:spPr bwMode="auto">
            <a:xfrm>
              <a:off x="3991" y="1298"/>
              <a:ext cx="44" cy="72"/>
            </a:xfrm>
            <a:custGeom>
              <a:avLst/>
              <a:gdLst/>
              <a:ahLst/>
              <a:cxnLst>
                <a:cxn ang="0">
                  <a:pos x="20" y="8"/>
                </a:cxn>
                <a:cxn ang="0">
                  <a:pos x="20" y="8"/>
                </a:cxn>
                <a:cxn ang="0">
                  <a:pos x="32" y="4"/>
                </a:cxn>
                <a:cxn ang="0">
                  <a:pos x="44" y="0"/>
                </a:cxn>
                <a:cxn ang="0">
                  <a:pos x="44" y="0"/>
                </a:cxn>
                <a:cxn ang="0">
                  <a:pos x="28" y="36"/>
                </a:cxn>
                <a:cxn ang="0">
                  <a:pos x="20" y="72"/>
                </a:cxn>
                <a:cxn ang="0">
                  <a:pos x="20" y="72"/>
                </a:cxn>
                <a:cxn ang="0">
                  <a:pos x="12" y="36"/>
                </a:cxn>
                <a:cxn ang="0">
                  <a:pos x="0" y="0"/>
                </a:cxn>
                <a:cxn ang="0">
                  <a:pos x="0" y="0"/>
                </a:cxn>
                <a:cxn ang="0">
                  <a:pos x="12" y="8"/>
                </a:cxn>
                <a:cxn ang="0">
                  <a:pos x="20" y="8"/>
                </a:cxn>
                <a:cxn ang="0">
                  <a:pos x="20" y="8"/>
                </a:cxn>
              </a:cxnLst>
              <a:rect l="0" t="0" r="r" b="b"/>
              <a:pathLst>
                <a:path w="44" h="72">
                  <a:moveTo>
                    <a:pt x="20" y="8"/>
                  </a:moveTo>
                  <a:lnTo>
                    <a:pt x="20" y="8"/>
                  </a:lnTo>
                  <a:lnTo>
                    <a:pt x="32" y="4"/>
                  </a:lnTo>
                  <a:lnTo>
                    <a:pt x="44" y="0"/>
                  </a:lnTo>
                  <a:lnTo>
                    <a:pt x="44"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45" name="Freeform 197"/>
            <p:cNvSpPr>
              <a:spLocks/>
            </p:cNvSpPr>
            <p:nvPr/>
          </p:nvSpPr>
          <p:spPr bwMode="auto">
            <a:xfrm>
              <a:off x="3991" y="1374"/>
              <a:ext cx="44" cy="68"/>
            </a:xfrm>
            <a:custGeom>
              <a:avLst/>
              <a:gdLst/>
              <a:ahLst/>
              <a:cxnLst>
                <a:cxn ang="0">
                  <a:pos x="20" y="64"/>
                </a:cxn>
                <a:cxn ang="0">
                  <a:pos x="20" y="64"/>
                </a:cxn>
                <a:cxn ang="0">
                  <a:pos x="32" y="64"/>
                </a:cxn>
                <a:cxn ang="0">
                  <a:pos x="44" y="68"/>
                </a:cxn>
                <a:cxn ang="0">
                  <a:pos x="44" y="68"/>
                </a:cxn>
                <a:cxn ang="0">
                  <a:pos x="28" y="36"/>
                </a:cxn>
                <a:cxn ang="0">
                  <a:pos x="20" y="0"/>
                </a:cxn>
                <a:cxn ang="0">
                  <a:pos x="20" y="0"/>
                </a:cxn>
                <a:cxn ang="0">
                  <a:pos x="12" y="36"/>
                </a:cxn>
                <a:cxn ang="0">
                  <a:pos x="0" y="68"/>
                </a:cxn>
                <a:cxn ang="0">
                  <a:pos x="0" y="68"/>
                </a:cxn>
                <a:cxn ang="0">
                  <a:pos x="12" y="64"/>
                </a:cxn>
                <a:cxn ang="0">
                  <a:pos x="20" y="64"/>
                </a:cxn>
                <a:cxn ang="0">
                  <a:pos x="20" y="64"/>
                </a:cxn>
              </a:cxnLst>
              <a:rect l="0" t="0" r="r" b="b"/>
              <a:pathLst>
                <a:path w="44" h="68">
                  <a:moveTo>
                    <a:pt x="20" y="64"/>
                  </a:moveTo>
                  <a:lnTo>
                    <a:pt x="20" y="64"/>
                  </a:lnTo>
                  <a:lnTo>
                    <a:pt x="32" y="64"/>
                  </a:lnTo>
                  <a:lnTo>
                    <a:pt x="44" y="68"/>
                  </a:lnTo>
                  <a:lnTo>
                    <a:pt x="44" y="68"/>
                  </a:lnTo>
                  <a:lnTo>
                    <a:pt x="28" y="36"/>
                  </a:lnTo>
                  <a:lnTo>
                    <a:pt x="20" y="0"/>
                  </a:lnTo>
                  <a:lnTo>
                    <a:pt x="20" y="0"/>
                  </a:lnTo>
                  <a:lnTo>
                    <a:pt x="12" y="36"/>
                  </a:lnTo>
                  <a:lnTo>
                    <a:pt x="0" y="68"/>
                  </a:lnTo>
                  <a:lnTo>
                    <a:pt x="0" y="68"/>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zh-TW" altLang="en-US"/>
            </a:p>
          </p:txBody>
        </p:sp>
        <p:sp>
          <p:nvSpPr>
            <p:cNvPr id="2246" name="Freeform 198"/>
            <p:cNvSpPr>
              <a:spLocks/>
            </p:cNvSpPr>
            <p:nvPr/>
          </p:nvSpPr>
          <p:spPr bwMode="auto">
            <a:xfrm>
              <a:off x="3967" y="817"/>
              <a:ext cx="92" cy="44"/>
            </a:xfrm>
            <a:custGeom>
              <a:avLst/>
              <a:gdLst/>
              <a:ahLst/>
              <a:cxnLst>
                <a:cxn ang="0">
                  <a:pos x="92" y="44"/>
                </a:cxn>
                <a:cxn ang="0">
                  <a:pos x="92" y="44"/>
                </a:cxn>
                <a:cxn ang="0">
                  <a:pos x="88" y="28"/>
                </a:cxn>
                <a:cxn ang="0">
                  <a:pos x="76" y="12"/>
                </a:cxn>
                <a:cxn ang="0">
                  <a:pos x="64" y="4"/>
                </a:cxn>
                <a:cxn ang="0">
                  <a:pos x="44" y="0"/>
                </a:cxn>
                <a:cxn ang="0">
                  <a:pos x="44" y="0"/>
                </a:cxn>
                <a:cxn ang="0">
                  <a:pos x="28" y="4"/>
                </a:cxn>
                <a:cxn ang="0">
                  <a:pos x="12" y="12"/>
                </a:cxn>
                <a:cxn ang="0">
                  <a:pos x="4" y="28"/>
                </a:cxn>
                <a:cxn ang="0">
                  <a:pos x="0" y="44"/>
                </a:cxn>
                <a:cxn ang="0">
                  <a:pos x="92" y="44"/>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lnTo>
                    <a:pt x="92" y="44"/>
                  </a:lnTo>
                  <a:close/>
                </a:path>
              </a:pathLst>
            </a:custGeom>
            <a:solidFill>
              <a:srgbClr val="FFFFFF"/>
            </a:solidFill>
            <a:ln w="9525">
              <a:noFill/>
              <a:round/>
              <a:headEnd/>
              <a:tailEnd/>
            </a:ln>
          </p:spPr>
          <p:txBody>
            <a:bodyPr/>
            <a:lstStyle/>
            <a:p>
              <a:endParaRPr lang="zh-TW" altLang="en-US"/>
            </a:p>
          </p:txBody>
        </p:sp>
        <p:sp>
          <p:nvSpPr>
            <p:cNvPr id="2247" name="Freeform 199"/>
            <p:cNvSpPr>
              <a:spLocks/>
            </p:cNvSpPr>
            <p:nvPr/>
          </p:nvSpPr>
          <p:spPr bwMode="auto">
            <a:xfrm>
              <a:off x="3967" y="817"/>
              <a:ext cx="92" cy="44"/>
            </a:xfrm>
            <a:custGeom>
              <a:avLst/>
              <a:gdLst/>
              <a:ahLst/>
              <a:cxnLst>
                <a:cxn ang="0">
                  <a:pos x="92" y="44"/>
                </a:cxn>
                <a:cxn ang="0">
                  <a:pos x="92" y="44"/>
                </a:cxn>
                <a:cxn ang="0">
                  <a:pos x="88" y="28"/>
                </a:cxn>
                <a:cxn ang="0">
                  <a:pos x="76" y="12"/>
                </a:cxn>
                <a:cxn ang="0">
                  <a:pos x="64" y="4"/>
                </a:cxn>
                <a:cxn ang="0">
                  <a:pos x="44" y="0"/>
                </a:cxn>
                <a:cxn ang="0">
                  <a:pos x="44" y="0"/>
                </a:cxn>
                <a:cxn ang="0">
                  <a:pos x="28" y="4"/>
                </a:cxn>
                <a:cxn ang="0">
                  <a:pos x="12" y="12"/>
                </a:cxn>
                <a:cxn ang="0">
                  <a:pos x="4" y="28"/>
                </a:cxn>
                <a:cxn ang="0">
                  <a:pos x="0" y="44"/>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path>
              </a:pathLst>
            </a:custGeom>
            <a:noFill/>
            <a:ln w="12700">
              <a:solidFill>
                <a:srgbClr val="000000"/>
              </a:solidFill>
              <a:prstDash val="solid"/>
              <a:round/>
              <a:headEnd/>
              <a:tailEnd/>
            </a:ln>
          </p:spPr>
          <p:txBody>
            <a:bodyPr/>
            <a:lstStyle/>
            <a:p>
              <a:endParaRPr lang="zh-TW" altLang="en-US"/>
            </a:p>
          </p:txBody>
        </p:sp>
        <p:sp>
          <p:nvSpPr>
            <p:cNvPr id="2248" name="Freeform 200"/>
            <p:cNvSpPr>
              <a:spLocks/>
            </p:cNvSpPr>
            <p:nvPr/>
          </p:nvSpPr>
          <p:spPr bwMode="auto">
            <a:xfrm>
              <a:off x="2157" y="1021"/>
              <a:ext cx="52" cy="52"/>
            </a:xfrm>
            <a:custGeom>
              <a:avLst/>
              <a:gdLst/>
              <a:ahLst/>
              <a:cxnLst>
                <a:cxn ang="0">
                  <a:pos x="52" y="0"/>
                </a:cxn>
                <a:cxn ang="0">
                  <a:pos x="52" y="0"/>
                </a:cxn>
                <a:cxn ang="0">
                  <a:pos x="48" y="20"/>
                </a:cxn>
                <a:cxn ang="0">
                  <a:pos x="40" y="36"/>
                </a:cxn>
                <a:cxn ang="0">
                  <a:pos x="24" y="48"/>
                </a:cxn>
                <a:cxn ang="0">
                  <a:pos x="0" y="52"/>
                </a:cxn>
              </a:cxnLst>
              <a:rect l="0" t="0" r="r" b="b"/>
              <a:pathLst>
                <a:path w="52" h="52">
                  <a:moveTo>
                    <a:pt x="52" y="0"/>
                  </a:moveTo>
                  <a:lnTo>
                    <a:pt x="52" y="0"/>
                  </a:lnTo>
                  <a:lnTo>
                    <a:pt x="48" y="20"/>
                  </a:lnTo>
                  <a:lnTo>
                    <a:pt x="40" y="36"/>
                  </a:lnTo>
                  <a:lnTo>
                    <a:pt x="24" y="48"/>
                  </a:lnTo>
                  <a:lnTo>
                    <a:pt x="0" y="52"/>
                  </a:lnTo>
                </a:path>
              </a:pathLst>
            </a:custGeom>
            <a:noFill/>
            <a:ln w="12700">
              <a:solidFill>
                <a:srgbClr val="000000"/>
              </a:solidFill>
              <a:prstDash val="solid"/>
              <a:round/>
              <a:headEnd/>
              <a:tailEnd/>
            </a:ln>
          </p:spPr>
          <p:txBody>
            <a:bodyPr/>
            <a:lstStyle/>
            <a:p>
              <a:endParaRPr lang="zh-TW" altLang="en-US"/>
            </a:p>
          </p:txBody>
        </p:sp>
        <p:sp>
          <p:nvSpPr>
            <p:cNvPr id="2249" name="Freeform 201"/>
            <p:cNvSpPr>
              <a:spLocks/>
            </p:cNvSpPr>
            <p:nvPr/>
          </p:nvSpPr>
          <p:spPr bwMode="auto">
            <a:xfrm>
              <a:off x="1933" y="1073"/>
              <a:ext cx="224" cy="52"/>
            </a:xfrm>
            <a:custGeom>
              <a:avLst/>
              <a:gdLst/>
              <a:ahLst/>
              <a:cxnLst>
                <a:cxn ang="0">
                  <a:pos x="0" y="52"/>
                </a:cxn>
                <a:cxn ang="0">
                  <a:pos x="0" y="52"/>
                </a:cxn>
                <a:cxn ang="0">
                  <a:pos x="0" y="36"/>
                </a:cxn>
                <a:cxn ang="0">
                  <a:pos x="4" y="20"/>
                </a:cxn>
                <a:cxn ang="0">
                  <a:pos x="12" y="12"/>
                </a:cxn>
                <a:cxn ang="0">
                  <a:pos x="20" y="8"/>
                </a:cxn>
                <a:cxn ang="0">
                  <a:pos x="36" y="0"/>
                </a:cxn>
                <a:cxn ang="0">
                  <a:pos x="48" y="0"/>
                </a:cxn>
                <a:cxn ang="0">
                  <a:pos x="224" y="0"/>
                </a:cxn>
              </a:cxnLst>
              <a:rect l="0" t="0" r="r" b="b"/>
              <a:pathLst>
                <a:path w="224" h="52">
                  <a:moveTo>
                    <a:pt x="0" y="52"/>
                  </a:moveTo>
                  <a:lnTo>
                    <a:pt x="0" y="52"/>
                  </a:lnTo>
                  <a:lnTo>
                    <a:pt x="0" y="36"/>
                  </a:lnTo>
                  <a:lnTo>
                    <a:pt x="4" y="20"/>
                  </a:lnTo>
                  <a:lnTo>
                    <a:pt x="12" y="12"/>
                  </a:lnTo>
                  <a:lnTo>
                    <a:pt x="20" y="8"/>
                  </a:lnTo>
                  <a:lnTo>
                    <a:pt x="36" y="0"/>
                  </a:lnTo>
                  <a:lnTo>
                    <a:pt x="48" y="0"/>
                  </a:lnTo>
                  <a:lnTo>
                    <a:pt x="224" y="0"/>
                  </a:lnTo>
                </a:path>
              </a:pathLst>
            </a:custGeom>
            <a:noFill/>
            <a:ln w="12700">
              <a:solidFill>
                <a:srgbClr val="000000"/>
              </a:solidFill>
              <a:prstDash val="solid"/>
              <a:round/>
              <a:headEnd/>
              <a:tailEnd/>
            </a:ln>
          </p:spPr>
          <p:txBody>
            <a:bodyPr/>
            <a:lstStyle/>
            <a:p>
              <a:endParaRPr lang="zh-TW" altLang="en-US"/>
            </a:p>
          </p:txBody>
        </p:sp>
        <p:sp>
          <p:nvSpPr>
            <p:cNvPr id="2250" name="Freeform 202"/>
            <p:cNvSpPr>
              <a:spLocks/>
            </p:cNvSpPr>
            <p:nvPr/>
          </p:nvSpPr>
          <p:spPr bwMode="auto">
            <a:xfrm>
              <a:off x="2209" y="1021"/>
              <a:ext cx="52" cy="52"/>
            </a:xfrm>
            <a:custGeom>
              <a:avLst/>
              <a:gdLst/>
              <a:ahLst/>
              <a:cxnLst>
                <a:cxn ang="0">
                  <a:pos x="0" y="0"/>
                </a:cxn>
                <a:cxn ang="0">
                  <a:pos x="0" y="0"/>
                </a:cxn>
                <a:cxn ang="0">
                  <a:pos x="4" y="20"/>
                </a:cxn>
                <a:cxn ang="0">
                  <a:pos x="12" y="36"/>
                </a:cxn>
                <a:cxn ang="0">
                  <a:pos x="28" y="48"/>
                </a:cxn>
                <a:cxn ang="0">
                  <a:pos x="52" y="52"/>
                </a:cxn>
              </a:cxnLst>
              <a:rect l="0" t="0" r="r" b="b"/>
              <a:pathLst>
                <a:path w="52" h="52">
                  <a:moveTo>
                    <a:pt x="0" y="0"/>
                  </a:moveTo>
                  <a:lnTo>
                    <a:pt x="0" y="0"/>
                  </a:lnTo>
                  <a:lnTo>
                    <a:pt x="4" y="20"/>
                  </a:lnTo>
                  <a:lnTo>
                    <a:pt x="12" y="36"/>
                  </a:lnTo>
                  <a:lnTo>
                    <a:pt x="28" y="48"/>
                  </a:lnTo>
                  <a:lnTo>
                    <a:pt x="52" y="52"/>
                  </a:lnTo>
                </a:path>
              </a:pathLst>
            </a:custGeom>
            <a:noFill/>
            <a:ln w="12700">
              <a:solidFill>
                <a:srgbClr val="000000"/>
              </a:solidFill>
              <a:prstDash val="solid"/>
              <a:round/>
              <a:headEnd/>
              <a:tailEnd/>
            </a:ln>
          </p:spPr>
          <p:txBody>
            <a:bodyPr/>
            <a:lstStyle/>
            <a:p>
              <a:endParaRPr lang="zh-TW" altLang="en-US"/>
            </a:p>
          </p:txBody>
        </p:sp>
        <p:sp>
          <p:nvSpPr>
            <p:cNvPr id="2251" name="Freeform 203"/>
            <p:cNvSpPr>
              <a:spLocks/>
            </p:cNvSpPr>
            <p:nvPr/>
          </p:nvSpPr>
          <p:spPr bwMode="auto">
            <a:xfrm>
              <a:off x="2261" y="1073"/>
              <a:ext cx="225" cy="52"/>
            </a:xfrm>
            <a:custGeom>
              <a:avLst/>
              <a:gdLst/>
              <a:ahLst/>
              <a:cxnLst>
                <a:cxn ang="0">
                  <a:pos x="225" y="52"/>
                </a:cxn>
                <a:cxn ang="0">
                  <a:pos x="225" y="52"/>
                </a:cxn>
                <a:cxn ang="0">
                  <a:pos x="225" y="36"/>
                </a:cxn>
                <a:cxn ang="0">
                  <a:pos x="221" y="20"/>
                </a:cxn>
                <a:cxn ang="0">
                  <a:pos x="213" y="12"/>
                </a:cxn>
                <a:cxn ang="0">
                  <a:pos x="205" y="8"/>
                </a:cxn>
                <a:cxn ang="0">
                  <a:pos x="189" y="0"/>
                </a:cxn>
                <a:cxn ang="0">
                  <a:pos x="177" y="0"/>
                </a:cxn>
                <a:cxn ang="0">
                  <a:pos x="0" y="0"/>
                </a:cxn>
              </a:cxnLst>
              <a:rect l="0" t="0" r="r" b="b"/>
              <a:pathLst>
                <a:path w="225" h="52">
                  <a:moveTo>
                    <a:pt x="225" y="52"/>
                  </a:moveTo>
                  <a:lnTo>
                    <a:pt x="225" y="52"/>
                  </a:lnTo>
                  <a:lnTo>
                    <a:pt x="225" y="36"/>
                  </a:lnTo>
                  <a:lnTo>
                    <a:pt x="221" y="20"/>
                  </a:lnTo>
                  <a:lnTo>
                    <a:pt x="213" y="12"/>
                  </a:lnTo>
                  <a:lnTo>
                    <a:pt x="205" y="8"/>
                  </a:lnTo>
                  <a:lnTo>
                    <a:pt x="189" y="0"/>
                  </a:lnTo>
                  <a:lnTo>
                    <a:pt x="177" y="0"/>
                  </a:lnTo>
                  <a:lnTo>
                    <a:pt x="0" y="0"/>
                  </a:lnTo>
                </a:path>
              </a:pathLst>
            </a:custGeom>
            <a:noFill/>
            <a:ln w="12700">
              <a:solidFill>
                <a:srgbClr val="000000"/>
              </a:solidFill>
              <a:prstDash val="solid"/>
              <a:round/>
              <a:headEnd/>
              <a:tailEnd/>
            </a:ln>
          </p:spPr>
          <p:txBody>
            <a:bodyPr/>
            <a:lstStyle/>
            <a:p>
              <a:endParaRPr lang="zh-TW" altLang="en-US"/>
            </a:p>
          </p:txBody>
        </p:sp>
      </p:grpSp>
      <p:sp>
        <p:nvSpPr>
          <p:cNvPr id="4" name="TextBox 3"/>
          <p:cNvSpPr txBox="1"/>
          <p:nvPr/>
        </p:nvSpPr>
        <p:spPr>
          <a:xfrm>
            <a:off x="6548885" y="2517775"/>
            <a:ext cx="1697731" cy="276999"/>
          </a:xfrm>
          <a:prstGeom prst="rect">
            <a:avLst/>
          </a:prstGeom>
          <a:noFill/>
        </p:spPr>
        <p:txBody>
          <a:bodyPr wrap="square" rtlCol="0">
            <a:spAutoFit/>
          </a:bodyPr>
          <a:lstStyle/>
          <a:p>
            <a:r>
              <a:rPr lang="en-US" sz="1200" dirty="0"/>
              <a:t>(Display, printer, etc.)</a:t>
            </a:r>
          </a:p>
        </p:txBody>
      </p:sp>
      <p:sp>
        <p:nvSpPr>
          <p:cNvPr id="208" name="TextBox 207"/>
          <p:cNvSpPr txBox="1"/>
          <p:nvPr/>
        </p:nvSpPr>
        <p:spPr>
          <a:xfrm>
            <a:off x="2924175" y="2542947"/>
            <a:ext cx="1026666" cy="276999"/>
          </a:xfrm>
          <a:prstGeom prst="rect">
            <a:avLst/>
          </a:prstGeom>
          <a:noFill/>
        </p:spPr>
        <p:txBody>
          <a:bodyPr wrap="square" rtlCol="0">
            <a:spAutoFit/>
          </a:bodyPr>
          <a:lstStyle/>
          <a:p>
            <a:r>
              <a:rPr lang="en-US" sz="1200" dirty="0"/>
              <a:t>(Transducer)</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zh-TW" altLang="en-US" sz="2400" dirty="0">
                <a:solidFill>
                  <a:srgbClr val="996633"/>
                </a:solidFill>
              </a:rPr>
              <a:t> </a:t>
            </a:r>
          </a:p>
        </p:txBody>
      </p:sp>
      <p:graphicFrame>
        <p:nvGraphicFramePr>
          <p:cNvPr id="4" name="表格 3"/>
          <p:cNvGraphicFramePr>
            <a:graphicFrameLocks noGrp="1"/>
          </p:cNvGraphicFramePr>
          <p:nvPr>
            <p:extLst>
              <p:ext uri="{D42A27DB-BD31-4B8C-83A1-F6EECF244321}">
                <p14:modId xmlns:p14="http://schemas.microsoft.com/office/powerpoint/2010/main" val="1347255208"/>
              </p:ext>
            </p:extLst>
          </p:nvPr>
        </p:nvGraphicFramePr>
        <p:xfrm>
          <a:off x="323528" y="2060848"/>
          <a:ext cx="8568951" cy="1381760"/>
        </p:xfrm>
        <a:graphic>
          <a:graphicData uri="http://schemas.openxmlformats.org/drawingml/2006/table">
            <a:tbl>
              <a:tblPr firstRow="1" bandRow="1">
                <a:tableStyleId>{5940675A-B579-460E-94D1-54222C63F5DA}</a:tableStyleId>
              </a:tblPr>
              <a:tblGrid>
                <a:gridCol w="1728192">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gridCol w="2880319">
                  <a:extLst>
                    <a:ext uri="{9D8B030D-6E8A-4147-A177-3AD203B41FA5}">
                      <a16:colId xmlns:a16="http://schemas.microsoft.com/office/drawing/2014/main" val="20002"/>
                    </a:ext>
                  </a:extLst>
                </a:gridCol>
              </a:tblGrid>
              <a:tr h="370840">
                <a:tc>
                  <a:txBody>
                    <a:bodyPr/>
                    <a:lstStyle/>
                    <a:p>
                      <a:r>
                        <a:rPr lang="en-US" altLang="zh-TW" dirty="0"/>
                        <a:t>1930s</a:t>
                      </a:r>
                      <a:endParaRPr lang="zh-TW" altLang="en-US" dirty="0"/>
                    </a:p>
                  </a:txBody>
                  <a:tcPr/>
                </a:tc>
                <a:tc>
                  <a:txBody>
                    <a:bodyPr/>
                    <a:lstStyle/>
                    <a:p>
                      <a:r>
                        <a:rPr lang="en-US" altLang="zh-TW" dirty="0"/>
                        <a:t>Federal Food, Drug, and Cosmetics Act</a:t>
                      </a:r>
                      <a:endParaRPr lang="zh-TW" altLang="en-US" dirty="0"/>
                    </a:p>
                  </a:txBody>
                  <a:tcPr/>
                </a:tc>
                <a:tc>
                  <a:txBody>
                    <a:bodyPr/>
                    <a:lstStyle/>
                    <a:p>
                      <a:endParaRPr lang="zh-TW" altLang="en-US" dirty="0"/>
                    </a:p>
                  </a:txBody>
                  <a:tcPr/>
                </a:tc>
                <a:extLst>
                  <a:ext uri="{0D108BD9-81ED-4DB2-BD59-A6C34878D82A}">
                    <a16:rowId xmlns:a16="http://schemas.microsoft.com/office/drawing/2014/main" val="10000"/>
                  </a:ext>
                </a:extLst>
              </a:tr>
              <a:tr h="370840">
                <a:tc>
                  <a:txBody>
                    <a:bodyPr/>
                    <a:lstStyle/>
                    <a:p>
                      <a:r>
                        <a:rPr lang="en-US" altLang="zh-TW" b="1" dirty="0"/>
                        <a:t>May 28, 1976</a:t>
                      </a:r>
                      <a:endParaRPr lang="zh-TW" altLang="en-US" b="1" dirty="0"/>
                    </a:p>
                  </a:txBody>
                  <a:tcPr/>
                </a:tc>
                <a:tc>
                  <a:txBody>
                    <a:bodyPr/>
                    <a:lstStyle/>
                    <a:p>
                      <a:r>
                        <a:rPr lang="en-US" altLang="zh-TW" b="1" dirty="0"/>
                        <a:t>Medical Device Amendments</a:t>
                      </a:r>
                      <a:endParaRPr lang="zh-TW" altLang="en-US" b="1" dirty="0"/>
                    </a:p>
                  </a:txBody>
                  <a:tcPr/>
                </a:tc>
                <a:tc>
                  <a:txBody>
                    <a:bodyPr/>
                    <a:lstStyle/>
                    <a:p>
                      <a:r>
                        <a:rPr lang="en-US" altLang="zh-TW" b="1" dirty="0"/>
                        <a:t>Classes I, II, III</a:t>
                      </a:r>
                    </a:p>
                    <a:p>
                      <a:r>
                        <a:rPr lang="en-US" altLang="zh-TW" b="1" dirty="0"/>
                        <a:t>7 Categories</a:t>
                      </a:r>
                      <a:endParaRPr lang="zh-TW" altLang="en-US" b="1" dirty="0"/>
                    </a:p>
                  </a:txBody>
                  <a:tcPr/>
                </a:tc>
                <a:extLst>
                  <a:ext uri="{0D108BD9-81ED-4DB2-BD59-A6C34878D82A}">
                    <a16:rowId xmlns:a16="http://schemas.microsoft.com/office/drawing/2014/main" val="10001"/>
                  </a:ext>
                </a:extLst>
              </a:tr>
              <a:tr h="370840">
                <a:tc>
                  <a:txBody>
                    <a:bodyPr/>
                    <a:lstStyle/>
                    <a:p>
                      <a:r>
                        <a:rPr lang="en-US" altLang="zh-TW" dirty="0"/>
                        <a:t>1990</a:t>
                      </a:r>
                      <a:endParaRPr lang="zh-TW" altLang="en-US" dirty="0"/>
                    </a:p>
                  </a:txBody>
                  <a:tcPr/>
                </a:tc>
                <a:tc>
                  <a:txBody>
                    <a:bodyPr/>
                    <a:lstStyle/>
                    <a:p>
                      <a:r>
                        <a:rPr lang="en-US" altLang="zh-TW" dirty="0"/>
                        <a:t>Safe Medical Devices Act</a:t>
                      </a:r>
                      <a:endParaRPr lang="zh-TW" altLang="en-US" dirty="0"/>
                    </a:p>
                  </a:txBody>
                  <a:tcPr/>
                </a:tc>
                <a:tc>
                  <a:txBody>
                    <a:bodyPr/>
                    <a:lstStyle/>
                    <a:p>
                      <a:r>
                        <a:rPr lang="en-US" altLang="zh-TW" dirty="0"/>
                        <a:t>Further amendments</a:t>
                      </a:r>
                      <a:endParaRPr lang="zh-TW" altLang="en-US" dirty="0"/>
                    </a:p>
                  </a:txBody>
                  <a:tcPr/>
                </a:tc>
                <a:extLst>
                  <a:ext uri="{0D108BD9-81ED-4DB2-BD59-A6C34878D82A}">
                    <a16:rowId xmlns:a16="http://schemas.microsoft.com/office/drawing/2014/main" val="10002"/>
                  </a:ext>
                </a:extLst>
              </a:tr>
            </a:tbl>
          </a:graphicData>
        </a:graphic>
      </p:graphicFrame>
      <p:sp>
        <p:nvSpPr>
          <p:cNvPr id="3" name="TextBox 2"/>
          <p:cNvSpPr txBox="1"/>
          <p:nvPr/>
        </p:nvSpPr>
        <p:spPr>
          <a:xfrm>
            <a:off x="467544" y="908720"/>
            <a:ext cx="7272808" cy="646331"/>
          </a:xfrm>
          <a:prstGeom prst="rect">
            <a:avLst/>
          </a:prstGeom>
          <a:noFill/>
        </p:spPr>
        <p:txBody>
          <a:bodyPr wrap="square" rtlCol="0">
            <a:spAutoFit/>
          </a:bodyPr>
          <a:lstStyle/>
          <a:p>
            <a:r>
              <a:rPr lang="en-US" dirty="0">
                <a:solidFill>
                  <a:schemeClr val="accent3">
                    <a:lumMod val="50000"/>
                  </a:schemeClr>
                </a:solidFill>
              </a:rPr>
              <a:t>Purpose: To ensure the safety and efficacy of new medical devices prior to marketing of the device</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FDA Regulation</a:t>
            </a:r>
            <a:r>
              <a:rPr lang="zh-TW" altLang="en-US" sz="2400" dirty="0">
                <a:solidFill>
                  <a:srgbClr val="996633"/>
                </a:solidFill>
              </a:rPr>
              <a:t> </a:t>
            </a:r>
          </a:p>
        </p:txBody>
      </p:sp>
      <p:graphicFrame>
        <p:nvGraphicFramePr>
          <p:cNvPr id="5" name="表格 4">
            <a:extLst>
              <a:ext uri="{FF2B5EF4-FFF2-40B4-BE49-F238E27FC236}">
                <a16:creationId xmlns:a16="http://schemas.microsoft.com/office/drawing/2014/main" id="{840733EE-9772-4510-8A98-6467F073C413}"/>
              </a:ext>
            </a:extLst>
          </p:cNvPr>
          <p:cNvGraphicFramePr>
            <a:graphicFrameLocks noGrp="1"/>
          </p:cNvGraphicFramePr>
          <p:nvPr>
            <p:extLst>
              <p:ext uri="{D42A27DB-BD31-4B8C-83A1-F6EECF244321}">
                <p14:modId xmlns:p14="http://schemas.microsoft.com/office/powerpoint/2010/main" val="3798633246"/>
              </p:ext>
            </p:extLst>
          </p:nvPr>
        </p:nvGraphicFramePr>
        <p:xfrm>
          <a:off x="611560" y="836712"/>
          <a:ext cx="8208912" cy="2941320"/>
        </p:xfrm>
        <a:graphic>
          <a:graphicData uri="http://schemas.openxmlformats.org/drawingml/2006/table">
            <a:tbl>
              <a:tblPr firstRow="1" bandRow="1">
                <a:tableStyleId>{5940675A-B579-460E-94D1-54222C63F5DA}</a:tableStyleId>
              </a:tblPr>
              <a:tblGrid>
                <a:gridCol w="2552993">
                  <a:extLst>
                    <a:ext uri="{9D8B030D-6E8A-4147-A177-3AD203B41FA5}">
                      <a16:colId xmlns:a16="http://schemas.microsoft.com/office/drawing/2014/main" val="2221397240"/>
                    </a:ext>
                  </a:extLst>
                </a:gridCol>
                <a:gridCol w="5655919">
                  <a:extLst>
                    <a:ext uri="{9D8B030D-6E8A-4147-A177-3AD203B41FA5}">
                      <a16:colId xmlns:a16="http://schemas.microsoft.com/office/drawing/2014/main" val="1668566366"/>
                    </a:ext>
                  </a:extLst>
                </a:gridCol>
              </a:tblGrid>
              <a:tr h="370840">
                <a:tc>
                  <a:txBody>
                    <a:bodyPr/>
                    <a:lstStyle/>
                    <a:p>
                      <a:r>
                        <a:rPr lang="en-US" altLang="zh-TW" dirty="0"/>
                        <a:t>Purpose:</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dirty="0"/>
                        <a:t>To assure the safety and effectiveness of medical devices.</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9868405"/>
                  </a:ext>
                </a:extLst>
              </a:tr>
              <a:tr h="370840">
                <a:tc>
                  <a:txBody>
                    <a:bodyPr/>
                    <a:lstStyle/>
                    <a:p>
                      <a:r>
                        <a:rPr lang="en-US" altLang="zh-TW" dirty="0"/>
                        <a:t>Measure (</a:t>
                      </a:r>
                      <a:r>
                        <a:rPr lang="zh-TW" altLang="en-US" dirty="0"/>
                        <a:t>手段</a:t>
                      </a:r>
                      <a:r>
                        <a:rPr lang="en-US" altLang="zh-TW" dirty="0"/>
                        <a:t>)</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Regulation</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7038158"/>
                  </a:ext>
                </a:extLst>
              </a:tr>
              <a:tr h="370840">
                <a:tc>
                  <a:txBody>
                    <a:bodyPr/>
                    <a:lstStyle/>
                    <a:p>
                      <a:r>
                        <a:rPr lang="en-US" altLang="zh-TW" dirty="0"/>
                        <a:t>Basis:</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dirty="0"/>
                        <a:t>The </a:t>
                      </a:r>
                      <a:r>
                        <a:rPr lang="en-US" altLang="zh-TW" dirty="0">
                          <a:solidFill>
                            <a:srgbClr val="FF0000"/>
                          </a:solidFill>
                        </a:rPr>
                        <a:t>risks</a:t>
                      </a:r>
                      <a:r>
                        <a:rPr lang="en-US" altLang="zh-TW" dirty="0"/>
                        <a:t> associated with the device</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079107"/>
                  </a:ext>
                </a:extLst>
              </a:tr>
              <a:tr h="370840">
                <a:tc>
                  <a:txBody>
                    <a:bodyPr/>
                    <a:lstStyle/>
                    <a:p>
                      <a:r>
                        <a:rPr lang="en-US" altLang="zh-TW" dirty="0"/>
                        <a:t>Regulatory classes: </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class I, class II, or class III. </a:t>
                      </a: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8806238"/>
                  </a:ext>
                </a:extLst>
              </a:tr>
              <a:tr h="370840">
                <a:tc>
                  <a:txBody>
                    <a:bodyPr/>
                    <a:lstStyle/>
                    <a:p>
                      <a:r>
                        <a:rPr lang="en-US" altLang="zh-TW" dirty="0"/>
                        <a:t>Regulation:</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1800" b="0" i="0" u="none" strike="noStrike" kern="1200" dirty="0">
                          <a:solidFill>
                            <a:schemeClr val="tx1"/>
                          </a:solidFill>
                          <a:effectLst/>
                          <a:latin typeface="+mn-lt"/>
                          <a:ea typeface="+mn-ea"/>
                          <a:cs typeface="+mn-cs"/>
                          <a:hlinkClick r:id="rId2"/>
                        </a:rPr>
                        <a:t>General Controls</a:t>
                      </a:r>
                      <a:endParaRPr lang="en-US" altLang="zh-TW" sz="1800" b="0" i="0" kern="1200" dirty="0">
                        <a:solidFill>
                          <a:schemeClr val="tx1"/>
                        </a:solidFill>
                        <a:effectLst/>
                        <a:latin typeface="+mn-lt"/>
                        <a:ea typeface="+mn-ea"/>
                        <a:cs typeface="+mn-cs"/>
                      </a:endParaRPr>
                    </a:p>
                    <a:p>
                      <a:r>
                        <a:rPr lang="en-US" altLang="zh-TW" sz="1800" b="0" i="0" u="none" strike="noStrike" kern="1200" dirty="0">
                          <a:solidFill>
                            <a:schemeClr val="tx1"/>
                          </a:solidFill>
                          <a:effectLst/>
                          <a:latin typeface="+mn-lt"/>
                          <a:ea typeface="+mn-ea"/>
                          <a:cs typeface="+mn-cs"/>
                          <a:hlinkClick r:id="rId3"/>
                        </a:rPr>
                        <a:t>Special Controls</a:t>
                      </a:r>
                      <a:endParaRPr lang="en-US" altLang="zh-TW" sz="1800" b="0" i="0" kern="1200" dirty="0">
                        <a:solidFill>
                          <a:schemeClr val="tx1"/>
                        </a:solidFill>
                        <a:effectLst/>
                        <a:latin typeface="+mn-lt"/>
                        <a:ea typeface="+mn-ea"/>
                        <a:cs typeface="+mn-cs"/>
                      </a:endParaRPr>
                    </a:p>
                    <a:p>
                      <a:r>
                        <a:rPr lang="en-US" altLang="zh-TW" sz="1800" b="0" i="0" u="none" strike="noStrike" kern="1200" dirty="0">
                          <a:solidFill>
                            <a:schemeClr val="tx1"/>
                          </a:solidFill>
                          <a:effectLst/>
                          <a:latin typeface="+mn-lt"/>
                          <a:ea typeface="+mn-ea"/>
                          <a:cs typeface="+mn-cs"/>
                          <a:hlinkClick r:id="rId4"/>
                        </a:rPr>
                        <a:t>Premarket Approval (PMA)</a:t>
                      </a:r>
                      <a:endParaRPr lang="en-US" altLang="zh-TW" sz="1800" b="0" i="0" kern="1200" dirty="0">
                        <a:solidFill>
                          <a:schemeClr val="tx1"/>
                        </a:solidFill>
                        <a:effectLst/>
                        <a:latin typeface="+mn-lt"/>
                        <a:ea typeface="+mn-ea"/>
                        <a:cs typeface="+mn-cs"/>
                      </a:endParaRP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5610086"/>
                  </a:ext>
                </a:extLst>
              </a:tr>
            </a:tbl>
          </a:graphicData>
        </a:graphic>
      </p:graphicFrame>
      <p:sp>
        <p:nvSpPr>
          <p:cNvPr id="6" name="矩形 5">
            <a:extLst>
              <a:ext uri="{FF2B5EF4-FFF2-40B4-BE49-F238E27FC236}">
                <a16:creationId xmlns:a16="http://schemas.microsoft.com/office/drawing/2014/main" id="{246E099A-2C7F-4100-AAD1-7014AB25B04D}"/>
              </a:ext>
            </a:extLst>
          </p:cNvPr>
          <p:cNvSpPr/>
          <p:nvPr/>
        </p:nvSpPr>
        <p:spPr>
          <a:xfrm>
            <a:off x="395536" y="4005064"/>
            <a:ext cx="8280920" cy="1708160"/>
          </a:xfrm>
          <a:prstGeom prst="rect">
            <a:avLst/>
          </a:prstGeom>
        </p:spPr>
        <p:txBody>
          <a:bodyPr wrap="square">
            <a:spAutoFit/>
          </a:bodyPr>
          <a:lstStyle/>
          <a:p>
            <a:r>
              <a:rPr lang="en-US" altLang="zh-TW" dirty="0"/>
              <a:t>Summary: </a:t>
            </a:r>
          </a:p>
          <a:p>
            <a:pPr marL="266700" indent="-266700">
              <a:spcBef>
                <a:spcPts val="600"/>
              </a:spcBef>
            </a:pPr>
            <a:r>
              <a:rPr lang="en-US" altLang="zh-TW" dirty="0"/>
              <a:t> # The FDA classification is a </a:t>
            </a:r>
            <a:r>
              <a:rPr lang="en-US" altLang="zh-TW" dirty="0">
                <a:solidFill>
                  <a:srgbClr val="FF0000"/>
                </a:solidFill>
              </a:rPr>
              <a:t>risk-based</a:t>
            </a:r>
            <a:r>
              <a:rPr lang="en-US" altLang="zh-TW" dirty="0"/>
              <a:t> device classification system for medical devices. </a:t>
            </a:r>
          </a:p>
          <a:p>
            <a:pPr marL="266700" indent="-266700">
              <a:spcBef>
                <a:spcPts val="600"/>
              </a:spcBef>
            </a:pPr>
            <a:r>
              <a:rPr lang="en-US" altLang="zh-TW" dirty="0"/>
              <a:t> # Each device is assigned to one of </a:t>
            </a:r>
            <a:r>
              <a:rPr lang="en-US" altLang="zh-TW" dirty="0">
                <a:solidFill>
                  <a:srgbClr val="FF0000"/>
                </a:solidFill>
              </a:rPr>
              <a:t>three</a:t>
            </a:r>
            <a:r>
              <a:rPr lang="en-US" altLang="zh-TW" dirty="0"/>
              <a:t> regulatory classes: Class I, Class II or Class III, </a:t>
            </a:r>
          </a:p>
          <a:p>
            <a:pPr marL="266700" indent="-266700">
              <a:spcBef>
                <a:spcPts val="600"/>
              </a:spcBef>
            </a:pPr>
            <a:r>
              <a:rPr lang="en-US" altLang="zh-TW" dirty="0"/>
              <a:t> # Each class requires different </a:t>
            </a:r>
            <a:r>
              <a:rPr lang="en-US" altLang="zh-TW" dirty="0">
                <a:solidFill>
                  <a:srgbClr val="FF0000"/>
                </a:solidFill>
              </a:rPr>
              <a:t>level of control </a:t>
            </a:r>
            <a:r>
              <a:rPr lang="en-US" altLang="zh-TW" dirty="0"/>
              <a:t>necessary to provide reasonable assurance of its </a:t>
            </a:r>
            <a:r>
              <a:rPr lang="en-US" altLang="zh-TW" u="sng" dirty="0"/>
              <a:t>safety and effectiveness</a:t>
            </a:r>
            <a:r>
              <a:rPr lang="en-US" altLang="zh-TW" dirty="0"/>
              <a:t>.</a:t>
            </a:r>
            <a:endParaRPr lang="zh-TW" altLang="en-US" dirty="0"/>
          </a:p>
        </p:txBody>
      </p:sp>
    </p:spTree>
    <p:extLst>
      <p:ext uri="{BB962C8B-B14F-4D97-AF65-F5344CB8AC3E}">
        <p14:creationId xmlns:p14="http://schemas.microsoft.com/office/powerpoint/2010/main" val="11854041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Class &amp; Regulatory Control</a:t>
            </a:r>
            <a:r>
              <a:rPr lang="zh-TW" altLang="en-US" sz="2400" dirty="0">
                <a:solidFill>
                  <a:srgbClr val="996633"/>
                </a:solidFill>
              </a:rPr>
              <a:t> </a:t>
            </a:r>
          </a:p>
        </p:txBody>
      </p:sp>
      <p:graphicFrame>
        <p:nvGraphicFramePr>
          <p:cNvPr id="5" name="表格 4">
            <a:extLst>
              <a:ext uri="{FF2B5EF4-FFF2-40B4-BE49-F238E27FC236}">
                <a16:creationId xmlns:a16="http://schemas.microsoft.com/office/drawing/2014/main" id="{840733EE-9772-4510-8A98-6467F073C413}"/>
              </a:ext>
            </a:extLst>
          </p:cNvPr>
          <p:cNvGraphicFramePr>
            <a:graphicFrameLocks noGrp="1"/>
          </p:cNvGraphicFramePr>
          <p:nvPr>
            <p:extLst>
              <p:ext uri="{D42A27DB-BD31-4B8C-83A1-F6EECF244321}">
                <p14:modId xmlns:p14="http://schemas.microsoft.com/office/powerpoint/2010/main" val="2681152810"/>
              </p:ext>
            </p:extLst>
          </p:nvPr>
        </p:nvGraphicFramePr>
        <p:xfrm>
          <a:off x="107505" y="548680"/>
          <a:ext cx="9036495" cy="5425440"/>
        </p:xfrm>
        <a:graphic>
          <a:graphicData uri="http://schemas.openxmlformats.org/drawingml/2006/table">
            <a:tbl>
              <a:tblPr firstRow="1" bandRow="1">
                <a:tableStyleId>{5940675A-B579-460E-94D1-54222C63F5DA}</a:tableStyleId>
              </a:tblPr>
              <a:tblGrid>
                <a:gridCol w="753041">
                  <a:extLst>
                    <a:ext uri="{9D8B030D-6E8A-4147-A177-3AD203B41FA5}">
                      <a16:colId xmlns:a16="http://schemas.microsoft.com/office/drawing/2014/main" val="2221397240"/>
                    </a:ext>
                  </a:extLst>
                </a:gridCol>
                <a:gridCol w="1204866">
                  <a:extLst>
                    <a:ext uri="{9D8B030D-6E8A-4147-A177-3AD203B41FA5}">
                      <a16:colId xmlns:a16="http://schemas.microsoft.com/office/drawing/2014/main" val="2438978780"/>
                    </a:ext>
                  </a:extLst>
                </a:gridCol>
                <a:gridCol w="3162774">
                  <a:extLst>
                    <a:ext uri="{9D8B030D-6E8A-4147-A177-3AD203B41FA5}">
                      <a16:colId xmlns:a16="http://schemas.microsoft.com/office/drawing/2014/main" val="1668566366"/>
                    </a:ext>
                  </a:extLst>
                </a:gridCol>
                <a:gridCol w="3915814">
                  <a:extLst>
                    <a:ext uri="{9D8B030D-6E8A-4147-A177-3AD203B41FA5}">
                      <a16:colId xmlns:a16="http://schemas.microsoft.com/office/drawing/2014/main" val="130032996"/>
                    </a:ext>
                  </a:extLst>
                </a:gridCol>
              </a:tblGrid>
              <a:tr h="370840">
                <a:tc>
                  <a:txBody>
                    <a:bodyPr/>
                    <a:lstStyle/>
                    <a:p>
                      <a:r>
                        <a:rPr lang="en-US" altLang="zh-TW" dirty="0"/>
                        <a:t>Class</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r>
                        <a:rPr lang="en-US" altLang="zh-TW" dirty="0"/>
                        <a:t>Risk</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r>
                        <a:rPr lang="en-US" altLang="zh-TW" dirty="0"/>
                        <a:t>Control</a:t>
                      </a:r>
                    </a:p>
                    <a:p>
                      <a:r>
                        <a:rPr lang="en-US" altLang="zh-TW" sz="800" dirty="0"/>
                        <a:t>(Source: the textbook)</a:t>
                      </a:r>
                      <a:endParaRPr lang="zh-TW" alt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t>Example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800" dirty="0"/>
                        <a:t>(Ref:  </a:t>
                      </a:r>
                      <a:r>
                        <a:rPr lang="zh-TW" altLang="en-US" sz="800" dirty="0"/>
                        <a:t>https://www.qualio.com/blog/fda-medical-device-classes-differences</a:t>
                      </a:r>
                      <a:r>
                        <a:rPr lang="en-US" altLang="zh-TW" sz="800" dirty="0"/>
                        <a:t>)</a:t>
                      </a:r>
                      <a:endParaRPr lang="zh-TW" altLang="en-US"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3339868405"/>
                  </a:ext>
                </a:extLst>
              </a:tr>
              <a:tr h="370840">
                <a:tc>
                  <a:txBody>
                    <a:bodyPr/>
                    <a:lstStyle/>
                    <a:p>
                      <a:r>
                        <a:rPr lang="en-US" altLang="zh-TW" dirty="0"/>
                        <a:t>Class I </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low to moderate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dirty="0"/>
                        <a:t>General controls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dirty="0"/>
                        <a:t>Most devices are exempt from Premarket Notification 510(k) (substantial equivalence to a predicate device)</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Electric Toothbrush, Tongue Depressor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Oxygen Mask, Reusable Surgical Scalpel, Bandages, Hospital Beds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7038158"/>
                  </a:ext>
                </a:extLst>
              </a:tr>
              <a:tr h="370840">
                <a:tc>
                  <a:txBody>
                    <a:bodyPr/>
                    <a:lstStyle/>
                    <a:p>
                      <a:r>
                        <a:rPr lang="en-US" altLang="zh-TW" dirty="0"/>
                        <a:t>Class II </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t>moderate to high</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altLang="zh-TW" dirty="0"/>
                        <a:t>General controls </a:t>
                      </a:r>
                    </a:p>
                    <a:p>
                      <a:pPr marL="285750" indent="-285750">
                        <a:buFont typeface="Arial" panose="020B0604020202020204" pitchFamily="34" charset="0"/>
                        <a:buChar char="•"/>
                      </a:pPr>
                      <a:r>
                        <a:rPr lang="en-US" altLang="zh-TW" dirty="0"/>
                        <a:t>Special Controls</a:t>
                      </a:r>
                    </a:p>
                    <a:p>
                      <a:pPr marL="285750" indent="-285750">
                        <a:buFont typeface="Arial" panose="020B0604020202020204" pitchFamily="34" charset="0"/>
                        <a:buChar char="•"/>
                      </a:pPr>
                      <a:r>
                        <a:rPr lang="en-US" altLang="zh-TW" dirty="0"/>
                        <a:t>(Most devices require) Premarket notification 510 (k)</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1800" b="0" i="0" kern="1200" dirty="0">
                          <a:solidFill>
                            <a:schemeClr val="tx1"/>
                          </a:solidFill>
                          <a:effectLst/>
                          <a:latin typeface="+mn-lt"/>
                          <a:ea typeface="+mn-ea"/>
                          <a:cs typeface="+mn-cs"/>
                        </a:rPr>
                        <a:t>Catheters (</a:t>
                      </a:r>
                      <a:r>
                        <a:rPr lang="zh-TW" altLang="en-US" sz="1800" b="0" i="0" kern="1200" dirty="0">
                          <a:solidFill>
                            <a:schemeClr val="tx1"/>
                          </a:solidFill>
                          <a:effectLst/>
                          <a:latin typeface="+mn-lt"/>
                          <a:ea typeface="+mn-ea"/>
                          <a:cs typeface="+mn-cs"/>
                        </a:rPr>
                        <a:t>導管</a:t>
                      </a:r>
                      <a:r>
                        <a:rPr lang="en-US" altLang="zh-TW" sz="1800" b="0" i="0" kern="1200" dirty="0">
                          <a:solidFill>
                            <a:schemeClr val="tx1"/>
                          </a:solidFill>
                          <a:effectLst/>
                          <a:latin typeface="+mn-lt"/>
                          <a:ea typeface="+mn-ea"/>
                          <a:cs typeface="+mn-cs"/>
                        </a:rPr>
                        <a:t>), Blood Pressure Cuffs, </a:t>
                      </a:r>
                    </a:p>
                    <a:p>
                      <a:r>
                        <a:rPr lang="en-US" altLang="zh-TW" sz="1800" b="0" i="0" kern="1200" dirty="0">
                          <a:solidFill>
                            <a:schemeClr val="tx1"/>
                          </a:solidFill>
                          <a:effectLst/>
                          <a:latin typeface="+mn-lt"/>
                          <a:ea typeface="+mn-ea"/>
                          <a:cs typeface="+mn-cs"/>
                        </a:rPr>
                        <a:t>Pregnancy Test Kits, Syringes</a:t>
                      </a:r>
                      <a:r>
                        <a:rPr lang="zh-TW" altLang="en-US" sz="1800" b="0" i="0" kern="1200" dirty="0">
                          <a:solidFill>
                            <a:schemeClr val="tx1"/>
                          </a:solidFill>
                          <a:effectLst/>
                          <a:latin typeface="+mn-lt"/>
                          <a:ea typeface="+mn-ea"/>
                          <a:cs typeface="+mn-cs"/>
                        </a:rPr>
                        <a:t> </a:t>
                      </a:r>
                      <a:r>
                        <a:rPr lang="en-US" altLang="zh-TW" sz="1800" b="0" i="0" kern="1200" dirty="0">
                          <a:solidFill>
                            <a:schemeClr val="tx1"/>
                          </a:solidFill>
                          <a:effectLst/>
                          <a:latin typeface="+mn-lt"/>
                          <a:ea typeface="+mn-ea"/>
                          <a:cs typeface="+mn-cs"/>
                        </a:rPr>
                        <a:t>(</a:t>
                      </a:r>
                      <a:r>
                        <a:rPr lang="zh-TW" altLang="en-US" sz="1800" b="0" i="0" kern="1200" dirty="0">
                          <a:solidFill>
                            <a:schemeClr val="tx1"/>
                          </a:solidFill>
                          <a:effectLst/>
                          <a:latin typeface="+mn-lt"/>
                          <a:ea typeface="+mn-ea"/>
                          <a:cs typeface="+mn-cs"/>
                        </a:rPr>
                        <a:t>注射器</a:t>
                      </a:r>
                      <a:r>
                        <a:rPr lang="en-US" altLang="zh-TW" sz="1800" b="0" i="0" kern="1200" dirty="0">
                          <a:solidFill>
                            <a:schemeClr val="tx1"/>
                          </a:solidFill>
                          <a:effectLst/>
                          <a:latin typeface="+mn-lt"/>
                          <a:ea typeface="+mn-ea"/>
                          <a:cs typeface="+mn-cs"/>
                        </a:rPr>
                        <a:t>), Blood Transfusion Kits, Contact Lenses, Surgical Gloves, Absorbable Sutures</a:t>
                      </a:r>
                      <a:r>
                        <a:rPr lang="zh-TW" altLang="en-US" sz="1800" b="0" i="0" kern="1200" dirty="0">
                          <a:solidFill>
                            <a:schemeClr val="tx1"/>
                          </a:solidFill>
                          <a:effectLst/>
                          <a:latin typeface="+mn-lt"/>
                          <a:ea typeface="+mn-ea"/>
                          <a:cs typeface="+mn-cs"/>
                        </a:rPr>
                        <a:t> </a:t>
                      </a:r>
                      <a:r>
                        <a:rPr lang="en-US" altLang="zh-TW" sz="1800" b="0" i="0" kern="1200" dirty="0">
                          <a:solidFill>
                            <a:schemeClr val="tx1"/>
                          </a:solidFill>
                          <a:effectLst/>
                          <a:latin typeface="+mn-lt"/>
                          <a:ea typeface="+mn-ea"/>
                          <a:cs typeface="+mn-cs"/>
                        </a:rPr>
                        <a:t>(</a:t>
                      </a:r>
                      <a:r>
                        <a:rPr lang="zh-TW" altLang="en-US" sz="1800" b="0" i="0" kern="1200" dirty="0">
                          <a:solidFill>
                            <a:schemeClr val="tx1"/>
                          </a:solidFill>
                          <a:effectLst/>
                          <a:latin typeface="+mn-lt"/>
                          <a:ea typeface="+mn-ea"/>
                          <a:cs typeface="+mn-cs"/>
                        </a:rPr>
                        <a:t>縫線</a:t>
                      </a:r>
                      <a:r>
                        <a:rPr lang="en-US" altLang="zh-TW" sz="1800" b="0" i="0" kern="1200" dirty="0">
                          <a:solidFill>
                            <a:schemeClr val="tx1"/>
                          </a:solidFill>
                          <a:effectLst/>
                          <a:latin typeface="+mn-lt"/>
                          <a:ea typeface="+mn-ea"/>
                          <a:cs typeface="+mn-cs"/>
                        </a:rPr>
                        <a:t>)</a:t>
                      </a:r>
                      <a:endParaRPr lang="zh-TW" altLang="en-US" sz="1800" dirty="0"/>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079107"/>
                  </a:ext>
                </a:extLst>
              </a:tr>
              <a:tr h="370840">
                <a:tc>
                  <a:txBody>
                    <a:bodyPr/>
                    <a:lstStyle/>
                    <a:p>
                      <a:r>
                        <a:rPr lang="en-US" altLang="zh-TW" sz="1800" b="0" i="0" kern="1200" dirty="0">
                          <a:solidFill>
                            <a:schemeClr val="tx1"/>
                          </a:solidFill>
                          <a:effectLst/>
                          <a:latin typeface="+mn-lt"/>
                          <a:ea typeface="+mn-ea"/>
                          <a:cs typeface="+mn-cs"/>
                        </a:rPr>
                        <a:t>Class III </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i="0" kern="1200" dirty="0">
                          <a:solidFill>
                            <a:schemeClr val="tx1"/>
                          </a:solidFill>
                          <a:effectLst/>
                          <a:latin typeface="+mn-lt"/>
                          <a:ea typeface="+mn-ea"/>
                          <a:cs typeface="+mn-cs"/>
                        </a:rPr>
                        <a:t>high</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kern="1200" dirty="0">
                          <a:solidFill>
                            <a:schemeClr val="tx1"/>
                          </a:solidFill>
                          <a:effectLst/>
                          <a:latin typeface="+mn-lt"/>
                          <a:ea typeface="+mn-ea"/>
                          <a:cs typeface="+mn-cs"/>
                        </a:rPr>
                        <a:t>General controls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TW" sz="1800" b="0" i="0" kern="1200" dirty="0">
                          <a:solidFill>
                            <a:schemeClr val="tx1"/>
                          </a:solidFill>
                          <a:effectLst/>
                          <a:latin typeface="+mn-lt"/>
                          <a:ea typeface="+mn-ea"/>
                          <a:cs typeface="+mn-cs"/>
                        </a:rPr>
                        <a:t>(Most devices require) Premarket Approval (PMA)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zh-TW" sz="1800" b="0" i="0" kern="1200" dirty="0">
                        <a:solidFill>
                          <a:schemeClr val="tx1"/>
                        </a:solidFill>
                        <a:effectLst/>
                        <a:latin typeface="+mn-lt"/>
                        <a:ea typeface="+mn-ea"/>
                        <a:cs typeface="+mn-cs"/>
                      </a:endParaRP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ltLang="zh-TW" sz="1800" b="0" i="0" kern="1200" dirty="0">
                          <a:solidFill>
                            <a:schemeClr val="tx1"/>
                          </a:solidFill>
                          <a:effectLst/>
                          <a:latin typeface="+mn-lt"/>
                          <a:ea typeface="+mn-ea"/>
                          <a:cs typeface="+mn-cs"/>
                        </a:rPr>
                        <a:t>Breast implants, Pacemakers, Defibrillators, High-frequency ventilators, Cochlear implants, Fetal blood sampling monitors, Implanted prosthetics</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8806238"/>
                  </a:ext>
                </a:extLst>
              </a:tr>
            </a:tbl>
          </a:graphicData>
        </a:graphic>
      </p:graphicFrame>
      <p:sp>
        <p:nvSpPr>
          <p:cNvPr id="3" name="矩形 2">
            <a:extLst>
              <a:ext uri="{FF2B5EF4-FFF2-40B4-BE49-F238E27FC236}">
                <a16:creationId xmlns:a16="http://schemas.microsoft.com/office/drawing/2014/main" id="{1CCFFCFF-0F81-4451-B382-0B7ED6A10A4E}"/>
              </a:ext>
            </a:extLst>
          </p:cNvPr>
          <p:cNvSpPr/>
          <p:nvPr/>
        </p:nvSpPr>
        <p:spPr>
          <a:xfrm>
            <a:off x="323528" y="5373955"/>
            <a:ext cx="7344816" cy="1200329"/>
          </a:xfrm>
          <a:prstGeom prst="rect">
            <a:avLst/>
          </a:prstGeom>
        </p:spPr>
        <p:txBody>
          <a:bodyPr wrap="square">
            <a:spAutoFit/>
          </a:bodyPr>
          <a:lstStyle/>
          <a:p>
            <a:r>
              <a:rPr lang="en-US" altLang="zh-TW" b="1" dirty="0">
                <a:solidFill>
                  <a:schemeClr val="tx2">
                    <a:lumMod val="60000"/>
                    <a:lumOff val="40000"/>
                  </a:schemeClr>
                </a:solidFill>
              </a:rPr>
              <a:t>A high risk device </a:t>
            </a:r>
          </a:p>
          <a:p>
            <a:r>
              <a:rPr lang="en-US" altLang="zh-TW" dirty="0">
                <a:solidFill>
                  <a:schemeClr val="tx2">
                    <a:lumMod val="60000"/>
                    <a:lumOff val="40000"/>
                  </a:schemeClr>
                </a:solidFill>
              </a:rPr>
              <a:t>=   supports or sustains human life, </a:t>
            </a:r>
          </a:p>
          <a:p>
            <a:r>
              <a:rPr lang="en-US" altLang="zh-TW" dirty="0">
                <a:solidFill>
                  <a:schemeClr val="tx2">
                    <a:lumMod val="60000"/>
                    <a:lumOff val="40000"/>
                  </a:schemeClr>
                </a:solidFill>
              </a:rPr>
              <a:t>     is of substantial importance in preventing impairment of human health, </a:t>
            </a:r>
          </a:p>
          <a:p>
            <a:r>
              <a:rPr lang="en-US" altLang="zh-TW" dirty="0">
                <a:solidFill>
                  <a:schemeClr val="tx2">
                    <a:lumMod val="60000"/>
                    <a:lumOff val="40000"/>
                  </a:schemeClr>
                </a:solidFill>
              </a:rPr>
              <a:t>or presents a potential, unreasonable risk of illness or injury</a:t>
            </a:r>
            <a:endParaRPr lang="zh-TW" altLang="en-US" dirty="0">
              <a:solidFill>
                <a:schemeClr val="tx2">
                  <a:lumMod val="60000"/>
                  <a:lumOff val="40000"/>
                </a:schemeClr>
              </a:solidFill>
            </a:endParaRPr>
          </a:p>
        </p:txBody>
      </p:sp>
    </p:spTree>
    <p:extLst>
      <p:ext uri="{BB962C8B-B14F-4D97-AF65-F5344CB8AC3E}">
        <p14:creationId xmlns:p14="http://schemas.microsoft.com/office/powerpoint/2010/main" val="42533011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Regulatory</a:t>
            </a:r>
            <a:r>
              <a:rPr lang="zh-TW" altLang="en-US" sz="2400" dirty="0">
                <a:solidFill>
                  <a:srgbClr val="996633"/>
                </a:solidFill>
              </a:rPr>
              <a:t> </a:t>
            </a:r>
            <a:r>
              <a:rPr lang="en-US" altLang="zh-TW" sz="2400" dirty="0">
                <a:solidFill>
                  <a:srgbClr val="996633"/>
                </a:solidFill>
              </a:rPr>
              <a:t>Control</a:t>
            </a:r>
            <a:endParaRPr lang="zh-TW" altLang="en-US" sz="2400" dirty="0">
              <a:solidFill>
                <a:srgbClr val="996633"/>
              </a:solidFill>
            </a:endParaRPr>
          </a:p>
        </p:txBody>
      </p:sp>
      <p:sp>
        <p:nvSpPr>
          <p:cNvPr id="3" name="矩形 2">
            <a:extLst>
              <a:ext uri="{FF2B5EF4-FFF2-40B4-BE49-F238E27FC236}">
                <a16:creationId xmlns:a16="http://schemas.microsoft.com/office/drawing/2014/main" id="{8D6D3B2B-0A83-4AC4-8AAF-2E0DBAB009DA}"/>
              </a:ext>
            </a:extLst>
          </p:cNvPr>
          <p:cNvSpPr/>
          <p:nvPr/>
        </p:nvSpPr>
        <p:spPr>
          <a:xfrm>
            <a:off x="1619672" y="3717032"/>
            <a:ext cx="3798168" cy="369332"/>
          </a:xfrm>
          <a:prstGeom prst="rect">
            <a:avLst/>
          </a:prstGeom>
        </p:spPr>
        <p:txBody>
          <a:bodyPr wrap="square">
            <a:spAutoFit/>
          </a:bodyPr>
          <a:lstStyle/>
          <a:p>
            <a:pPr>
              <a:buFont typeface="Arial" panose="020B0604020202020204" pitchFamily="34" charset="0"/>
              <a:buChar char="•"/>
            </a:pPr>
            <a:endParaRPr lang="en-US" altLang="zh-TW" b="0" i="0" dirty="0">
              <a:solidFill>
                <a:srgbClr val="333333"/>
              </a:solidFill>
              <a:effectLst/>
              <a:latin typeface="Georgia" panose="02040502050405020303" pitchFamily="18" charset="0"/>
            </a:endParaRPr>
          </a:p>
        </p:txBody>
      </p:sp>
      <p:graphicFrame>
        <p:nvGraphicFramePr>
          <p:cNvPr id="4" name="表格 3">
            <a:extLst>
              <a:ext uri="{FF2B5EF4-FFF2-40B4-BE49-F238E27FC236}">
                <a16:creationId xmlns:a16="http://schemas.microsoft.com/office/drawing/2014/main" id="{499561C9-5E93-4B4A-9443-829341374286}"/>
              </a:ext>
            </a:extLst>
          </p:cNvPr>
          <p:cNvGraphicFramePr>
            <a:graphicFrameLocks noGrp="1"/>
          </p:cNvGraphicFramePr>
          <p:nvPr>
            <p:extLst>
              <p:ext uri="{D42A27DB-BD31-4B8C-83A1-F6EECF244321}">
                <p14:modId xmlns:p14="http://schemas.microsoft.com/office/powerpoint/2010/main" val="3319625087"/>
              </p:ext>
            </p:extLst>
          </p:nvPr>
        </p:nvGraphicFramePr>
        <p:xfrm>
          <a:off x="611560" y="836712"/>
          <a:ext cx="8208912" cy="5308600"/>
        </p:xfrm>
        <a:graphic>
          <a:graphicData uri="http://schemas.openxmlformats.org/drawingml/2006/table">
            <a:tbl>
              <a:tblPr firstRow="1" bandRow="1">
                <a:tableStyleId>{5940675A-B579-460E-94D1-54222C63F5DA}</a:tableStyleId>
              </a:tblPr>
              <a:tblGrid>
                <a:gridCol w="2552993">
                  <a:extLst>
                    <a:ext uri="{9D8B030D-6E8A-4147-A177-3AD203B41FA5}">
                      <a16:colId xmlns:a16="http://schemas.microsoft.com/office/drawing/2014/main" val="2221397240"/>
                    </a:ext>
                  </a:extLst>
                </a:gridCol>
                <a:gridCol w="5655919">
                  <a:extLst>
                    <a:ext uri="{9D8B030D-6E8A-4147-A177-3AD203B41FA5}">
                      <a16:colId xmlns:a16="http://schemas.microsoft.com/office/drawing/2014/main" val="1668566366"/>
                    </a:ext>
                  </a:extLst>
                </a:gridCol>
              </a:tblGrid>
              <a:tr h="370840">
                <a:tc>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9868405"/>
                  </a:ext>
                </a:extLst>
              </a:tr>
              <a:tr h="370840">
                <a:tc>
                  <a:txBody>
                    <a:bodyPr/>
                    <a:lstStyle/>
                    <a:p>
                      <a:r>
                        <a:rPr lang="en-US" altLang="zh-TW" dirty="0"/>
                        <a:t>General Controls</a:t>
                      </a: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b="0" i="0" kern="1200" dirty="0">
                          <a:solidFill>
                            <a:schemeClr val="tx1"/>
                          </a:solidFill>
                          <a:effectLst/>
                          <a:latin typeface="+mn-lt"/>
                          <a:ea typeface="+mn-ea"/>
                          <a:cs typeface="+mn-cs"/>
                        </a:rPr>
                        <a:t>include provisions that relate to adulteration(</a:t>
                      </a:r>
                      <a:r>
                        <a:rPr lang="zh-TW" altLang="en-US" dirty="0"/>
                        <a:t>粗劣品</a:t>
                      </a:r>
                      <a:r>
                        <a:rPr lang="en-US" altLang="zh-TW" dirty="0"/>
                        <a:t>; </a:t>
                      </a:r>
                      <a:r>
                        <a:rPr lang="zh-TW" altLang="en-US" dirty="0"/>
                        <a:t>攙假貨</a:t>
                      </a:r>
                      <a:r>
                        <a:rPr lang="en-US" altLang="zh-TW" sz="1800" b="0" i="0" kern="1200" dirty="0">
                          <a:solidFill>
                            <a:schemeClr val="tx1"/>
                          </a:solidFill>
                          <a:effectLst/>
                          <a:latin typeface="+mn-lt"/>
                          <a:ea typeface="+mn-ea"/>
                          <a:cs typeface="+mn-cs"/>
                        </a:rPr>
                        <a:t>); misbranding; device registration and listing; premarket notification; banned devices; notification, including repair, replacement, or refund; records and reports; restricted devices; and good manufacturing practices.</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7038158"/>
                  </a:ext>
                </a:extLst>
              </a:tr>
              <a:tr h="370840">
                <a:tc>
                  <a:txBody>
                    <a:bodyPr/>
                    <a:lstStyle/>
                    <a:p>
                      <a:r>
                        <a:rPr lang="en-US" altLang="zh-TW" dirty="0"/>
                        <a:t>Special control</a:t>
                      </a:r>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Arial" panose="020B0604020202020204" pitchFamily="34" charset="0"/>
                        <a:buChar char="•"/>
                      </a:pPr>
                      <a:r>
                        <a:rPr lang="en-US" altLang="zh-TW" dirty="0">
                          <a:solidFill>
                            <a:srgbClr val="333333"/>
                          </a:solidFill>
                          <a:latin typeface="Georgia" panose="02040502050405020303" pitchFamily="18" charset="0"/>
                        </a:rPr>
                        <a:t>Performance standards</a:t>
                      </a:r>
                    </a:p>
                    <a:p>
                      <a:pPr>
                        <a:buFont typeface="Arial" panose="020B0604020202020204" pitchFamily="34" charset="0"/>
                        <a:buChar char="•"/>
                      </a:pPr>
                      <a:r>
                        <a:rPr lang="en-US" altLang="zh-TW" dirty="0" err="1">
                          <a:solidFill>
                            <a:srgbClr val="333333"/>
                          </a:solidFill>
                          <a:latin typeface="Georgia" panose="02040502050405020303" pitchFamily="18" charset="0"/>
                        </a:rPr>
                        <a:t>Postmarket</a:t>
                      </a:r>
                      <a:r>
                        <a:rPr lang="en-US" altLang="zh-TW" dirty="0">
                          <a:solidFill>
                            <a:srgbClr val="333333"/>
                          </a:solidFill>
                          <a:latin typeface="Georgia" panose="02040502050405020303" pitchFamily="18" charset="0"/>
                        </a:rPr>
                        <a:t> surveillance</a:t>
                      </a:r>
                    </a:p>
                    <a:p>
                      <a:pPr>
                        <a:buFont typeface="Arial" panose="020B0604020202020204" pitchFamily="34" charset="0"/>
                        <a:buChar char="•"/>
                      </a:pPr>
                      <a:r>
                        <a:rPr lang="en-US" altLang="zh-TW" dirty="0">
                          <a:solidFill>
                            <a:srgbClr val="333333"/>
                          </a:solidFill>
                          <a:latin typeface="Georgia" panose="02040502050405020303" pitchFamily="18" charset="0"/>
                        </a:rPr>
                        <a:t>Patient registries</a:t>
                      </a:r>
                    </a:p>
                    <a:p>
                      <a:pPr>
                        <a:buFont typeface="Arial" panose="020B0604020202020204" pitchFamily="34" charset="0"/>
                        <a:buChar char="•"/>
                      </a:pPr>
                      <a:r>
                        <a:rPr lang="en-US" altLang="zh-TW" dirty="0">
                          <a:solidFill>
                            <a:srgbClr val="333333"/>
                          </a:solidFill>
                          <a:latin typeface="Georgia" panose="02040502050405020303" pitchFamily="18" charset="0"/>
                        </a:rPr>
                        <a:t>Special labeling requirements</a:t>
                      </a:r>
                    </a:p>
                    <a:p>
                      <a:pPr>
                        <a:buFont typeface="Arial" panose="020B0604020202020204" pitchFamily="34" charset="0"/>
                        <a:buChar char="•"/>
                      </a:pPr>
                      <a:r>
                        <a:rPr lang="en-US" altLang="zh-TW" dirty="0">
                          <a:solidFill>
                            <a:srgbClr val="333333"/>
                          </a:solidFill>
                          <a:latin typeface="Georgia" panose="02040502050405020303" pitchFamily="18" charset="0"/>
                        </a:rPr>
                        <a:t>Premarket data requirements</a:t>
                      </a:r>
                    </a:p>
                    <a:p>
                      <a:pPr>
                        <a:buFont typeface="Arial" panose="020B0604020202020204" pitchFamily="34" charset="0"/>
                        <a:buChar char="•"/>
                      </a:pPr>
                      <a:r>
                        <a:rPr lang="en-US" altLang="zh-TW" dirty="0">
                          <a:solidFill>
                            <a:srgbClr val="333333"/>
                          </a:solidFill>
                          <a:latin typeface="Georgia" panose="02040502050405020303" pitchFamily="18" charset="0"/>
                        </a:rPr>
                        <a:t>Guidelines</a:t>
                      </a:r>
                      <a:endParaRPr lang="en-US" altLang="zh-TW" b="0" i="0" dirty="0">
                        <a:solidFill>
                          <a:srgbClr val="333333"/>
                        </a:solidFill>
                        <a:effectLst/>
                        <a:latin typeface="Georgia" panose="02040502050405020303" pitchFamily="18" charset="0"/>
                      </a:endParaRP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079107"/>
                  </a:ext>
                </a:extLst>
              </a:tr>
              <a:tr h="370840">
                <a:tc>
                  <a:txBody>
                    <a:bodyPr/>
                    <a:lstStyle/>
                    <a:p>
                      <a:r>
                        <a:rPr lang="en-US" altLang="zh-TW" dirty="0"/>
                        <a:t>Premarket Approval (PMA)</a:t>
                      </a: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solidFill>
                            <a:srgbClr val="333333"/>
                          </a:solidFill>
                          <a:latin typeface="Georgia" panose="02040502050405020303" pitchFamily="18" charset="0"/>
                        </a:rPr>
                        <a:t>The PMA contains sufficient valid </a:t>
                      </a:r>
                      <a:r>
                        <a:rPr lang="en-US" altLang="zh-TW" dirty="0">
                          <a:solidFill>
                            <a:srgbClr val="FF0000"/>
                          </a:solidFill>
                          <a:latin typeface="Georgia" panose="02040502050405020303" pitchFamily="18" charset="0"/>
                        </a:rPr>
                        <a:t>scientific evidence </a:t>
                      </a:r>
                      <a:r>
                        <a:rPr lang="en-US" altLang="zh-TW" dirty="0">
                          <a:solidFill>
                            <a:srgbClr val="333333"/>
                          </a:solidFill>
                          <a:latin typeface="Georgia" panose="02040502050405020303" pitchFamily="18" charset="0"/>
                        </a:rPr>
                        <a:t>to assure that the device is safe and effective for its intended use(s).</a:t>
                      </a:r>
                      <a:endParaRPr lang="zh-TW" altLang="en-US" dirty="0"/>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8806238"/>
                  </a:ext>
                </a:extLst>
              </a:tr>
            </a:tbl>
          </a:graphicData>
        </a:graphic>
      </p:graphicFrame>
    </p:spTree>
    <p:extLst>
      <p:ext uri="{BB962C8B-B14F-4D97-AF65-F5344CB8AC3E}">
        <p14:creationId xmlns:p14="http://schemas.microsoft.com/office/powerpoint/2010/main" val="23288414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t>Premarket Approval (PMA)</a:t>
            </a:r>
          </a:p>
        </p:txBody>
      </p:sp>
      <p:sp>
        <p:nvSpPr>
          <p:cNvPr id="3" name="矩形 2">
            <a:extLst>
              <a:ext uri="{FF2B5EF4-FFF2-40B4-BE49-F238E27FC236}">
                <a16:creationId xmlns:a16="http://schemas.microsoft.com/office/drawing/2014/main" id="{64851B99-17DE-4CE2-8C1F-C6AF36A65864}"/>
              </a:ext>
            </a:extLst>
          </p:cNvPr>
          <p:cNvSpPr/>
          <p:nvPr/>
        </p:nvSpPr>
        <p:spPr>
          <a:xfrm>
            <a:off x="1115616" y="3861048"/>
            <a:ext cx="6768752"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altLang="zh-TW" dirty="0">
                <a:solidFill>
                  <a:srgbClr val="333333"/>
                </a:solidFill>
                <a:latin typeface="Georgia" panose="02040502050405020303" pitchFamily="18" charset="0"/>
              </a:rPr>
              <a:t>Class III devices</a:t>
            </a:r>
            <a:r>
              <a:rPr lang="zh-TW" altLang="en-US" dirty="0">
                <a:solidFill>
                  <a:srgbClr val="333333"/>
                </a:solidFill>
                <a:latin typeface="Georgia" panose="02040502050405020303" pitchFamily="18" charset="0"/>
              </a:rPr>
              <a:t>： </a:t>
            </a:r>
            <a:endParaRPr lang="en-US" altLang="zh-TW" dirty="0">
              <a:solidFill>
                <a:srgbClr val="333333"/>
              </a:solidFill>
              <a:latin typeface="Georgia" panose="02040502050405020303" pitchFamily="18" charset="0"/>
            </a:endParaRPr>
          </a:p>
          <a:p>
            <a:r>
              <a:rPr lang="en-US" altLang="zh-TW" dirty="0">
                <a:solidFill>
                  <a:srgbClr val="333333"/>
                </a:solidFill>
                <a:latin typeface="Georgia" panose="02040502050405020303" pitchFamily="18" charset="0"/>
              </a:rPr>
              <a:t>     those that support or sustain human life, </a:t>
            </a:r>
          </a:p>
          <a:p>
            <a:r>
              <a:rPr lang="en-US" altLang="zh-TW" dirty="0">
                <a:solidFill>
                  <a:srgbClr val="333333"/>
                </a:solidFill>
                <a:latin typeface="Georgia" panose="02040502050405020303" pitchFamily="18" charset="0"/>
              </a:rPr>
              <a:t>     are to prevent impairment of human health, </a:t>
            </a:r>
          </a:p>
          <a:p>
            <a:r>
              <a:rPr lang="en-US" altLang="zh-TW" dirty="0">
                <a:solidFill>
                  <a:srgbClr val="333333"/>
                </a:solidFill>
                <a:latin typeface="Georgia" panose="02040502050405020303" pitchFamily="18" charset="0"/>
              </a:rPr>
              <a:t>     present a potential, unreasonable risk of illness or injury.</a:t>
            </a:r>
            <a:endParaRPr lang="zh-TW" altLang="en-US" dirty="0"/>
          </a:p>
        </p:txBody>
      </p:sp>
      <p:sp>
        <p:nvSpPr>
          <p:cNvPr id="5" name="矩形 4">
            <a:extLst>
              <a:ext uri="{FF2B5EF4-FFF2-40B4-BE49-F238E27FC236}">
                <a16:creationId xmlns:a16="http://schemas.microsoft.com/office/drawing/2014/main" id="{8CCD94A7-D5F5-47A7-A29A-07B283BA398A}"/>
              </a:ext>
            </a:extLst>
          </p:cNvPr>
          <p:cNvSpPr/>
          <p:nvPr/>
        </p:nvSpPr>
        <p:spPr>
          <a:xfrm>
            <a:off x="755576" y="620688"/>
            <a:ext cx="8136904" cy="2031325"/>
          </a:xfrm>
          <a:prstGeom prst="rect">
            <a:avLst/>
          </a:prstGeom>
          <a:ln>
            <a:solidFill>
              <a:schemeClr val="accent2">
                <a:lumMod val="40000"/>
                <a:lumOff val="60000"/>
              </a:schemeClr>
            </a:solidFill>
          </a:ln>
        </p:spPr>
        <p:txBody>
          <a:bodyPr wrap="square">
            <a:spAutoFit/>
          </a:bodyPr>
          <a:lstStyle/>
          <a:p>
            <a:r>
              <a:rPr lang="en-US" altLang="zh-TW" dirty="0">
                <a:solidFill>
                  <a:srgbClr val="333333"/>
                </a:solidFill>
                <a:latin typeface="Georgia" panose="02040502050405020303" pitchFamily="18" charset="0"/>
              </a:rPr>
              <a:t>What is a “</a:t>
            </a:r>
            <a:r>
              <a:rPr lang="en-US" altLang="zh-TW" i="1" dirty="0">
                <a:solidFill>
                  <a:srgbClr val="333333"/>
                </a:solidFill>
                <a:latin typeface="Georgia" panose="02040502050405020303" pitchFamily="18" charset="0"/>
              </a:rPr>
              <a:t>Premarket Approval (PMA) application</a:t>
            </a:r>
            <a:r>
              <a:rPr lang="en-US" altLang="zh-TW" dirty="0">
                <a:solidFill>
                  <a:srgbClr val="333333"/>
                </a:solidFill>
                <a:latin typeface="Georgia" panose="02040502050405020303" pitchFamily="18" charset="0"/>
              </a:rPr>
              <a:t>”?</a:t>
            </a:r>
          </a:p>
          <a:p>
            <a:endParaRPr lang="en-US" altLang="zh-TW" dirty="0">
              <a:solidFill>
                <a:srgbClr val="333333"/>
              </a:solidFill>
              <a:latin typeface="Georgia" panose="02040502050405020303" pitchFamily="18" charset="0"/>
            </a:endParaRPr>
          </a:p>
          <a:p>
            <a:r>
              <a:rPr lang="en-US" altLang="zh-TW" dirty="0">
                <a:solidFill>
                  <a:srgbClr val="333333"/>
                </a:solidFill>
                <a:highlight>
                  <a:srgbClr val="808080"/>
                </a:highlight>
                <a:latin typeface="Georgia" panose="02040502050405020303" pitchFamily="18" charset="0"/>
              </a:rPr>
              <a:t> Ans:</a:t>
            </a:r>
            <a:r>
              <a:rPr lang="en-US" altLang="zh-TW" dirty="0">
                <a:solidFill>
                  <a:srgbClr val="333333"/>
                </a:solidFill>
                <a:latin typeface="Georgia" panose="02040502050405020303" pitchFamily="18" charset="0"/>
              </a:rPr>
              <a:t> A scientific, regulatory documentation to FDA to demonstrate the safety and effectiveness of the Class III device. </a:t>
            </a:r>
          </a:p>
          <a:p>
            <a:endParaRPr lang="en-US" altLang="zh-TW" dirty="0">
              <a:solidFill>
                <a:srgbClr val="333333"/>
              </a:solidFill>
              <a:latin typeface="Georgia" panose="02040502050405020303" pitchFamily="18" charset="0"/>
            </a:endParaRPr>
          </a:p>
          <a:p>
            <a:r>
              <a:rPr lang="en-US" altLang="zh-TW" dirty="0">
                <a:solidFill>
                  <a:srgbClr val="333333"/>
                </a:solidFill>
                <a:latin typeface="Georgia" panose="02040502050405020303" pitchFamily="18" charset="0"/>
              </a:rPr>
              <a:t>What is the quality requirement for a PMA application?</a:t>
            </a:r>
          </a:p>
          <a:p>
            <a:r>
              <a:rPr lang="en-US" altLang="zh-TW" dirty="0">
                <a:solidFill>
                  <a:srgbClr val="333333"/>
                </a:solidFill>
                <a:highlight>
                  <a:srgbClr val="808080"/>
                </a:highlight>
                <a:latin typeface="Georgia" panose="02040502050405020303" pitchFamily="18" charset="0"/>
              </a:rPr>
              <a:t> Ans:</a:t>
            </a:r>
            <a:r>
              <a:rPr lang="en-US" altLang="zh-TW" dirty="0">
                <a:solidFill>
                  <a:srgbClr val="333333"/>
                </a:solidFill>
                <a:latin typeface="Georgia" panose="02040502050405020303" pitchFamily="18" charset="0"/>
              </a:rPr>
              <a:t> </a:t>
            </a:r>
            <a:r>
              <a:rPr lang="en-US" altLang="zh-TW" dirty="0"/>
              <a:t>scientifically sound and presented in a well-organized format.</a:t>
            </a:r>
            <a:endParaRPr lang="zh-TW" altLang="en-US" dirty="0"/>
          </a:p>
        </p:txBody>
      </p:sp>
    </p:spTree>
    <p:extLst>
      <p:ext uri="{BB962C8B-B14F-4D97-AF65-F5344CB8AC3E}">
        <p14:creationId xmlns:p14="http://schemas.microsoft.com/office/powerpoint/2010/main" val="413057088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Premarket notification 510 (k)</a:t>
            </a:r>
            <a:endParaRPr lang="zh-TW" altLang="en-US" sz="2400" dirty="0">
              <a:solidFill>
                <a:srgbClr val="996633"/>
              </a:solidFill>
            </a:endParaRPr>
          </a:p>
        </p:txBody>
      </p:sp>
      <p:sp>
        <p:nvSpPr>
          <p:cNvPr id="3" name="矩形 2">
            <a:extLst>
              <a:ext uri="{FF2B5EF4-FFF2-40B4-BE49-F238E27FC236}">
                <a16:creationId xmlns:a16="http://schemas.microsoft.com/office/drawing/2014/main" id="{8D6D3B2B-0A83-4AC4-8AAF-2E0DBAB009DA}"/>
              </a:ext>
            </a:extLst>
          </p:cNvPr>
          <p:cNvSpPr/>
          <p:nvPr/>
        </p:nvSpPr>
        <p:spPr>
          <a:xfrm>
            <a:off x="1619672" y="3717032"/>
            <a:ext cx="3798168" cy="369332"/>
          </a:xfrm>
          <a:prstGeom prst="rect">
            <a:avLst/>
          </a:prstGeom>
        </p:spPr>
        <p:txBody>
          <a:bodyPr wrap="square">
            <a:spAutoFit/>
          </a:bodyPr>
          <a:lstStyle/>
          <a:p>
            <a:pPr>
              <a:buFont typeface="Arial" panose="020B0604020202020204" pitchFamily="34" charset="0"/>
              <a:buChar char="•"/>
            </a:pPr>
            <a:endParaRPr lang="en-US" altLang="zh-TW" b="0" i="0" dirty="0">
              <a:solidFill>
                <a:srgbClr val="333333"/>
              </a:solidFill>
              <a:effectLst/>
              <a:latin typeface="Georgia" panose="02040502050405020303" pitchFamily="18" charset="0"/>
            </a:endParaRPr>
          </a:p>
        </p:txBody>
      </p:sp>
      <p:sp>
        <p:nvSpPr>
          <p:cNvPr id="5" name="矩形 4">
            <a:extLst>
              <a:ext uri="{FF2B5EF4-FFF2-40B4-BE49-F238E27FC236}">
                <a16:creationId xmlns:a16="http://schemas.microsoft.com/office/drawing/2014/main" id="{C3D27598-4B2F-4788-824C-E0159CEE04E6}"/>
              </a:ext>
            </a:extLst>
          </p:cNvPr>
          <p:cNvSpPr/>
          <p:nvPr/>
        </p:nvSpPr>
        <p:spPr>
          <a:xfrm>
            <a:off x="755576" y="6525344"/>
            <a:ext cx="5256584" cy="276999"/>
          </a:xfrm>
          <a:prstGeom prst="rect">
            <a:avLst/>
          </a:prstGeom>
        </p:spPr>
        <p:txBody>
          <a:bodyPr wrap="square">
            <a:spAutoFit/>
          </a:bodyPr>
          <a:lstStyle/>
          <a:p>
            <a:r>
              <a:rPr lang="en-US" altLang="zh-TW" sz="1200" dirty="0"/>
              <a:t>Ref:  </a:t>
            </a:r>
            <a:r>
              <a:rPr lang="zh-TW" altLang="en-US" sz="1200" dirty="0"/>
              <a:t>https://www.qualio.com/blog/fda-medical-device-classes-differences</a:t>
            </a:r>
          </a:p>
        </p:txBody>
      </p:sp>
      <p:sp>
        <p:nvSpPr>
          <p:cNvPr id="6" name="矩形 5">
            <a:extLst>
              <a:ext uri="{FF2B5EF4-FFF2-40B4-BE49-F238E27FC236}">
                <a16:creationId xmlns:a16="http://schemas.microsoft.com/office/drawing/2014/main" id="{FD6BB14C-699E-42A7-87DA-5F96801E1A14}"/>
              </a:ext>
            </a:extLst>
          </p:cNvPr>
          <p:cNvSpPr/>
          <p:nvPr/>
        </p:nvSpPr>
        <p:spPr>
          <a:xfrm>
            <a:off x="454106" y="1278052"/>
            <a:ext cx="8235788" cy="1415772"/>
          </a:xfrm>
          <a:prstGeom prst="rect">
            <a:avLst/>
          </a:prstGeom>
        </p:spPr>
        <p:txBody>
          <a:bodyPr wrap="square">
            <a:spAutoFit/>
          </a:bodyPr>
          <a:lstStyle/>
          <a:p>
            <a:r>
              <a:rPr lang="en-US" altLang="zh-TW" sz="2000" dirty="0">
                <a:solidFill>
                  <a:srgbClr val="333333"/>
                </a:solidFill>
                <a:latin typeface="Georgia" panose="02040502050405020303" pitchFamily="18" charset="0"/>
              </a:rPr>
              <a:t>A 510(k) is a premarket submission made to FDA </a:t>
            </a:r>
          </a:p>
          <a:p>
            <a:r>
              <a:rPr lang="en-US" altLang="zh-TW" sz="2000" dirty="0">
                <a:solidFill>
                  <a:srgbClr val="333333"/>
                </a:solidFill>
                <a:latin typeface="Georgia" panose="02040502050405020303" pitchFamily="18" charset="0"/>
              </a:rPr>
              <a:t>to demonstrate that the device to be marketed is as </a:t>
            </a:r>
            <a:r>
              <a:rPr lang="en-US" altLang="zh-TW" sz="2000" u="sng" dirty="0">
                <a:solidFill>
                  <a:srgbClr val="333333"/>
                </a:solidFill>
                <a:latin typeface="Georgia" panose="02040502050405020303" pitchFamily="18" charset="0"/>
              </a:rPr>
              <a:t>safe and effective</a:t>
            </a:r>
            <a:r>
              <a:rPr lang="en-US" altLang="zh-TW" sz="2000" dirty="0">
                <a:solidFill>
                  <a:srgbClr val="333333"/>
                </a:solidFill>
                <a:latin typeface="Georgia" panose="02040502050405020303" pitchFamily="18" charset="0"/>
              </a:rPr>
              <a:t>, </a:t>
            </a:r>
          </a:p>
          <a:p>
            <a:r>
              <a:rPr lang="en-US" altLang="zh-TW" sz="2000" dirty="0">
                <a:solidFill>
                  <a:srgbClr val="333333"/>
                </a:solidFill>
                <a:latin typeface="Georgia" panose="02040502050405020303" pitchFamily="18" charset="0"/>
              </a:rPr>
              <a:t>that is, </a:t>
            </a:r>
            <a:r>
              <a:rPr lang="en-US" altLang="zh-TW" sz="2000" i="1" dirty="0">
                <a:solidFill>
                  <a:schemeClr val="accent2">
                    <a:lumMod val="75000"/>
                  </a:schemeClr>
                </a:solidFill>
                <a:latin typeface="Georgia" panose="02040502050405020303" pitchFamily="18" charset="0"/>
              </a:rPr>
              <a:t>substantially equivalent</a:t>
            </a:r>
            <a:r>
              <a:rPr lang="en-US" altLang="zh-TW" sz="2000" dirty="0">
                <a:solidFill>
                  <a:srgbClr val="333333"/>
                </a:solidFill>
                <a:latin typeface="Georgia" panose="02040502050405020303" pitchFamily="18" charset="0"/>
              </a:rPr>
              <a:t>, to </a:t>
            </a:r>
            <a:r>
              <a:rPr lang="en-US" altLang="zh-TW" sz="2000" dirty="0">
                <a:solidFill>
                  <a:srgbClr val="00B050"/>
                </a:solidFill>
                <a:latin typeface="Georgia" panose="02040502050405020303" pitchFamily="18" charset="0"/>
              </a:rPr>
              <a:t>a legally marketed device</a:t>
            </a:r>
            <a:r>
              <a:rPr lang="en-US" altLang="zh-TW" sz="2000" dirty="0">
                <a:solidFill>
                  <a:srgbClr val="333333"/>
                </a:solidFill>
                <a:latin typeface="Georgia" panose="02040502050405020303" pitchFamily="18" charset="0"/>
              </a:rPr>
              <a:t>. </a:t>
            </a:r>
          </a:p>
          <a:p>
            <a:endParaRPr lang="en-US" altLang="zh-TW" dirty="0">
              <a:solidFill>
                <a:srgbClr val="333333"/>
              </a:solidFill>
              <a:latin typeface="Georgia" panose="02040502050405020303" pitchFamily="18" charset="0"/>
            </a:endParaRPr>
          </a:p>
          <a:p>
            <a:r>
              <a:rPr lang="en-US" altLang="zh-TW" sz="800" dirty="0">
                <a:solidFill>
                  <a:srgbClr val="333333"/>
                </a:solidFill>
                <a:latin typeface="Georgia" panose="02040502050405020303" pitchFamily="18" charset="0"/>
              </a:rPr>
              <a:t>(Source: https://www.fda.gov/medical-devices/premarket-submissions-selecting-and-preparing-correct-submission/premarket-notification-510k)</a:t>
            </a:r>
            <a:endParaRPr lang="zh-TW" altLang="en-US" sz="800" dirty="0"/>
          </a:p>
        </p:txBody>
      </p:sp>
    </p:spTree>
    <p:extLst>
      <p:ext uri="{BB962C8B-B14F-4D97-AF65-F5344CB8AC3E}">
        <p14:creationId xmlns:p14="http://schemas.microsoft.com/office/powerpoint/2010/main" val="42745034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zh-TW" altLang="en-US" sz="2400" dirty="0">
                <a:solidFill>
                  <a:srgbClr val="996633"/>
                </a:solidFill>
              </a:rPr>
              <a:t> </a:t>
            </a:r>
          </a:p>
        </p:txBody>
      </p:sp>
    </p:spTree>
    <p:extLst>
      <p:ext uri="{BB962C8B-B14F-4D97-AF65-F5344CB8AC3E}">
        <p14:creationId xmlns:p14="http://schemas.microsoft.com/office/powerpoint/2010/main" val="176625445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zh-TW" altLang="en-US" sz="2400" dirty="0">
                <a:solidFill>
                  <a:srgbClr val="996633"/>
                </a:solidFill>
              </a:rPr>
              <a:t> </a:t>
            </a:r>
          </a:p>
        </p:txBody>
      </p:sp>
    </p:spTree>
    <p:extLst>
      <p:ext uri="{BB962C8B-B14F-4D97-AF65-F5344CB8AC3E}">
        <p14:creationId xmlns:p14="http://schemas.microsoft.com/office/powerpoint/2010/main" val="150699157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err="1">
                <a:solidFill>
                  <a:srgbClr val="996633"/>
                </a:solidFill>
              </a:rPr>
              <a:t>Measurand</a:t>
            </a:r>
            <a:endParaRPr lang="zh-TW" altLang="en-US" sz="2400" dirty="0">
              <a:solidFill>
                <a:srgbClr val="996633"/>
              </a:solidFill>
            </a:endParaRPr>
          </a:p>
        </p:txBody>
      </p:sp>
      <p:graphicFrame>
        <p:nvGraphicFramePr>
          <p:cNvPr id="4" name="表格 3"/>
          <p:cNvGraphicFramePr>
            <a:graphicFrameLocks noGrp="1"/>
          </p:cNvGraphicFramePr>
          <p:nvPr/>
        </p:nvGraphicFramePr>
        <p:xfrm>
          <a:off x="1043608" y="1059030"/>
          <a:ext cx="6096000" cy="4739940"/>
        </p:xfrm>
        <a:graphic>
          <a:graphicData uri="http://schemas.openxmlformats.org/drawingml/2006/table">
            <a:tbl>
              <a:tblPr firstRow="1" bandRow="1">
                <a:tableStyleId>{5940675A-B579-460E-94D1-54222C63F5DA}</a:tableStyleId>
              </a:tblPr>
              <a:tblGrid>
                <a:gridCol w="1800200">
                  <a:extLst>
                    <a:ext uri="{9D8B030D-6E8A-4147-A177-3AD203B41FA5}">
                      <a16:colId xmlns:a16="http://schemas.microsoft.com/office/drawing/2014/main" val="20000"/>
                    </a:ext>
                  </a:extLst>
                </a:gridCol>
                <a:gridCol w="4295800">
                  <a:extLst>
                    <a:ext uri="{9D8B030D-6E8A-4147-A177-3AD203B41FA5}">
                      <a16:colId xmlns:a16="http://schemas.microsoft.com/office/drawing/2014/main" val="20001"/>
                    </a:ext>
                  </a:extLst>
                </a:gridCol>
              </a:tblGrid>
              <a:tr h="1630980">
                <a:tc>
                  <a:txBody>
                    <a:bodyPr/>
                    <a:lstStyle/>
                    <a:p>
                      <a:r>
                        <a:rPr lang="en-US" altLang="zh-TW" dirty="0"/>
                        <a:t>Accessibility</a:t>
                      </a:r>
                      <a:endParaRPr lang="zh-TW" altLang="en-US" dirty="0"/>
                    </a:p>
                  </a:txBody>
                  <a:tcPr/>
                </a:tc>
                <a:tc>
                  <a:txBody>
                    <a:bodyPr/>
                    <a:lstStyle/>
                    <a:p>
                      <a:r>
                        <a:rPr lang="en-US" altLang="zh-TW" dirty="0"/>
                        <a:t>Internal</a:t>
                      </a:r>
                    </a:p>
                    <a:p>
                      <a:r>
                        <a:rPr lang="en-US" altLang="zh-TW" dirty="0"/>
                        <a:t>On body surface</a:t>
                      </a:r>
                    </a:p>
                    <a:p>
                      <a:r>
                        <a:rPr lang="en-US" altLang="zh-TW" dirty="0"/>
                        <a:t>Emanate</a:t>
                      </a:r>
                      <a:r>
                        <a:rPr lang="en-US" altLang="zh-TW" baseline="0" dirty="0"/>
                        <a:t> from the body</a:t>
                      </a:r>
                    </a:p>
                    <a:p>
                      <a:r>
                        <a:rPr lang="en-US" altLang="zh-TW" baseline="0" dirty="0"/>
                        <a:t>Derived from a tissue sample</a:t>
                      </a:r>
                    </a:p>
                    <a:p>
                      <a:endParaRPr lang="zh-TW" altLang="en-US" dirty="0"/>
                    </a:p>
                  </a:txBody>
                  <a:tcPr/>
                </a:tc>
                <a:extLst>
                  <a:ext uri="{0D108BD9-81ED-4DB2-BD59-A6C34878D82A}">
                    <a16:rowId xmlns:a16="http://schemas.microsoft.com/office/drawing/2014/main" val="10000"/>
                  </a:ext>
                </a:extLst>
              </a:tr>
              <a:tr h="1630980">
                <a:tc>
                  <a:txBody>
                    <a:bodyPr/>
                    <a:lstStyle/>
                    <a:p>
                      <a:r>
                        <a:rPr lang="en-US" altLang="zh-TW" dirty="0"/>
                        <a:t>Categories</a:t>
                      </a:r>
                      <a:endParaRPr lang="zh-TW" altLang="en-US" dirty="0"/>
                    </a:p>
                  </a:txBody>
                  <a:tcPr/>
                </a:tc>
                <a:tc>
                  <a:txBody>
                    <a:bodyPr/>
                    <a:lstStyle/>
                    <a:p>
                      <a:r>
                        <a:rPr lang="en-US" altLang="zh-TW" dirty="0" err="1"/>
                        <a:t>Biopotential</a:t>
                      </a:r>
                      <a:endParaRPr lang="en-US" altLang="zh-TW" dirty="0"/>
                    </a:p>
                    <a:p>
                      <a:r>
                        <a:rPr lang="en-US" altLang="zh-TW" dirty="0"/>
                        <a:t>Pressure</a:t>
                      </a:r>
                    </a:p>
                    <a:p>
                      <a:r>
                        <a:rPr lang="en-US" altLang="zh-TW" dirty="0"/>
                        <a:t>Flow</a:t>
                      </a:r>
                    </a:p>
                    <a:p>
                      <a:r>
                        <a:rPr lang="en-US" altLang="zh-TW" dirty="0"/>
                        <a:t>Dimension</a:t>
                      </a:r>
                    </a:p>
                    <a:p>
                      <a:r>
                        <a:rPr lang="en-US" altLang="zh-TW" dirty="0"/>
                        <a:t>Imaging</a:t>
                      </a:r>
                    </a:p>
                    <a:p>
                      <a:r>
                        <a:rPr lang="en-US" altLang="zh-TW" dirty="0"/>
                        <a:t>Displacement (velocity, acceleration, force)</a:t>
                      </a:r>
                    </a:p>
                    <a:p>
                      <a:r>
                        <a:rPr lang="en-US" altLang="zh-TW" dirty="0"/>
                        <a:t>Impedance</a:t>
                      </a:r>
                    </a:p>
                    <a:p>
                      <a:r>
                        <a:rPr lang="en-US" altLang="zh-TW" dirty="0"/>
                        <a:t>Temperature</a:t>
                      </a:r>
                    </a:p>
                    <a:p>
                      <a:r>
                        <a:rPr lang="en-US" altLang="zh-TW" dirty="0"/>
                        <a:t>Chemical concentration</a:t>
                      </a:r>
                    </a:p>
                    <a:p>
                      <a:endParaRPr lang="en-US" altLang="zh-TW" dirty="0"/>
                    </a:p>
                    <a:p>
                      <a:endParaRPr lang="zh-TW" altLang="en-US" dirty="0"/>
                    </a:p>
                  </a:txBody>
                  <a:tcPr/>
                </a:tc>
                <a:extLst>
                  <a:ext uri="{0D108BD9-81ED-4DB2-BD59-A6C34878D82A}">
                    <a16:rowId xmlns:a16="http://schemas.microsoft.com/office/drawing/2014/main" val="10001"/>
                  </a:ext>
                </a:extLst>
              </a:tr>
            </a:tbl>
          </a:graphicData>
        </a:graphic>
      </p:graphicFrame>
      <p:sp>
        <p:nvSpPr>
          <p:cNvPr id="3" name="Rectangle 2"/>
          <p:cNvSpPr/>
          <p:nvPr/>
        </p:nvSpPr>
        <p:spPr>
          <a:xfrm>
            <a:off x="323528" y="6215300"/>
            <a:ext cx="4896544" cy="461665"/>
          </a:xfrm>
          <a:prstGeom prst="rect">
            <a:avLst/>
          </a:prstGeom>
        </p:spPr>
        <p:txBody>
          <a:bodyPr wrap="square">
            <a:spAutoFit/>
          </a:bodyPr>
          <a:lstStyle/>
          <a:p>
            <a:r>
              <a:rPr lang="en-US" sz="1600" dirty="0">
                <a:solidFill>
                  <a:srgbClr val="FF0000"/>
                </a:solidFill>
              </a:rPr>
              <a:t>Measurand</a:t>
            </a:r>
            <a:r>
              <a:rPr lang="zh-TW" altLang="en-US" sz="1600" dirty="0"/>
              <a:t> </a:t>
            </a:r>
            <a:r>
              <a:rPr lang="en-US" altLang="zh-TW" sz="1600" dirty="0"/>
              <a:t>=</a:t>
            </a:r>
            <a:r>
              <a:rPr lang="zh-TW" altLang="en-US" sz="1600" dirty="0"/>
              <a:t> </a:t>
            </a:r>
            <a:r>
              <a:rPr lang="en-US" sz="1600" dirty="0">
                <a:solidFill>
                  <a:srgbClr val="996633"/>
                </a:solidFill>
              </a:rPr>
              <a:t>A quantity that is to be measured.</a:t>
            </a:r>
          </a:p>
          <a:p>
            <a:r>
              <a:rPr lang="en-US" sz="800" dirty="0"/>
              <a:t>McGraw-Hill Dictionary of Scientific &amp; Technical Terms, 6E, Copyright © 2003 by The McGraw-Hill Companies, Inc.</a:t>
            </a:r>
            <a:endParaRPr lang="en-US" sz="800" dirty="0">
              <a:effectLst/>
            </a:endParaRPr>
          </a:p>
        </p:txBody>
      </p:sp>
    </p:spTree>
    <p:extLst>
      <p:ext uri="{BB962C8B-B14F-4D97-AF65-F5344CB8AC3E}">
        <p14:creationId xmlns:p14="http://schemas.microsoft.com/office/powerpoint/2010/main" val="11963462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p:spPr>
        <p:txBody>
          <a:bodyPr>
            <a:noAutofit/>
          </a:bodyPr>
          <a:lstStyle/>
          <a:p>
            <a:r>
              <a:rPr lang="en-US" altLang="zh-TW" sz="2400" dirty="0">
                <a:solidFill>
                  <a:srgbClr val="996633"/>
                </a:solidFill>
              </a:rPr>
              <a:t>Sensor and transducer</a:t>
            </a:r>
            <a:endParaRPr lang="zh-TW" altLang="en-US" sz="2400" dirty="0">
              <a:solidFill>
                <a:srgbClr val="996633"/>
              </a:solidFill>
            </a:endParaRPr>
          </a:p>
        </p:txBody>
      </p:sp>
      <p:sp>
        <p:nvSpPr>
          <p:cNvPr id="5" name="TextBox 2">
            <a:extLst>
              <a:ext uri="{FF2B5EF4-FFF2-40B4-BE49-F238E27FC236}">
                <a16:creationId xmlns:a16="http://schemas.microsoft.com/office/drawing/2014/main" id="{D508DBBF-9C1C-44A2-9BBA-D479A2B8A8A7}"/>
              </a:ext>
            </a:extLst>
          </p:cNvPr>
          <p:cNvSpPr txBox="1"/>
          <p:nvPr/>
        </p:nvSpPr>
        <p:spPr>
          <a:xfrm>
            <a:off x="1115616" y="764704"/>
            <a:ext cx="6711950" cy="923330"/>
          </a:xfrm>
          <a:prstGeom prst="rect">
            <a:avLst/>
          </a:prstGeom>
          <a:solidFill>
            <a:srgbClr val="FFFF00"/>
          </a:solidFill>
        </p:spPr>
        <p:txBody>
          <a:bodyPr wrap="square" rtlCol="0">
            <a:spAutoFit/>
          </a:bodyPr>
          <a:lstStyle/>
          <a:p>
            <a:r>
              <a:rPr lang="en-US" dirty="0"/>
              <a:t>Transducer :        energy 1    </a:t>
            </a:r>
            <a:r>
              <a:rPr lang="en-US" dirty="0">
                <a:sym typeface="Wingdings" panose="05000000000000000000" pitchFamily="2" charset="2"/>
              </a:rPr>
              <a:t>  energy 2</a:t>
            </a:r>
          </a:p>
          <a:p>
            <a:endParaRPr lang="en-US" dirty="0">
              <a:sym typeface="Wingdings" panose="05000000000000000000" pitchFamily="2" charset="2"/>
            </a:endParaRPr>
          </a:p>
          <a:p>
            <a:r>
              <a:rPr lang="zh-TW" altLang="en-US" dirty="0">
                <a:sym typeface="Wingdings" panose="05000000000000000000" pitchFamily="2" charset="2"/>
              </a:rPr>
              <a:t>                       </a:t>
            </a:r>
            <a:r>
              <a:rPr lang="en-US" altLang="zh-TW" dirty="0">
                <a:sym typeface="Wingdings" panose="05000000000000000000" pitchFamily="2" charset="2"/>
              </a:rPr>
              <a:t>e.g.,   (ECG</a:t>
            </a:r>
            <a:r>
              <a:rPr lang="zh-TW" altLang="en-US" dirty="0">
                <a:sym typeface="Wingdings" panose="05000000000000000000" pitchFamily="2" charset="2"/>
              </a:rPr>
              <a:t> </a:t>
            </a:r>
            <a:r>
              <a:rPr lang="en-US" altLang="zh-TW" dirty="0">
                <a:sym typeface="Wingdings" panose="05000000000000000000" pitchFamily="2" charset="2"/>
              </a:rPr>
              <a:t>) ionic signal  electronic signal</a:t>
            </a:r>
            <a:endParaRPr lang="en-US" dirty="0"/>
          </a:p>
        </p:txBody>
      </p:sp>
      <p:pic>
        <p:nvPicPr>
          <p:cNvPr id="46082" name="Picture 2" descr="Sensor vs Transducer-Difference between sensor and transducer">
            <a:extLst>
              <a:ext uri="{FF2B5EF4-FFF2-40B4-BE49-F238E27FC236}">
                <a16:creationId xmlns:a16="http://schemas.microsoft.com/office/drawing/2014/main" id="{4A9CD157-ADB3-4F2E-8D2F-8CD8E732C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780928"/>
            <a:ext cx="5467350" cy="173355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2AADF0AA-BA0C-46EC-B45B-F4665E55DD20}"/>
              </a:ext>
            </a:extLst>
          </p:cNvPr>
          <p:cNvSpPr/>
          <p:nvPr/>
        </p:nvSpPr>
        <p:spPr>
          <a:xfrm>
            <a:off x="7524328" y="4514478"/>
            <a:ext cx="1800200" cy="461665"/>
          </a:xfrm>
          <a:prstGeom prst="rect">
            <a:avLst/>
          </a:prstGeom>
        </p:spPr>
        <p:txBody>
          <a:bodyPr wrap="square">
            <a:spAutoFit/>
          </a:bodyPr>
          <a:lstStyle/>
          <a:p>
            <a:r>
              <a:rPr lang="en-US" altLang="zh-TW" sz="800" dirty="0"/>
              <a:t>https://www.rfwireless-world.com/Terminology/Sensor-vs-Transducer.html</a:t>
            </a:r>
            <a:endParaRPr lang="zh-TW" altLang="en-US" sz="800"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1.3 Alternative Operational Modes</a:t>
            </a:r>
            <a:endParaRPr lang="zh-TW" altLang="en-US" sz="2400" dirty="0">
              <a:solidFill>
                <a:srgbClr val="996633"/>
              </a:solidFill>
            </a:endParaRPr>
          </a:p>
        </p:txBody>
      </p:sp>
      <p:sp>
        <p:nvSpPr>
          <p:cNvPr id="3" name="TextBox 2"/>
          <p:cNvSpPr txBox="1"/>
          <p:nvPr/>
        </p:nvSpPr>
        <p:spPr>
          <a:xfrm>
            <a:off x="251520" y="404664"/>
            <a:ext cx="8215370" cy="7571303"/>
          </a:xfrm>
          <a:prstGeom prst="rect">
            <a:avLst/>
          </a:prstGeom>
          <a:noFill/>
        </p:spPr>
        <p:txBody>
          <a:bodyPr wrap="square" rtlCol="0">
            <a:spAutoFit/>
          </a:bodyPr>
          <a:lstStyle/>
          <a:p>
            <a:r>
              <a:rPr lang="en-US" altLang="zh-TW" b="1" dirty="0"/>
              <a:t>Direct-indirect modes</a:t>
            </a:r>
          </a:p>
          <a:p>
            <a:r>
              <a:rPr lang="en-US" altLang="zh-TW" dirty="0"/>
              <a:t>Direct: The </a:t>
            </a:r>
            <a:r>
              <a:rPr lang="en-US" altLang="zh-TW" dirty="0" err="1"/>
              <a:t>measurand</a:t>
            </a:r>
            <a:r>
              <a:rPr lang="en-US" altLang="zh-TW" dirty="0"/>
              <a:t> is accessible.</a:t>
            </a:r>
            <a:r>
              <a:rPr lang="zh-TW" altLang="en-US" dirty="0"/>
              <a:t> </a:t>
            </a:r>
            <a:endParaRPr lang="en-US" altLang="zh-TW" dirty="0"/>
          </a:p>
          <a:p>
            <a:r>
              <a:rPr lang="en-US" altLang="zh-TW" dirty="0"/>
              <a:t>Indirect: The </a:t>
            </a:r>
            <a:r>
              <a:rPr lang="en-US" altLang="zh-TW" dirty="0" err="1"/>
              <a:t>measurand</a:t>
            </a:r>
            <a:r>
              <a:rPr lang="en-US" altLang="zh-TW" dirty="0"/>
              <a:t> is inaccessible. E.g.: cardiac output</a:t>
            </a:r>
            <a:r>
              <a:rPr lang="zh-TW" altLang="en-US" dirty="0"/>
              <a:t> </a:t>
            </a:r>
            <a:r>
              <a:rPr lang="en-US" altLang="zh-TW" dirty="0"/>
              <a:t>(blood volume/min from the heart), morphology of internal organs, pulmonary volume</a:t>
            </a:r>
          </a:p>
          <a:p>
            <a:r>
              <a:rPr lang="en-US" altLang="zh-TW" dirty="0"/>
              <a:t>Cardiac : heart</a:t>
            </a:r>
          </a:p>
          <a:p>
            <a:r>
              <a:rPr lang="en-US" altLang="zh-TW" b="1" dirty="0"/>
              <a:t>Sampling and continuous modes</a:t>
            </a:r>
          </a:p>
          <a:p>
            <a:r>
              <a:rPr lang="en-US" altLang="zh-TW" dirty="0"/>
              <a:t>Can be sampled infrequently: e.g., body temperature, ion concentration </a:t>
            </a:r>
          </a:p>
          <a:p>
            <a:r>
              <a:rPr lang="en-US" altLang="zh-TW" dirty="0"/>
              <a:t>Must be monitored continuously: e.g., respiratory gas flow, ECG</a:t>
            </a:r>
          </a:p>
          <a:p>
            <a:endParaRPr lang="en-US" altLang="zh-TW" dirty="0"/>
          </a:p>
          <a:p>
            <a:r>
              <a:rPr lang="en-US" altLang="zh-TW" b="1" dirty="0"/>
              <a:t>Generating and modulating sensors</a:t>
            </a:r>
          </a:p>
          <a:p>
            <a:pPr>
              <a:buFont typeface="Arial" charset="0"/>
              <a:buChar char="•"/>
            </a:pPr>
            <a:r>
              <a:rPr lang="en-US" altLang="zh-TW" dirty="0"/>
              <a:t> Generating sensors: produce their signal output from energy taken directly from the </a:t>
            </a:r>
            <a:r>
              <a:rPr lang="en-US" altLang="zh-TW" dirty="0" err="1"/>
              <a:t>measurand</a:t>
            </a:r>
            <a:r>
              <a:rPr lang="en-US" altLang="zh-TW" dirty="0"/>
              <a:t>; e.g., photovoltaic cell</a:t>
            </a:r>
          </a:p>
          <a:p>
            <a:r>
              <a:rPr lang="en-US" altLang="zh-TW" dirty="0"/>
              <a:t>* Modulating sensors: use the </a:t>
            </a:r>
            <a:r>
              <a:rPr lang="en-US" altLang="zh-TW" dirty="0" err="1"/>
              <a:t>measurand</a:t>
            </a:r>
            <a:r>
              <a:rPr lang="en-US" altLang="zh-TW" dirty="0"/>
              <a:t> to alter the flow of energy from an external source in a way that affects the output of the sensor; e.g., photoconductive cell</a:t>
            </a:r>
          </a:p>
          <a:p>
            <a:endParaRPr lang="en-US" altLang="zh-TW" dirty="0"/>
          </a:p>
          <a:p>
            <a:r>
              <a:rPr lang="en-US" altLang="zh-TW" b="1" dirty="0"/>
              <a:t>Analog and digital modes</a:t>
            </a:r>
          </a:p>
          <a:p>
            <a:r>
              <a:rPr lang="en-US" altLang="zh-TW" dirty="0"/>
              <a:t>     * Analog: able to take on any value within the dynamic range</a:t>
            </a:r>
          </a:p>
          <a:p>
            <a:r>
              <a:rPr lang="en-US" altLang="zh-TW" dirty="0"/>
              <a:t>     * Digital: accuracy, repeatability, reliability, noise-immunity, not requiring periodic calibration</a:t>
            </a:r>
          </a:p>
          <a:p>
            <a:endParaRPr lang="en-US" altLang="zh-TW" dirty="0"/>
          </a:p>
          <a:p>
            <a:r>
              <a:rPr lang="en-US" altLang="zh-TW" b="1" dirty="0"/>
              <a:t>Real-time and delayed-time modes</a:t>
            </a:r>
          </a:p>
          <a:p>
            <a:r>
              <a:rPr lang="en-US" altLang="zh-TW" dirty="0"/>
              <a:t>Acquire or display the result in real time: when urgent feedback and control tasks depend on the output</a:t>
            </a:r>
          </a:p>
          <a:p>
            <a:r>
              <a:rPr lang="en-US" altLang="zh-TW" dirty="0"/>
              <a:t>Acquire or display the result in delayed time: e.g. cell culture</a:t>
            </a:r>
          </a:p>
          <a:p>
            <a:endParaRPr lang="en-US" altLang="zh-TW" dirty="0"/>
          </a:p>
          <a:p>
            <a:endParaRPr lang="en-US" altLang="zh-TW" dirty="0"/>
          </a:p>
          <a:p>
            <a:endParaRPr lang="zh-TW" altLang="en-US" dirty="0"/>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988"/>
            <a:ext cx="9125029" cy="720080"/>
          </a:xfrm>
        </p:spPr>
        <p:txBody>
          <a:bodyPr>
            <a:noAutofit/>
          </a:bodyPr>
          <a:lstStyle/>
          <a:p>
            <a:r>
              <a:rPr lang="en-US" sz="4000" dirty="0"/>
              <a:t>Generating vs. modulating</a:t>
            </a:r>
          </a:p>
        </p:txBody>
      </p:sp>
      <p:graphicFrame>
        <p:nvGraphicFramePr>
          <p:cNvPr id="6" name="Table 5"/>
          <p:cNvGraphicFramePr>
            <a:graphicFrameLocks noGrp="1"/>
          </p:cNvGraphicFramePr>
          <p:nvPr>
            <p:extLst>
              <p:ext uri="{D42A27DB-BD31-4B8C-83A1-F6EECF244321}">
                <p14:modId xmlns:p14="http://schemas.microsoft.com/office/powerpoint/2010/main" val="3757510525"/>
              </p:ext>
            </p:extLst>
          </p:nvPr>
        </p:nvGraphicFramePr>
        <p:xfrm>
          <a:off x="539552" y="1264110"/>
          <a:ext cx="8302654" cy="5593890"/>
        </p:xfrm>
        <a:graphic>
          <a:graphicData uri="http://schemas.openxmlformats.org/drawingml/2006/table">
            <a:tbl>
              <a:tblPr firstRow="1" bandRow="1">
                <a:tableStyleId>{5940675A-B579-460E-94D1-54222C63F5DA}</a:tableStyleId>
              </a:tblPr>
              <a:tblGrid>
                <a:gridCol w="1378179">
                  <a:extLst>
                    <a:ext uri="{9D8B030D-6E8A-4147-A177-3AD203B41FA5}">
                      <a16:colId xmlns:a16="http://schemas.microsoft.com/office/drawing/2014/main" val="4080249315"/>
                    </a:ext>
                  </a:extLst>
                </a:gridCol>
                <a:gridCol w="6924475">
                  <a:extLst>
                    <a:ext uri="{9D8B030D-6E8A-4147-A177-3AD203B41FA5}">
                      <a16:colId xmlns:a16="http://schemas.microsoft.com/office/drawing/2014/main" val="20000"/>
                    </a:ext>
                  </a:extLst>
                </a:gridCol>
              </a:tblGrid>
              <a:tr h="2880320">
                <a:tc>
                  <a:txBody>
                    <a:bodyPr/>
                    <a:lstStyle/>
                    <a:p>
                      <a:r>
                        <a:rPr lang="en-US" dirty="0"/>
                        <a:t>Generating</a:t>
                      </a:r>
                    </a:p>
                  </a:txBody>
                  <a:tcPr/>
                </a:tc>
                <a:tc>
                  <a:txBody>
                    <a:bodyPr/>
                    <a:lstStyle/>
                    <a:p>
                      <a:endParaRPr lang="en-US" dirty="0"/>
                    </a:p>
                  </a:txBody>
                  <a:tcPr/>
                </a:tc>
                <a:extLst>
                  <a:ext uri="{0D108BD9-81ED-4DB2-BD59-A6C34878D82A}">
                    <a16:rowId xmlns:a16="http://schemas.microsoft.com/office/drawing/2014/main" val="10000"/>
                  </a:ext>
                </a:extLst>
              </a:tr>
              <a:tr h="2713570">
                <a:tc>
                  <a:txBody>
                    <a:bodyPr/>
                    <a:lstStyle/>
                    <a:p>
                      <a:r>
                        <a:rPr lang="en-US" dirty="0"/>
                        <a:t>Modulating</a:t>
                      </a:r>
                    </a:p>
                  </a:txBody>
                  <a:tcPr/>
                </a:tc>
                <a:tc>
                  <a:txBody>
                    <a:bodyPr/>
                    <a:lstStyle/>
                    <a:p>
                      <a:endParaRPr lang="en-US" dirty="0"/>
                    </a:p>
                  </a:txBody>
                  <a:tcPr/>
                </a:tc>
                <a:extLst>
                  <a:ext uri="{0D108BD9-81ED-4DB2-BD59-A6C34878D82A}">
                    <a16:rowId xmlns:a16="http://schemas.microsoft.com/office/drawing/2014/main" val="10001"/>
                  </a:ext>
                </a:extLst>
              </a:tr>
            </a:tbl>
          </a:graphicData>
        </a:graphic>
      </p:graphicFrame>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1436621"/>
            <a:ext cx="5524500" cy="2260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4282837"/>
            <a:ext cx="4896544" cy="1907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635896" y="6293066"/>
            <a:ext cx="4608512" cy="276999"/>
          </a:xfrm>
          <a:prstGeom prst="rect">
            <a:avLst/>
          </a:prstGeom>
        </p:spPr>
        <p:txBody>
          <a:bodyPr wrap="square">
            <a:spAutoFit/>
          </a:bodyPr>
          <a:lstStyle/>
          <a:p>
            <a:r>
              <a:rPr lang="en-US" sz="1200" dirty="0">
                <a:solidFill>
                  <a:srgbClr val="996633"/>
                </a:solidFill>
              </a:rPr>
              <a:t>Source:  http://allineee.blogspot.tw/2011_09_01_archive.html</a:t>
            </a:r>
          </a:p>
        </p:txBody>
      </p:sp>
      <p:sp>
        <p:nvSpPr>
          <p:cNvPr id="7" name="Rectangle 6"/>
          <p:cNvSpPr/>
          <p:nvPr/>
        </p:nvSpPr>
        <p:spPr>
          <a:xfrm>
            <a:off x="3549909" y="3697097"/>
            <a:ext cx="4780485" cy="276999"/>
          </a:xfrm>
          <a:prstGeom prst="rect">
            <a:avLst/>
          </a:prstGeom>
        </p:spPr>
        <p:txBody>
          <a:bodyPr wrap="square">
            <a:spAutoFit/>
          </a:bodyPr>
          <a:lstStyle/>
          <a:p>
            <a:r>
              <a:rPr lang="en-US" sz="1200" dirty="0">
                <a:solidFill>
                  <a:srgbClr val="996633"/>
                </a:solidFill>
              </a:rPr>
              <a:t>Source:  http://www.technologystudent.com/energy1/solar5.htm</a:t>
            </a:r>
          </a:p>
        </p:txBody>
      </p:sp>
      <p:sp>
        <p:nvSpPr>
          <p:cNvPr id="4" name="矩形 3">
            <a:extLst>
              <a:ext uri="{FF2B5EF4-FFF2-40B4-BE49-F238E27FC236}">
                <a16:creationId xmlns:a16="http://schemas.microsoft.com/office/drawing/2014/main" id="{8133FBE2-BA6E-4D3F-9059-D7E2030080D5}"/>
              </a:ext>
            </a:extLst>
          </p:cNvPr>
          <p:cNvSpPr/>
          <p:nvPr/>
        </p:nvSpPr>
        <p:spPr>
          <a:xfrm>
            <a:off x="2547856" y="728253"/>
            <a:ext cx="4048288" cy="369332"/>
          </a:xfrm>
          <a:prstGeom prst="rect">
            <a:avLst/>
          </a:prstGeom>
        </p:spPr>
        <p:txBody>
          <a:bodyPr wrap="none">
            <a:spAutoFit/>
          </a:bodyPr>
          <a:lstStyle/>
          <a:p>
            <a:r>
              <a:rPr lang="en-US" altLang="zh-TW" dirty="0">
                <a:solidFill>
                  <a:schemeClr val="tx2">
                    <a:lumMod val="60000"/>
                    <a:lumOff val="40000"/>
                  </a:schemeClr>
                </a:solidFill>
              </a:rPr>
              <a:t>photovoltaic cell vs. photoconductive cell</a:t>
            </a:r>
            <a:endParaRPr lang="zh-TW" altLang="en-US" dirty="0">
              <a:solidFill>
                <a:schemeClr val="tx2">
                  <a:lumMod val="60000"/>
                  <a:lumOff val="40000"/>
                </a:schemeClr>
              </a:solidFill>
            </a:endParaRPr>
          </a:p>
        </p:txBody>
      </p:sp>
    </p:spTree>
    <p:extLst>
      <p:ext uri="{BB962C8B-B14F-4D97-AF65-F5344CB8AC3E}">
        <p14:creationId xmlns:p14="http://schemas.microsoft.com/office/powerpoint/2010/main" val="83951922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404664"/>
          </a:xfrm>
          <a:solidFill>
            <a:srgbClr val="FFFF00"/>
          </a:solidFill>
        </p:spPr>
        <p:txBody>
          <a:bodyPr>
            <a:noAutofit/>
          </a:bodyPr>
          <a:lstStyle/>
          <a:p>
            <a:r>
              <a:rPr lang="en-US" altLang="zh-TW" sz="2400" dirty="0">
                <a:solidFill>
                  <a:srgbClr val="996633"/>
                </a:solidFill>
              </a:rPr>
              <a:t>1.4 Medical Measurement Constraints</a:t>
            </a:r>
            <a:endParaRPr lang="zh-TW" altLang="en-US" sz="2400" dirty="0">
              <a:solidFill>
                <a:srgbClr val="996633"/>
              </a:solidFill>
            </a:endParaRPr>
          </a:p>
        </p:txBody>
      </p:sp>
      <p:sp>
        <p:nvSpPr>
          <p:cNvPr id="3" name="TextBox 2"/>
          <p:cNvSpPr txBox="1"/>
          <p:nvPr/>
        </p:nvSpPr>
        <p:spPr>
          <a:xfrm>
            <a:off x="785786" y="557925"/>
            <a:ext cx="7500990" cy="2862322"/>
          </a:xfrm>
          <a:prstGeom prst="rect">
            <a:avLst/>
          </a:prstGeom>
          <a:noFill/>
          <a:ln>
            <a:solidFill>
              <a:srgbClr val="92D050"/>
            </a:solidFill>
          </a:ln>
        </p:spPr>
        <p:txBody>
          <a:bodyPr wrap="square" rtlCol="0">
            <a:spAutoFit/>
          </a:bodyPr>
          <a:lstStyle/>
          <a:p>
            <a:r>
              <a:rPr lang="en-US" altLang="zh-TW" dirty="0"/>
              <a:t>Biomedical signal parameters ---- low     (compared with </a:t>
            </a:r>
            <a:r>
              <a:rPr lang="en-US" altLang="zh-TW" dirty="0" err="1"/>
              <a:t>nonbiomedical</a:t>
            </a:r>
            <a:r>
              <a:rPr lang="en-US" altLang="zh-TW" dirty="0"/>
              <a:t> ones)</a:t>
            </a:r>
          </a:p>
          <a:p>
            <a:r>
              <a:rPr lang="en-US" altLang="zh-TW" dirty="0"/>
              <a:t>      e.g.,  potential = </a:t>
            </a:r>
            <a:r>
              <a:rPr lang="en-US" altLang="zh-TW" dirty="0">
                <a:sym typeface="Symbol"/>
              </a:rPr>
              <a:t></a:t>
            </a:r>
            <a:r>
              <a:rPr lang="en-US" altLang="zh-TW" dirty="0" err="1"/>
              <a:t>V</a:t>
            </a:r>
            <a:r>
              <a:rPr lang="en-US" altLang="zh-TW" dirty="0" err="1">
                <a:sym typeface="Symbol"/>
              </a:rPr>
              <a:t></a:t>
            </a:r>
            <a:r>
              <a:rPr lang="en-US" altLang="zh-TW" dirty="0" err="1"/>
              <a:t>mV</a:t>
            </a:r>
            <a:endParaRPr lang="en-US" altLang="zh-TW" dirty="0"/>
          </a:p>
          <a:p>
            <a:r>
              <a:rPr lang="en-US" altLang="zh-TW" dirty="0"/>
              <a:t>                frequency = DC</a:t>
            </a:r>
            <a:r>
              <a:rPr lang="en-US" altLang="zh-TW" dirty="0">
                <a:sym typeface="Symbol"/>
              </a:rPr>
              <a:t>100 Hz</a:t>
            </a:r>
          </a:p>
          <a:p>
            <a:r>
              <a:rPr lang="en-US" altLang="zh-TW" dirty="0">
                <a:sym typeface="Symbol"/>
              </a:rPr>
              <a:t>                pressure ~ 100 mm Hg</a:t>
            </a:r>
          </a:p>
          <a:p>
            <a:endParaRPr lang="en-US" altLang="zh-TW" dirty="0">
              <a:sym typeface="Symbol"/>
            </a:endParaRPr>
          </a:p>
          <a:p>
            <a:r>
              <a:rPr lang="en-US" altLang="zh-TW" dirty="0"/>
              <a:t>Inaccessibility of many crucial variables in living systems</a:t>
            </a:r>
          </a:p>
          <a:p>
            <a:r>
              <a:rPr lang="en-US" altLang="zh-TW" dirty="0"/>
              <a:t>      e.g., cardiac output is quite inaccessible.</a:t>
            </a:r>
          </a:p>
          <a:p>
            <a:endParaRPr lang="en-US" altLang="zh-TW" dirty="0"/>
          </a:p>
          <a:p>
            <a:pPr marL="3138488" indent="-3138488"/>
            <a:r>
              <a:rPr lang="en-US" altLang="zh-TW" dirty="0"/>
              <a:t>Physical sizes of many sensors  --- prohibits the formation of a proper </a:t>
            </a:r>
            <a:r>
              <a:rPr lang="en-US" altLang="zh-TW" dirty="0" err="1"/>
              <a:t>measurand</a:t>
            </a:r>
            <a:r>
              <a:rPr lang="en-US" altLang="zh-TW" dirty="0" err="1">
                <a:sym typeface="Symbol"/>
              </a:rPr>
              <a:t></a:t>
            </a:r>
            <a:r>
              <a:rPr lang="en-US" altLang="zh-TW" dirty="0" err="1"/>
              <a:t>sensor</a:t>
            </a:r>
            <a:r>
              <a:rPr lang="en-US" altLang="zh-TW" dirty="0"/>
              <a:t> interface</a:t>
            </a:r>
          </a:p>
        </p:txBody>
      </p:sp>
      <p:sp>
        <p:nvSpPr>
          <p:cNvPr id="4" name="TextBox 3"/>
          <p:cNvSpPr txBox="1"/>
          <p:nvPr/>
        </p:nvSpPr>
        <p:spPr>
          <a:xfrm>
            <a:off x="371324" y="3501008"/>
            <a:ext cx="8358246" cy="1200329"/>
          </a:xfrm>
          <a:prstGeom prst="rect">
            <a:avLst/>
          </a:prstGeom>
          <a:noFill/>
          <a:ln>
            <a:solidFill>
              <a:srgbClr val="00B0F0"/>
            </a:solidFill>
          </a:ln>
        </p:spPr>
        <p:txBody>
          <a:bodyPr wrap="square" rtlCol="0">
            <a:spAutoFit/>
          </a:bodyPr>
          <a:lstStyle/>
          <a:p>
            <a:r>
              <a:rPr lang="en-US" altLang="zh-TW" dirty="0"/>
              <a:t>Difficult to establish </a:t>
            </a:r>
            <a:r>
              <a:rPr lang="en-US" altLang="zh-TW" dirty="0">
                <a:solidFill>
                  <a:srgbClr val="92D050"/>
                </a:solidFill>
              </a:rPr>
              <a:t>safe level of energy </a:t>
            </a:r>
            <a:r>
              <a:rPr lang="en-US" altLang="zh-TW" dirty="0"/>
              <a:t>(e.g., X-ray, ultrasound, etc.)</a:t>
            </a:r>
          </a:p>
          <a:p>
            <a:r>
              <a:rPr lang="en-US" altLang="zh-TW" dirty="0"/>
              <a:t>  -- many mechanisms of  tissue damage are not well understood.</a:t>
            </a:r>
          </a:p>
          <a:p>
            <a:r>
              <a:rPr lang="en-US" altLang="zh-TW" dirty="0"/>
              <a:t>  -- heating of tissue must be limited (I^2 * R = V^2/R)</a:t>
            </a:r>
          </a:p>
          <a:p>
            <a:r>
              <a:rPr lang="en-US" altLang="zh-TW" dirty="0"/>
              <a:t>  -- Damage to tissue at </a:t>
            </a:r>
            <a:r>
              <a:rPr lang="en-US" altLang="zh-TW" dirty="0">
                <a:solidFill>
                  <a:srgbClr val="FF0000"/>
                </a:solidFill>
              </a:rPr>
              <a:t>molecular level </a:t>
            </a:r>
            <a:r>
              <a:rPr lang="en-US" altLang="zh-TW" dirty="0"/>
              <a:t>can be caused at </a:t>
            </a:r>
            <a:r>
              <a:rPr lang="en-US" altLang="zh-TW" dirty="0">
                <a:solidFill>
                  <a:srgbClr val="FF0000"/>
                </a:solidFill>
              </a:rPr>
              <a:t>surprisingly low energy levels</a:t>
            </a:r>
            <a:r>
              <a:rPr lang="en-US" altLang="zh-TW" dirty="0"/>
              <a:t>.</a:t>
            </a:r>
          </a:p>
        </p:txBody>
      </p:sp>
      <p:sp>
        <p:nvSpPr>
          <p:cNvPr id="5" name="TextBox 4"/>
          <p:cNvSpPr txBox="1"/>
          <p:nvPr/>
        </p:nvSpPr>
        <p:spPr>
          <a:xfrm>
            <a:off x="500034" y="4869160"/>
            <a:ext cx="8358246" cy="1477328"/>
          </a:xfrm>
          <a:prstGeom prst="rect">
            <a:avLst/>
          </a:prstGeom>
          <a:noFill/>
          <a:ln>
            <a:solidFill>
              <a:srgbClr val="00B0F0"/>
            </a:solidFill>
          </a:ln>
        </p:spPr>
        <p:txBody>
          <a:bodyPr wrap="square" rtlCol="0">
            <a:spAutoFit/>
          </a:bodyPr>
          <a:lstStyle/>
          <a:p>
            <a:r>
              <a:rPr lang="en-US" altLang="zh-TW" dirty="0"/>
              <a:t>Operation of instruments in the </a:t>
            </a:r>
            <a:r>
              <a:rPr lang="en-US" altLang="zh-TW" dirty="0">
                <a:solidFill>
                  <a:srgbClr val="FF0000"/>
                </a:solidFill>
              </a:rPr>
              <a:t>medical environment </a:t>
            </a:r>
            <a:r>
              <a:rPr lang="en-US" altLang="zh-TW" dirty="0"/>
              <a:t>imposes important constrains</a:t>
            </a:r>
          </a:p>
          <a:p>
            <a:pPr marL="357188" indent="-357188"/>
            <a:r>
              <a:rPr lang="en-US" altLang="zh-TW" dirty="0"/>
              <a:t>  -- Equipment must be reliable, easy to operate, and capable of withstanding physical abuse and exposure to corrosive chemicals</a:t>
            </a:r>
          </a:p>
          <a:p>
            <a:r>
              <a:rPr lang="en-US" altLang="zh-TW" dirty="0"/>
              <a:t> -- Electronic equipment must be designed to minimize electric-shock hazards</a:t>
            </a:r>
          </a:p>
          <a:p>
            <a:r>
              <a:rPr lang="en-US" altLang="zh-TW" dirty="0"/>
              <a:t> -- must consider the </a:t>
            </a:r>
            <a:r>
              <a:rPr lang="en-US" altLang="zh-TW" dirty="0">
                <a:solidFill>
                  <a:srgbClr val="FF0000"/>
                </a:solidFill>
              </a:rPr>
              <a:t>safety of patients </a:t>
            </a:r>
            <a:r>
              <a:rPr lang="en-US" altLang="zh-TW" dirty="0"/>
              <a:t>and medical personnel</a:t>
            </a:r>
          </a:p>
        </p:txBody>
      </p:sp>
      <p:sp>
        <p:nvSpPr>
          <p:cNvPr id="6" name="Line Callout 1 5"/>
          <p:cNvSpPr/>
          <p:nvPr/>
        </p:nvSpPr>
        <p:spPr>
          <a:xfrm>
            <a:off x="5125832" y="1042820"/>
            <a:ext cx="2088232" cy="173954"/>
          </a:xfrm>
          <a:prstGeom prst="borderCallout1">
            <a:avLst>
              <a:gd name="adj1" fmla="val 54055"/>
              <a:gd name="adj2" fmla="val -1144"/>
              <a:gd name="adj3" fmla="val 22275"/>
              <a:gd name="adj4" fmla="val -77546"/>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5">
                    <a:lumMod val="50000"/>
                  </a:schemeClr>
                </a:solidFill>
              </a:rPr>
              <a:t>Is it good to be this low?</a:t>
            </a:r>
          </a:p>
        </p:txBody>
      </p:sp>
      <p:sp>
        <p:nvSpPr>
          <p:cNvPr id="7" name="Line Callout 1 6"/>
          <p:cNvSpPr/>
          <p:nvPr/>
        </p:nvSpPr>
        <p:spPr>
          <a:xfrm>
            <a:off x="5652120" y="1362641"/>
            <a:ext cx="2088232" cy="173954"/>
          </a:xfrm>
          <a:prstGeom prst="borderCallout1">
            <a:avLst>
              <a:gd name="adj1" fmla="val 54055"/>
              <a:gd name="adj2" fmla="val -1144"/>
              <a:gd name="adj3" fmla="val 22275"/>
              <a:gd name="adj4" fmla="val -77546"/>
            </a:avLst>
          </a:prstGeom>
          <a:no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accent5">
                    <a:lumMod val="50000"/>
                  </a:schemeClr>
                </a:solidFill>
              </a:rPr>
              <a:t>Is it good to be this low?</a:t>
            </a: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5111</TotalTime>
  <Words>3235</Words>
  <Application>Microsoft Office PowerPoint</Application>
  <PresentationFormat>On-screen Show (4:3)</PresentationFormat>
  <Paragraphs>582</Paragraphs>
  <Slides>47</Slides>
  <Notes>0</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47</vt:i4>
      </vt:variant>
    </vt:vector>
  </HeadingPairs>
  <TitlesOfParts>
    <vt:vector size="63" baseType="lpstr">
      <vt:lpstr>Batang</vt:lpstr>
      <vt:lpstr>DFKai-SB</vt:lpstr>
      <vt:lpstr>新細明體</vt:lpstr>
      <vt:lpstr>SymbolProp BT</vt:lpstr>
      <vt:lpstr>Arial</vt:lpstr>
      <vt:lpstr>Arial Rounded MT Bold</vt:lpstr>
      <vt:lpstr>Calibri</vt:lpstr>
      <vt:lpstr>Cambria Math</vt:lpstr>
      <vt:lpstr>Georgia</vt:lpstr>
      <vt:lpstr>Symbol</vt:lpstr>
      <vt:lpstr>Times</vt:lpstr>
      <vt:lpstr>Times New Roman</vt:lpstr>
      <vt:lpstr>Wingdings</vt:lpstr>
      <vt:lpstr>Office 佈景主題</vt:lpstr>
      <vt:lpstr>Equation.3</vt:lpstr>
      <vt:lpstr>Equation</vt:lpstr>
      <vt:lpstr>Ch 01 Basic Concepts of Medical Instrumentation</vt:lpstr>
      <vt:lpstr>1.1 Terminology of Medicine and Medical Devices</vt:lpstr>
      <vt:lpstr>1.2 Generalized Medical Instrumentation System</vt:lpstr>
      <vt:lpstr>Figure 1.1  Generalized instrumentation system  The sensor converts energy or information from the measurand to another form (usually electric).  This signal is the processed and displayed so that humans can perceive the information.  Elements and connections shown by dashed lines are optional for some applications.</vt:lpstr>
      <vt:lpstr>Measurand</vt:lpstr>
      <vt:lpstr>Sensor and transducer</vt:lpstr>
      <vt:lpstr>1.3 Alternative Operational Modes</vt:lpstr>
      <vt:lpstr>Generating vs. modulating</vt:lpstr>
      <vt:lpstr>1.4 Medical Measurement Constraints</vt:lpstr>
      <vt:lpstr>hk</vt:lpstr>
      <vt:lpstr>PowerPoint Presentation</vt:lpstr>
      <vt:lpstr>s</vt:lpstr>
      <vt:lpstr>PowerPoint Presentation</vt:lpstr>
      <vt:lpstr>1.5 Classification of Biomedical Instruments</vt:lpstr>
      <vt:lpstr>1.6 Interfering and Modifying Inputs</vt:lpstr>
      <vt:lpstr>Figure 1.2  Simplified electrocardiographic recording system   Two possible interfering inputs are stray magnetic fields and capacitively coupled noise.   Orientation of patient cables and changes in electrode-skin impedance are two possible modifying inputs.   Z1 and Z2 represent the electrode-skin interface impedances.</vt:lpstr>
      <vt:lpstr>1.7 Compensation Techniques</vt:lpstr>
      <vt:lpstr>1.8 Biostatistics</vt:lpstr>
      <vt:lpstr>PowerPoint Presentation</vt:lpstr>
      <vt:lpstr>1.9 Generalized Static Characteristics</vt:lpstr>
      <vt:lpstr>PowerPoint Presentation</vt:lpstr>
      <vt:lpstr>Figure 1.3  (a) Static-sensitivity curve that relates desired input xd to output y. Static sensitivity may be constant for only a limited range of inputs.</vt:lpstr>
      <vt:lpstr>Figure 1.3  (b) Static sensitivity: zero drift and sensitivity drift.  Dotted lines indicate that zero drift and sensitivity drift can be negative.</vt:lpstr>
      <vt:lpstr>Linearity</vt:lpstr>
      <vt:lpstr>Figure 1.4  (a) Basic definition of linearity for a system or element. The same linear system or element is shown four times for different inputs. (b) A graphical illustration of independent nonlinearity equals A% of the reading, or B% of full scale, whichever is greater (that is, whichever permits the larger error). </vt:lpstr>
      <vt:lpstr>(Generalized) input impedance Zx</vt:lpstr>
      <vt:lpstr>1.10 Generalized Dynamic Characteristics</vt:lpstr>
      <vt:lpstr>Figure 1.5  (a) A linear potentiometer, an example of a zero-order system.  (b) Linear static characteristic for this system.  (c) Step response is proportional to input.  (d) Sinusoidal frequency response is constant with zero phase shift.</vt:lpstr>
      <vt:lpstr>PowerPoint Presentation</vt:lpstr>
      <vt:lpstr>Figure 1.6  (a) A low-pass RC filter, an example of a first-order instrument.  (b) Static sensitivity for constant inputs.  (c) Step response for larger time constants (L) and small time constants (S).  (d) Sinusoidal frequency response for large and small time constants.</vt:lpstr>
      <vt:lpstr>PowerPoint Presentation</vt:lpstr>
      <vt:lpstr>Figure 1.7   (a) Force-measuring spring scale, an example of a second-order instrument.  (b) Static sensitivity.  (c) Step response for overdamped case,  = 2;  critically damped case,   = 1;  underdamped case,   = 0.5.  (d) Sinusoidal steady-state frequency response,  = 2,  = 1,  = 0.5.  </vt:lpstr>
      <vt:lpstr>PowerPoint Presentation</vt:lpstr>
      <vt:lpstr>PowerPoint Presentation</vt:lpstr>
      <vt:lpstr>PowerPoint Presentation</vt:lpstr>
      <vt:lpstr>1.11 Design Criteria</vt:lpstr>
      <vt:lpstr>Figure 1.8  Design process for medical instruments </vt:lpstr>
      <vt:lpstr>1.12 Commercial Medical Instrumentation Development Process</vt:lpstr>
      <vt:lpstr>1.13 Regulation of Medical Devices</vt:lpstr>
      <vt:lpstr> </vt:lpstr>
      <vt:lpstr>FDA Regulation </vt:lpstr>
      <vt:lpstr>Class &amp; Regulatory Control </vt:lpstr>
      <vt:lpstr>Regulatory Control</vt:lpstr>
      <vt:lpstr>Premarket Approval (PMA)</vt:lpstr>
      <vt:lpstr>Premarket notification 510 (k)</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 01 Basic Concepts of Medical Instrumentation</dc:title>
  <dc:creator>Jang-Zern Tsai</dc:creator>
  <cp:lastModifiedBy>Charlie</cp:lastModifiedBy>
  <cp:revision>167</cp:revision>
  <cp:lastPrinted>2015-02-24T21:15:45Z</cp:lastPrinted>
  <dcterms:created xsi:type="dcterms:W3CDTF">2011-02-22T10:29:50Z</dcterms:created>
  <dcterms:modified xsi:type="dcterms:W3CDTF">2022-06-08T20:45:37Z</dcterms:modified>
</cp:coreProperties>
</file>